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3"/>
  </p:notesMasterIdLst>
  <p:handoutMasterIdLst>
    <p:handoutMasterId r:id="rId4"/>
  </p:handoutMasterIdLst>
  <p:sldIdLst>
    <p:sldId id="261" r:id="rId2"/>
  </p:sldIdLst>
  <p:sldSz cx="7775575" cy="10907713"/>
  <p:notesSz cx="6797675" cy="9926638"/>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A01"/>
    <a:srgbClr val="D06DA2"/>
    <a:srgbClr val="FFF253"/>
    <a:srgbClr val="65B7EC"/>
    <a:srgbClr val="D00000"/>
    <a:srgbClr val="005023"/>
    <a:srgbClr val="FF6600"/>
    <a:srgbClr val="000099"/>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515" autoAdjust="0"/>
  </p:normalViewPr>
  <p:slideViewPr>
    <p:cSldViewPr snapToGrid="0">
      <p:cViewPr varScale="1">
        <p:scale>
          <a:sx n="74" d="100"/>
          <a:sy n="74" d="100"/>
        </p:scale>
        <p:origin x="2904" y="-6"/>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6151" cy="496106"/>
          </a:xfrm>
          <a:prstGeom prst="rect">
            <a:avLst/>
          </a:prstGeom>
        </p:spPr>
        <p:txBody>
          <a:bodyPr vert="horz" lIns="86022" tIns="43012" rIns="86022" bIns="43012"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850054" y="0"/>
            <a:ext cx="2946151" cy="496106"/>
          </a:xfrm>
          <a:prstGeom prst="rect">
            <a:avLst/>
          </a:prstGeom>
        </p:spPr>
        <p:txBody>
          <a:bodyPr vert="horz" lIns="86022" tIns="43012" rIns="86022" bIns="43012" rtlCol="0"/>
          <a:lstStyle>
            <a:lvl1pPr algn="r">
              <a:defRPr sz="1000"/>
            </a:lvl1pPr>
          </a:lstStyle>
          <a:p>
            <a:fld id="{EA4C0380-2DE9-498B-B68D-60B46204BA80}" type="datetimeFigureOut">
              <a:rPr kumimoji="1" lang="ja-JP" altLang="en-US" smtClean="0"/>
              <a:pPr/>
              <a:t>2022/7/12</a:t>
            </a:fld>
            <a:endParaRPr kumimoji="1" lang="ja-JP" altLang="en-US" dirty="0"/>
          </a:p>
        </p:txBody>
      </p:sp>
      <p:sp>
        <p:nvSpPr>
          <p:cNvPr id="4" name="フッター プレースホルダー 3"/>
          <p:cNvSpPr>
            <a:spLocks noGrp="1"/>
          </p:cNvSpPr>
          <p:nvPr>
            <p:ph type="ftr" sz="quarter" idx="2"/>
          </p:nvPr>
        </p:nvSpPr>
        <p:spPr>
          <a:xfrm>
            <a:off x="5" y="9429030"/>
            <a:ext cx="2946151" cy="496105"/>
          </a:xfrm>
          <a:prstGeom prst="rect">
            <a:avLst/>
          </a:prstGeom>
        </p:spPr>
        <p:txBody>
          <a:bodyPr vert="horz" lIns="86022" tIns="43012" rIns="86022" bIns="43012"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850054" y="9429030"/>
            <a:ext cx="2946151" cy="496105"/>
          </a:xfrm>
          <a:prstGeom prst="rect">
            <a:avLst/>
          </a:prstGeom>
        </p:spPr>
        <p:txBody>
          <a:bodyPr vert="horz" lIns="86022" tIns="43012" rIns="86022" bIns="43012" rtlCol="0" anchor="b"/>
          <a:lstStyle>
            <a:lvl1pPr algn="r">
              <a:defRPr sz="10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45658" cy="498054"/>
          </a:xfrm>
          <a:prstGeom prst="rect">
            <a:avLst/>
          </a:prstGeom>
        </p:spPr>
        <p:txBody>
          <a:bodyPr vert="horz" lIns="91408" tIns="45705" rIns="91408" bIns="45705"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850450" y="3"/>
            <a:ext cx="2945658" cy="498054"/>
          </a:xfrm>
          <a:prstGeom prst="rect">
            <a:avLst/>
          </a:prstGeom>
        </p:spPr>
        <p:txBody>
          <a:bodyPr vert="horz" lIns="91408" tIns="45705" rIns="91408" bIns="45705" rtlCol="0"/>
          <a:lstStyle>
            <a:lvl1pPr algn="r">
              <a:defRPr sz="1000"/>
            </a:lvl1pPr>
          </a:lstStyle>
          <a:p>
            <a:fld id="{70F99883-74AE-4A2C-81B7-5B86A08198C0}" type="datetimeFigureOut">
              <a:rPr kumimoji="1" lang="ja-JP" altLang="en-US" smtClean="0"/>
              <a:pPr/>
              <a:t>2022/7/12</a:t>
            </a:fld>
            <a:endParaRPr kumimoji="1" lang="ja-JP" altLang="en-US" dirty="0"/>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08" tIns="45705" rIns="91408" bIns="45705" rtlCol="0" anchor="ctr"/>
          <a:lstStyle/>
          <a:p>
            <a:endParaRPr lang="ja-JP" altLang="en-US" dirty="0"/>
          </a:p>
        </p:txBody>
      </p:sp>
      <p:sp>
        <p:nvSpPr>
          <p:cNvPr id="5" name="ノート プレースホルダー 4"/>
          <p:cNvSpPr>
            <a:spLocks noGrp="1"/>
          </p:cNvSpPr>
          <p:nvPr>
            <p:ph type="body" sz="quarter" idx="3"/>
          </p:nvPr>
        </p:nvSpPr>
        <p:spPr>
          <a:xfrm>
            <a:off x="679768" y="4777199"/>
            <a:ext cx="5438140" cy="3908613"/>
          </a:xfrm>
          <a:prstGeom prst="rect">
            <a:avLst/>
          </a:prstGeom>
        </p:spPr>
        <p:txBody>
          <a:bodyPr vert="horz" lIns="91408" tIns="45705" rIns="91408"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8"/>
            <a:ext cx="2945658" cy="498053"/>
          </a:xfrm>
          <a:prstGeom prst="rect">
            <a:avLst/>
          </a:prstGeom>
        </p:spPr>
        <p:txBody>
          <a:bodyPr vert="horz" lIns="91408" tIns="45705" rIns="91408" bIns="45705"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850450" y="9428588"/>
            <a:ext cx="2945658" cy="498053"/>
          </a:xfrm>
          <a:prstGeom prst="rect">
            <a:avLst/>
          </a:prstGeom>
        </p:spPr>
        <p:txBody>
          <a:bodyPr vert="horz" lIns="91408" tIns="45705" rIns="91408" bIns="45705" rtlCol="0" anchor="b"/>
          <a:lstStyle>
            <a:lvl1pPr algn="r">
              <a:defRPr sz="10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7/12/2022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png"/><Relationship Id="rId17" Type="http://schemas.openxmlformats.org/officeDocument/2006/relationships/hyperlink" Target="https://www.instagram.com/kidsmoneyschool_nagareboshi" TargetMode="External"/><Relationship Id="rId2" Type="http://schemas.openxmlformats.org/officeDocument/2006/relationships/image" Target="../media/image1.emf"/><Relationship Id="rId16"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テキスト ボックス 101"/>
          <p:cNvSpPr txBox="1"/>
          <p:nvPr/>
        </p:nvSpPr>
        <p:spPr>
          <a:xfrm>
            <a:off x="317103" y="9646319"/>
            <a:ext cx="4900701" cy="1015663"/>
          </a:xfrm>
          <a:prstGeom prst="rect">
            <a:avLst/>
          </a:prstGeom>
          <a:noFill/>
        </p:spPr>
        <p:txBody>
          <a:bodyPr wrap="none" rtlCol="0">
            <a:spAutoFit/>
          </a:bodyPr>
          <a:lstStyle/>
          <a:p>
            <a:r>
              <a:rPr lang="en-US" altLang="ja-JP" sz="6000" dirty="0">
                <a:solidFill>
                  <a:schemeClr val="bg1"/>
                </a:solidFill>
                <a:latin typeface="ＤＦＧ平成ゴシック体W9" pitchFamily="50" charset="-128"/>
                <a:ea typeface="ＤＦＧ平成ゴシック体W9" pitchFamily="50" charset="-128"/>
              </a:rPr>
              <a:t>03-1234-1111</a:t>
            </a:r>
            <a:endParaRPr kumimoji="1" lang="ja-JP" altLang="en-US" sz="6000" dirty="0">
              <a:solidFill>
                <a:schemeClr val="bg1"/>
              </a:solidFill>
              <a:latin typeface="ＤＦＧ平成ゴシック体W9" pitchFamily="50" charset="-128"/>
              <a:ea typeface="ＤＦＧ平成ゴシック体W9" pitchFamily="50" charset="-128"/>
            </a:endParaRPr>
          </a:p>
        </p:txBody>
      </p:sp>
      <p:sp>
        <p:nvSpPr>
          <p:cNvPr id="59" name="正方形/長方形 58"/>
          <p:cNvSpPr/>
          <p:nvPr/>
        </p:nvSpPr>
        <p:spPr>
          <a:xfrm>
            <a:off x="0" y="10016192"/>
            <a:ext cx="7803578" cy="982365"/>
          </a:xfrm>
          <a:prstGeom prst="rect">
            <a:avLst/>
          </a:prstGeom>
          <a:solidFill>
            <a:srgbClr val="EA5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角丸四角形 59"/>
          <p:cNvSpPr/>
          <p:nvPr/>
        </p:nvSpPr>
        <p:spPr>
          <a:xfrm>
            <a:off x="9559" y="8552386"/>
            <a:ext cx="2437426" cy="46400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1" name="グループ化 60"/>
          <p:cNvGrpSpPr/>
          <p:nvPr/>
        </p:nvGrpSpPr>
        <p:grpSpPr>
          <a:xfrm>
            <a:off x="257515" y="3682787"/>
            <a:ext cx="7143212" cy="3146240"/>
            <a:chOff x="211339" y="4133487"/>
            <a:chExt cx="6570461" cy="3358160"/>
          </a:xfrm>
        </p:grpSpPr>
        <p:sp>
          <p:nvSpPr>
            <p:cNvPr id="62" name="正方形/長方形 61"/>
            <p:cNvSpPr/>
            <p:nvPr/>
          </p:nvSpPr>
          <p:spPr>
            <a:xfrm>
              <a:off x="211339" y="4133487"/>
              <a:ext cx="6570461" cy="3358160"/>
            </a:xfrm>
            <a:prstGeom prst="rect">
              <a:avLst/>
            </a:prstGeom>
            <a:solidFill>
              <a:srgbClr val="47210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正方形/長方形 62"/>
            <p:cNvSpPr/>
            <p:nvPr/>
          </p:nvSpPr>
          <p:spPr>
            <a:xfrm>
              <a:off x="308567" y="4218003"/>
              <a:ext cx="6361655" cy="3138095"/>
            </a:xfrm>
            <a:prstGeom prst="rect">
              <a:avLst/>
            </a:prstGeom>
            <a:solidFill>
              <a:srgbClr val="0050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64" name="テキスト ボックス 63"/>
          <p:cNvSpPr txBox="1"/>
          <p:nvPr/>
        </p:nvSpPr>
        <p:spPr>
          <a:xfrm>
            <a:off x="807844" y="9037625"/>
            <a:ext cx="3676244" cy="646331"/>
          </a:xfrm>
          <a:prstGeom prst="rect">
            <a:avLst/>
          </a:prstGeom>
          <a:noFill/>
        </p:spPr>
        <p:txBody>
          <a:bodyPr wrap="square" rtlCol="0">
            <a:spAutoFit/>
          </a:bodyPr>
          <a:lstStyle/>
          <a:p>
            <a:r>
              <a:rPr lang="en-US" altLang="ja-JP" sz="3600" dirty="0" smtClean="0">
                <a:solidFill>
                  <a:srgbClr val="00B0F0"/>
                </a:solidFill>
              </a:rPr>
              <a:t>09</a:t>
            </a:r>
            <a:r>
              <a:rPr kumimoji="1" lang="en-US" altLang="ja-JP" sz="3600" dirty="0" smtClean="0">
                <a:solidFill>
                  <a:srgbClr val="00B0F0"/>
                </a:solidFill>
              </a:rPr>
              <a:t>0-8718-5719</a:t>
            </a:r>
            <a:endParaRPr kumimoji="1" lang="ja-JP" altLang="en-US" sz="3600" dirty="0">
              <a:solidFill>
                <a:srgbClr val="00B0F0"/>
              </a:solidFill>
            </a:endParaRPr>
          </a:p>
        </p:txBody>
      </p:sp>
      <p:pic>
        <p:nvPicPr>
          <p:cNvPr id="65" name="図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1850" y="2369275"/>
            <a:ext cx="527175" cy="1333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図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0806" y="2285137"/>
            <a:ext cx="543687" cy="142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図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591" y="2229492"/>
            <a:ext cx="759958" cy="14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6787" y="2328312"/>
            <a:ext cx="520302" cy="137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 name="図 1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11017" y="2241775"/>
            <a:ext cx="746842" cy="146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図 1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0123" y="2253631"/>
            <a:ext cx="799596" cy="145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 name="図 1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83697" y="1940354"/>
            <a:ext cx="1294710" cy="18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 name="テキスト ボックス 107"/>
          <p:cNvSpPr txBox="1"/>
          <p:nvPr/>
        </p:nvSpPr>
        <p:spPr>
          <a:xfrm>
            <a:off x="79146" y="8554724"/>
            <a:ext cx="2367839" cy="461665"/>
          </a:xfrm>
          <a:prstGeom prst="rect">
            <a:avLst/>
          </a:prstGeom>
          <a:noFill/>
        </p:spPr>
        <p:txBody>
          <a:bodyPr wrap="squar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お申込はこちら</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111" name="TextBox 7"/>
          <p:cNvSpPr txBox="1"/>
          <p:nvPr/>
        </p:nvSpPr>
        <p:spPr>
          <a:xfrm>
            <a:off x="586625" y="3881177"/>
            <a:ext cx="6130734" cy="954107"/>
          </a:xfrm>
          <a:prstGeom prst="rect">
            <a:avLst/>
          </a:prstGeom>
          <a:noFill/>
        </p:spPr>
        <p:txBody>
          <a:bodyPr wrap="square" rtlCol="0">
            <a:spAutoFit/>
          </a:bodyPr>
          <a:lstStyle/>
          <a:p>
            <a:r>
              <a:rPr lang="en-US" altLang="ja-JP" sz="2800" dirty="0" smtClean="0">
                <a:solidFill>
                  <a:schemeClr val="bg1"/>
                </a:solidFill>
                <a:latin typeface="MS PGothic" pitchFamily="34" charset="-128"/>
                <a:ea typeface="MS PGothic" pitchFamily="34" charset="-128"/>
              </a:rPr>
              <a:t>8</a:t>
            </a:r>
            <a:r>
              <a:rPr lang="ja-JP" altLang="en-US" sz="2800" dirty="0" smtClean="0">
                <a:solidFill>
                  <a:schemeClr val="bg1"/>
                </a:solidFill>
                <a:latin typeface="MS PGothic" pitchFamily="34" charset="-128"/>
                <a:ea typeface="MS PGothic" pitchFamily="34" charset="-128"/>
              </a:rPr>
              <a:t>月</a:t>
            </a:r>
            <a:r>
              <a:rPr lang="en-US" altLang="ja-JP" sz="2800" dirty="0" smtClean="0">
                <a:solidFill>
                  <a:schemeClr val="bg1"/>
                </a:solidFill>
                <a:latin typeface="MS PGothic" pitchFamily="34" charset="-128"/>
                <a:ea typeface="MS PGothic" pitchFamily="34" charset="-128"/>
              </a:rPr>
              <a:t>17</a:t>
            </a:r>
            <a:r>
              <a:rPr lang="ja-JP" altLang="en-US" sz="2800" dirty="0" smtClean="0">
                <a:solidFill>
                  <a:schemeClr val="bg1"/>
                </a:solidFill>
                <a:latin typeface="MS PGothic" pitchFamily="34" charset="-128"/>
                <a:ea typeface="MS PGothic" pitchFamily="34" charset="-128"/>
              </a:rPr>
              <a:t>日（水）１部 </a:t>
            </a:r>
            <a:r>
              <a:rPr lang="en-US" altLang="ja-JP" sz="2800" dirty="0" smtClean="0">
                <a:solidFill>
                  <a:schemeClr val="bg1"/>
                </a:solidFill>
                <a:latin typeface="MS PGothic" pitchFamily="34" charset="-128"/>
                <a:ea typeface="MS PGothic" pitchFamily="34" charset="-128"/>
              </a:rPr>
              <a:t>10:00</a:t>
            </a:r>
            <a:r>
              <a:rPr lang="ja-JP" altLang="en-US" sz="2800" dirty="0">
                <a:solidFill>
                  <a:schemeClr val="bg1"/>
                </a:solidFill>
                <a:latin typeface="Arial" pitchFamily="34" charset="0"/>
                <a:ea typeface="MS PGothic" pitchFamily="34" charset="-128"/>
                <a:cs typeface="Arial" pitchFamily="34" charset="0"/>
              </a:rPr>
              <a:t>～</a:t>
            </a:r>
            <a:r>
              <a:rPr lang="en-US" altLang="ja-JP" sz="2800" dirty="0" smtClean="0">
                <a:solidFill>
                  <a:schemeClr val="bg1"/>
                </a:solidFill>
                <a:latin typeface="MS PGothic" pitchFamily="34" charset="-128"/>
                <a:ea typeface="MS PGothic" pitchFamily="34" charset="-128"/>
              </a:rPr>
              <a:t>12:00</a:t>
            </a:r>
          </a:p>
          <a:p>
            <a:r>
              <a:rPr lang="ja-JP" altLang="en-US" sz="2800" dirty="0">
                <a:solidFill>
                  <a:schemeClr val="bg1"/>
                </a:solidFill>
                <a:latin typeface="MS PGothic" pitchFamily="34" charset="-128"/>
                <a:ea typeface="MS PGothic" pitchFamily="34" charset="-128"/>
              </a:rPr>
              <a:t>　</a:t>
            </a:r>
            <a:r>
              <a:rPr lang="ja-JP" altLang="en-US" sz="2800" dirty="0" smtClean="0">
                <a:solidFill>
                  <a:schemeClr val="bg1"/>
                </a:solidFill>
                <a:latin typeface="MS PGothic" pitchFamily="34" charset="-128"/>
                <a:ea typeface="MS PGothic" pitchFamily="34" charset="-128"/>
              </a:rPr>
              <a:t>　　　　</a:t>
            </a:r>
            <a:r>
              <a:rPr lang="ja-JP" altLang="en-US" sz="2800" dirty="0">
                <a:solidFill>
                  <a:schemeClr val="bg1"/>
                </a:solidFill>
                <a:latin typeface="MS PGothic" pitchFamily="34" charset="-128"/>
                <a:ea typeface="MS PGothic" pitchFamily="34" charset="-128"/>
              </a:rPr>
              <a:t> </a:t>
            </a:r>
            <a:r>
              <a:rPr lang="ja-JP" altLang="en-US" sz="2800" dirty="0" smtClean="0">
                <a:solidFill>
                  <a:schemeClr val="bg1"/>
                </a:solidFill>
                <a:latin typeface="MS PGothic" pitchFamily="34" charset="-128"/>
                <a:ea typeface="MS PGothic" pitchFamily="34" charset="-128"/>
              </a:rPr>
              <a:t>    　２部 </a:t>
            </a:r>
            <a:r>
              <a:rPr lang="en-US" altLang="ja-JP" sz="2800" dirty="0" smtClean="0">
                <a:solidFill>
                  <a:schemeClr val="bg1"/>
                </a:solidFill>
                <a:latin typeface="MS PGothic" pitchFamily="34" charset="-128"/>
                <a:ea typeface="MS PGothic" pitchFamily="34" charset="-128"/>
              </a:rPr>
              <a:t>14:00</a:t>
            </a:r>
            <a:r>
              <a:rPr lang="ja-JP" altLang="en-US" sz="2800" dirty="0" smtClean="0">
                <a:solidFill>
                  <a:schemeClr val="bg1"/>
                </a:solidFill>
                <a:latin typeface="MS PGothic" pitchFamily="34" charset="-128"/>
                <a:ea typeface="MS PGothic" pitchFamily="34" charset="-128"/>
              </a:rPr>
              <a:t>～</a:t>
            </a:r>
            <a:r>
              <a:rPr lang="en-US" altLang="ja-JP" sz="2800" dirty="0" smtClean="0">
                <a:solidFill>
                  <a:schemeClr val="bg1"/>
                </a:solidFill>
                <a:latin typeface="MS PGothic" pitchFamily="34" charset="-128"/>
                <a:ea typeface="MS PGothic" pitchFamily="34" charset="-128"/>
              </a:rPr>
              <a:t>16:00</a:t>
            </a:r>
            <a:endParaRPr lang="en-US" altLang="ja-JP" sz="2800" dirty="0">
              <a:solidFill>
                <a:schemeClr val="bg1"/>
              </a:solidFill>
              <a:latin typeface="MS PGothic" pitchFamily="34" charset="-128"/>
              <a:ea typeface="MS PGothic" pitchFamily="34" charset="-128"/>
            </a:endParaRPr>
          </a:p>
        </p:txBody>
      </p:sp>
      <p:sp>
        <p:nvSpPr>
          <p:cNvPr id="117" name="テキスト ボックス 116"/>
          <p:cNvSpPr txBox="1"/>
          <p:nvPr/>
        </p:nvSpPr>
        <p:spPr>
          <a:xfrm>
            <a:off x="405848" y="7011951"/>
            <a:ext cx="7131158" cy="1677382"/>
          </a:xfrm>
          <a:prstGeom prst="rect">
            <a:avLst/>
          </a:prstGeom>
          <a:noFill/>
        </p:spPr>
        <p:txBody>
          <a:bodyPr wrap="square" rtlCol="0">
            <a:spAutoFit/>
          </a:bodyPr>
          <a:lstStyle/>
          <a:p>
            <a:r>
              <a:rPr lang="ja-JP" altLang="en-US" sz="1700" dirty="0">
                <a:latin typeface="HG丸ｺﾞｼｯｸM-PRO" panose="020F0600000000000000" pitchFamily="50" charset="-128"/>
                <a:ea typeface="HG丸ｺﾞｼｯｸM-PRO" panose="020F0600000000000000" pitchFamily="50" charset="-128"/>
              </a:rPr>
              <a:t>🐰うさぎと🐢カメのお話を交えて子どもたちにわかりやすく、</a:t>
            </a:r>
            <a:br>
              <a:rPr lang="ja-JP" altLang="en-US" sz="1700" dirty="0">
                <a:latin typeface="HG丸ｺﾞｼｯｸM-PRO" panose="020F0600000000000000" pitchFamily="50" charset="-128"/>
                <a:ea typeface="HG丸ｺﾞｼｯｸM-PRO" panose="020F0600000000000000" pitchFamily="50" charset="-128"/>
              </a:rPr>
            </a:br>
            <a:r>
              <a:rPr lang="ja-JP" altLang="en-US"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お金の大切さ💰」「親への感謝❤️」を伝える勉強会です！</a:t>
            </a:r>
          </a:p>
          <a:p>
            <a:r>
              <a:rPr lang="ja-JP" altLang="en-US" sz="1700" dirty="0">
                <a:latin typeface="HG丸ｺﾞｼｯｸM-PRO" panose="020F0600000000000000" pitchFamily="50" charset="-128"/>
                <a:ea typeface="HG丸ｺﾞｼｯｸM-PRO" panose="020F0600000000000000" pitchFamily="50" charset="-128"/>
              </a:rPr>
              <a:t>数を数えられる程度から大丈夫です。</a:t>
            </a:r>
          </a:p>
          <a:p>
            <a:r>
              <a:rPr lang="ja-JP" altLang="en-US" sz="1700" dirty="0">
                <a:latin typeface="HG丸ｺﾞｼｯｸM-PRO" panose="020F0600000000000000" pitchFamily="50" charset="-128"/>
                <a:ea typeface="HG丸ｺﾞｼｯｸM-PRO" panose="020F0600000000000000" pitchFamily="50" charset="-128"/>
              </a:rPr>
              <a:t>親御さん向けにお小遣いの考え方についてもお話させてもらいます。</a:t>
            </a:r>
          </a:p>
          <a:p>
            <a:r>
              <a:rPr lang="ja-JP" altLang="en-US" sz="1700" dirty="0">
                <a:latin typeface="HG丸ｺﾞｼｯｸM-PRO" panose="020F0600000000000000" pitchFamily="50" charset="-128"/>
                <a:ea typeface="HG丸ｺﾞｼｯｸM-PRO" panose="020F0600000000000000" pitchFamily="50" charset="-128"/>
              </a:rPr>
              <a:t>子どもたちにお金の大切さ、ありがたさ</a:t>
            </a:r>
            <a:r>
              <a:rPr lang="ja-JP" altLang="en-US" sz="1700" dirty="0" smtClean="0">
                <a:latin typeface="HG丸ｺﾞｼｯｸM-PRO" panose="020F0600000000000000" pitchFamily="50" charset="-128"/>
                <a:ea typeface="HG丸ｺﾞｼｯｸM-PRO" panose="020F0600000000000000" pitchFamily="50" charset="-128"/>
              </a:rPr>
              <a:t>を</a:t>
            </a:r>
            <a:r>
              <a:rPr lang="ja-JP" altLang="en-US" sz="1700" dirty="0">
                <a:latin typeface="HG丸ｺﾞｼｯｸM-PRO" panose="020F0600000000000000" pitchFamily="50" charset="-128"/>
                <a:ea typeface="HG丸ｺﾞｼｯｸM-PRO" panose="020F0600000000000000" pitchFamily="50" charset="-128"/>
              </a:rPr>
              <a:t>一緒</a:t>
            </a:r>
            <a:r>
              <a:rPr lang="ja-JP" altLang="en-US" sz="1700" dirty="0" smtClean="0">
                <a:latin typeface="HG丸ｺﾞｼｯｸM-PRO" panose="020F0600000000000000" pitchFamily="50" charset="-128"/>
                <a:ea typeface="HG丸ｺﾞｼｯｸM-PRO" panose="020F0600000000000000" pitchFamily="50" charset="-128"/>
              </a:rPr>
              <a:t>に</a:t>
            </a:r>
            <a:r>
              <a:rPr lang="ja-JP" altLang="en-US" sz="1700" dirty="0" smtClean="0">
                <a:latin typeface="HG丸ｺﾞｼｯｸM-PRO" panose="020F0600000000000000" pitchFamily="50" charset="-128"/>
                <a:ea typeface="HG丸ｺﾞｼｯｸM-PRO" panose="020F0600000000000000" pitchFamily="50" charset="-128"/>
              </a:rPr>
              <a:t>伝えていきましょう</a:t>
            </a:r>
            <a:r>
              <a:rPr lang="en-US" altLang="ja-JP" sz="1700" dirty="0" smtClean="0">
                <a:latin typeface="HG丸ｺﾞｼｯｸM-PRO" panose="020F0600000000000000" pitchFamily="50" charset="-128"/>
                <a:ea typeface="HG丸ｺﾞｼｯｸM-PRO" panose="020F0600000000000000" pitchFamily="50" charset="-128"/>
              </a:rPr>
              <a:t>!!</a:t>
            </a:r>
            <a:endParaRPr lang="ja-JP" altLang="en-US" sz="1700" dirty="0">
              <a:latin typeface="HG丸ｺﾞｼｯｸM-PRO" panose="020F0600000000000000" pitchFamily="50" charset="-128"/>
              <a:ea typeface="HG丸ｺﾞｼｯｸM-PRO" panose="020F0600000000000000" pitchFamily="50" charset="-128"/>
            </a:endParaRPr>
          </a:p>
          <a:p>
            <a:endParaRPr kumimoji="1" lang="ja-JP" altLang="en-US" sz="1800" dirty="0"/>
          </a:p>
        </p:txBody>
      </p:sp>
      <p:pic>
        <p:nvPicPr>
          <p:cNvPr id="118" name="図 1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12685" y="2145151"/>
            <a:ext cx="1203189" cy="1701849"/>
          </a:xfrm>
          <a:prstGeom prst="rect">
            <a:avLst/>
          </a:prstGeom>
        </p:spPr>
      </p:pic>
      <p:pic>
        <p:nvPicPr>
          <p:cNvPr id="119" name="図 1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75153" y="2134973"/>
            <a:ext cx="1209822" cy="1711231"/>
          </a:xfrm>
          <a:prstGeom prst="rect">
            <a:avLst/>
          </a:prstGeom>
        </p:spPr>
      </p:pic>
      <p:pic>
        <p:nvPicPr>
          <p:cNvPr id="120" name="図 119"/>
          <p:cNvPicPr>
            <a:picLocks noChangeAspect="1"/>
          </p:cNvPicPr>
          <p:nvPr/>
        </p:nvPicPr>
        <p:blipFill>
          <a:blip r:embed="rId11"/>
          <a:stretch>
            <a:fillRect/>
          </a:stretch>
        </p:blipFill>
        <p:spPr>
          <a:xfrm>
            <a:off x="1011590" y="2249825"/>
            <a:ext cx="551553" cy="1449274"/>
          </a:xfrm>
          <a:prstGeom prst="rect">
            <a:avLst/>
          </a:prstGeom>
        </p:spPr>
      </p:pic>
      <p:pic>
        <p:nvPicPr>
          <p:cNvPr id="122" name="図 12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3759719" y="9184391"/>
            <a:ext cx="455325" cy="386714"/>
          </a:xfrm>
          <a:prstGeom prst="rect">
            <a:avLst/>
          </a:prstGeom>
        </p:spPr>
      </p:pic>
      <p:pic>
        <p:nvPicPr>
          <p:cNvPr id="123" name="図 1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15930" y="9201168"/>
            <a:ext cx="409858" cy="369937"/>
          </a:xfrm>
          <a:prstGeom prst="rect">
            <a:avLst/>
          </a:prstGeom>
        </p:spPr>
      </p:pic>
      <p:sp>
        <p:nvSpPr>
          <p:cNvPr id="124" name="テキスト ボックス 123"/>
          <p:cNvSpPr txBox="1"/>
          <p:nvPr/>
        </p:nvSpPr>
        <p:spPr>
          <a:xfrm>
            <a:off x="1910564" y="730602"/>
            <a:ext cx="3175989" cy="401007"/>
          </a:xfrm>
          <a:prstGeom prst="rect">
            <a:avLst/>
          </a:prstGeom>
          <a:noFill/>
        </p:spPr>
        <p:txBody>
          <a:bodyPr wrap="square" rtlCol="0">
            <a:spAutoFit/>
          </a:bodyPr>
          <a:lstStyle/>
          <a:p>
            <a:r>
              <a:rPr lang="ja-JP" altLang="en-US" dirty="0" smtClean="0">
                <a:solidFill>
                  <a:schemeClr val="bg1"/>
                </a:solidFill>
              </a:rPr>
              <a:t>～ はたらくって</a:t>
            </a:r>
            <a:r>
              <a:rPr lang="ja-JP" altLang="en-US" dirty="0" err="1" smtClean="0">
                <a:solidFill>
                  <a:schemeClr val="bg1"/>
                </a:solidFill>
              </a:rPr>
              <a:t>な</a:t>
            </a:r>
            <a:r>
              <a:rPr lang="ja-JP" altLang="en-US" dirty="0" smtClean="0">
                <a:solidFill>
                  <a:schemeClr val="bg1"/>
                </a:solidFill>
              </a:rPr>
              <a:t>ーに？ ～</a:t>
            </a:r>
            <a:endParaRPr kumimoji="1" lang="ja-JP" altLang="en-US" dirty="0">
              <a:solidFill>
                <a:schemeClr val="bg1"/>
              </a:solidFill>
            </a:endParaRPr>
          </a:p>
        </p:txBody>
      </p:sp>
      <p:sp>
        <p:nvSpPr>
          <p:cNvPr id="125" name="テキスト ボックス 124"/>
          <p:cNvSpPr txBox="1"/>
          <p:nvPr/>
        </p:nvSpPr>
        <p:spPr>
          <a:xfrm>
            <a:off x="219695" y="9609816"/>
            <a:ext cx="7317312" cy="353943"/>
          </a:xfrm>
          <a:prstGeom prst="rect">
            <a:avLst/>
          </a:prstGeom>
          <a:noFill/>
        </p:spPr>
        <p:txBody>
          <a:bodyPr wrap="square" rtlCol="0">
            <a:spAutoFit/>
          </a:bodyPr>
          <a:lstStyle/>
          <a:p>
            <a:r>
              <a:rPr lang="ja-JP" altLang="en-US" sz="1700" dirty="0" smtClean="0">
                <a:solidFill>
                  <a:schemeClr val="accent2">
                    <a:lumMod val="50000"/>
                  </a:schemeClr>
                </a:solidFill>
              </a:rPr>
              <a:t>①お名前②ご連絡先③メールアドレス④お子様の人数年齢を教えてください。</a:t>
            </a:r>
            <a:endParaRPr kumimoji="1" lang="ja-JP" altLang="en-US" sz="1700" dirty="0">
              <a:solidFill>
                <a:schemeClr val="accent2">
                  <a:lumMod val="50000"/>
                </a:schemeClr>
              </a:solidFill>
            </a:endParaRPr>
          </a:p>
        </p:txBody>
      </p:sp>
      <p:pic>
        <p:nvPicPr>
          <p:cNvPr id="127" name="図 12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057" y="-8851"/>
            <a:ext cx="7771518" cy="1924559"/>
          </a:xfrm>
          <a:prstGeom prst="rect">
            <a:avLst/>
          </a:prstGeom>
          <a:ln>
            <a:noFill/>
          </a:ln>
        </p:spPr>
      </p:pic>
      <p:sp>
        <p:nvSpPr>
          <p:cNvPr id="128" name="テキスト ボックス 127"/>
          <p:cNvSpPr txBox="1"/>
          <p:nvPr/>
        </p:nvSpPr>
        <p:spPr>
          <a:xfrm>
            <a:off x="1337613" y="250495"/>
            <a:ext cx="5139452" cy="646331"/>
          </a:xfrm>
          <a:prstGeom prst="rect">
            <a:avLst/>
          </a:prstGeom>
          <a:noFill/>
        </p:spPr>
        <p:txBody>
          <a:bodyPr wrap="square" rtlCol="0">
            <a:spAutoFit/>
          </a:bodyPr>
          <a:lstStyle/>
          <a:p>
            <a:r>
              <a:rPr kumimoji="1" lang="ja-JP" altLang="en-US" sz="3600" dirty="0" smtClean="0">
                <a:solidFill>
                  <a:schemeClr val="bg1"/>
                </a:solidFill>
                <a:latin typeface="HG丸ｺﾞｼｯｸM-PRO" panose="020F0600000000000000" pitchFamily="50" charset="-128"/>
                <a:ea typeface="HG丸ｺﾞｼｯｸM-PRO" panose="020F0600000000000000" pitchFamily="50" charset="-128"/>
              </a:rPr>
              <a:t>おみせやさんごっこ</a:t>
            </a:r>
            <a:endParaRPr kumimoji="1" lang="ja-JP" altLang="en-US" sz="36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129" name="図 128"/>
          <p:cNvPicPr>
            <a:picLocks noChangeAspect="1"/>
          </p:cNvPicPr>
          <p:nvPr/>
        </p:nvPicPr>
        <p:blipFill>
          <a:blip r:embed="rId15"/>
          <a:stretch>
            <a:fillRect/>
          </a:stretch>
        </p:blipFill>
        <p:spPr>
          <a:xfrm>
            <a:off x="5866956" y="263748"/>
            <a:ext cx="1559248" cy="945894"/>
          </a:xfrm>
          <a:prstGeom prst="rect">
            <a:avLst/>
          </a:prstGeom>
        </p:spPr>
      </p:pic>
      <p:sp>
        <p:nvSpPr>
          <p:cNvPr id="130" name="テキスト ボックス 129"/>
          <p:cNvSpPr txBox="1"/>
          <p:nvPr/>
        </p:nvSpPr>
        <p:spPr>
          <a:xfrm>
            <a:off x="1910564" y="834351"/>
            <a:ext cx="3539508" cy="413526"/>
          </a:xfrm>
          <a:prstGeom prst="rect">
            <a:avLst/>
          </a:prstGeom>
          <a:noFill/>
        </p:spPr>
        <p:txBody>
          <a:bodyPr wrap="square" rtlCol="0">
            <a:spAutoFit/>
          </a:bodyPr>
          <a:lstStyle/>
          <a:p>
            <a:r>
              <a:rPr lang="ja-JP" altLang="en-US" dirty="0" smtClean="0">
                <a:solidFill>
                  <a:schemeClr val="bg1"/>
                </a:solidFill>
                <a:latin typeface="HG丸ｺﾞｼｯｸM-PRO" panose="020F0600000000000000" pitchFamily="50" charset="-128"/>
                <a:ea typeface="HG丸ｺﾞｼｯｸM-PRO" panose="020F0600000000000000" pitchFamily="50" charset="-128"/>
              </a:rPr>
              <a:t>～ はたらくって</a:t>
            </a:r>
            <a:r>
              <a:rPr lang="ja-JP" altLang="en-US" dirty="0" err="1" smtClean="0">
                <a:solidFill>
                  <a:schemeClr val="bg1"/>
                </a:solidFill>
                <a:latin typeface="HG丸ｺﾞｼｯｸM-PRO" panose="020F0600000000000000" pitchFamily="50" charset="-128"/>
                <a:ea typeface="HG丸ｺﾞｼｯｸM-PRO" panose="020F0600000000000000" pitchFamily="50" charset="-128"/>
              </a:rPr>
              <a:t>な</a:t>
            </a:r>
            <a:r>
              <a:rPr lang="ja-JP" altLang="en-US" dirty="0" smtClean="0">
                <a:solidFill>
                  <a:schemeClr val="bg1"/>
                </a:solidFill>
                <a:latin typeface="HG丸ｺﾞｼｯｸM-PRO" panose="020F0600000000000000" pitchFamily="50" charset="-128"/>
                <a:ea typeface="HG丸ｺﾞｼｯｸM-PRO" panose="020F0600000000000000" pitchFamily="50" charset="-128"/>
              </a:rPr>
              <a:t>ーに？ ～</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44" name="TextBox 8"/>
          <p:cNvSpPr txBox="1"/>
          <p:nvPr/>
        </p:nvSpPr>
        <p:spPr>
          <a:xfrm>
            <a:off x="363218" y="5077170"/>
            <a:ext cx="5107447" cy="709681"/>
          </a:xfrm>
          <a:prstGeom prst="rect">
            <a:avLst/>
          </a:prstGeom>
          <a:noFill/>
        </p:spPr>
        <p:txBody>
          <a:bodyPr wrap="square" rtlCol="0">
            <a:spAutoFit/>
          </a:bodyPr>
          <a:lstStyle/>
          <a:p>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場   所</a:t>
            </a:r>
            <a:r>
              <a:rPr lang="en-US" altLang="ja-JP" dirty="0" smtClean="0">
                <a:solidFill>
                  <a:schemeClr val="accent2"/>
                </a:solidFill>
                <a:latin typeface="MS PGothic" pitchFamily="34" charset="-128"/>
                <a:ea typeface="MS PGothic" pitchFamily="34" charset="-128"/>
              </a:rPr>
              <a:t>】JFE</a:t>
            </a:r>
            <a:r>
              <a:rPr lang="ja-JP" altLang="en-US" dirty="0" smtClean="0">
                <a:solidFill>
                  <a:schemeClr val="accent2"/>
                </a:solidFill>
                <a:latin typeface="MS PGothic" pitchFamily="34" charset="-128"/>
                <a:ea typeface="MS PGothic" pitchFamily="34" charset="-128"/>
              </a:rPr>
              <a:t>スチールふれあい会館</a:t>
            </a:r>
            <a:endParaRPr lang="en-US" altLang="ja-JP" dirty="0" smtClean="0">
              <a:solidFill>
                <a:schemeClr val="accent2"/>
              </a:solidFill>
              <a:latin typeface="MS PGothic" pitchFamily="34" charset="-128"/>
              <a:ea typeface="MS PGothic" pitchFamily="34" charset="-128"/>
            </a:endParaRPr>
          </a:p>
          <a:p>
            <a:r>
              <a:rPr lang="ja-JP" altLang="en-US" dirty="0">
                <a:solidFill>
                  <a:schemeClr val="accent2"/>
                </a:solidFill>
                <a:latin typeface="MS PGothic" pitchFamily="34" charset="-128"/>
                <a:ea typeface="MS PGothic" pitchFamily="34" charset="-128"/>
              </a:rPr>
              <a:t>　</a:t>
            </a:r>
            <a:r>
              <a:rPr lang="ja-JP" altLang="en-US" dirty="0" smtClean="0">
                <a:solidFill>
                  <a:schemeClr val="accent2"/>
                </a:solidFill>
                <a:latin typeface="MS PGothic" pitchFamily="34" charset="-128"/>
                <a:ea typeface="MS PGothic" pitchFamily="34" charset="-128"/>
              </a:rPr>
              <a:t>　　　　（倉敷市鶴の浦</a:t>
            </a:r>
            <a:r>
              <a:rPr lang="en-US" altLang="ja-JP" dirty="0" smtClean="0">
                <a:solidFill>
                  <a:schemeClr val="accent2"/>
                </a:solidFill>
                <a:latin typeface="MS PGothic" pitchFamily="34" charset="-128"/>
                <a:ea typeface="MS PGothic" pitchFamily="34" charset="-128"/>
              </a:rPr>
              <a:t>2</a:t>
            </a:r>
            <a:r>
              <a:rPr lang="ja-JP" altLang="en-US" dirty="0" smtClean="0">
                <a:solidFill>
                  <a:schemeClr val="accent2"/>
                </a:solidFill>
                <a:latin typeface="MS PGothic" pitchFamily="34" charset="-128"/>
                <a:ea typeface="MS PGothic" pitchFamily="34" charset="-128"/>
              </a:rPr>
              <a:t>丁目３－５５）</a:t>
            </a:r>
            <a:endParaRPr lang="en-US" altLang="ja-JP" dirty="0" smtClean="0">
              <a:solidFill>
                <a:schemeClr val="accent2"/>
              </a:solidFill>
              <a:latin typeface="MS PGothic" pitchFamily="34" charset="-128"/>
              <a:ea typeface="MS PGothic" pitchFamily="34" charset="-128"/>
            </a:endParaRPr>
          </a:p>
        </p:txBody>
      </p:sp>
      <p:sp>
        <p:nvSpPr>
          <p:cNvPr id="45" name="TextBox 8"/>
          <p:cNvSpPr txBox="1"/>
          <p:nvPr/>
        </p:nvSpPr>
        <p:spPr>
          <a:xfrm>
            <a:off x="3580639" y="5782245"/>
            <a:ext cx="1869433" cy="401007"/>
          </a:xfrm>
          <a:prstGeom prst="rect">
            <a:avLst/>
          </a:prstGeom>
          <a:noFill/>
        </p:spPr>
        <p:txBody>
          <a:bodyPr wrap="square" rtlCol="0">
            <a:spAutoFit/>
          </a:bodyPr>
          <a:lstStyle/>
          <a:p>
            <a:r>
              <a:rPr lang="en-US" altLang="ja-JP" dirty="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参加費</a:t>
            </a:r>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無料</a:t>
            </a:r>
            <a:r>
              <a:rPr lang="ja-JP" altLang="en-US" dirty="0" smtClean="0">
                <a:solidFill>
                  <a:schemeClr val="bg1"/>
                </a:solidFill>
                <a:latin typeface="MS PGothic" pitchFamily="34" charset="-128"/>
                <a:ea typeface="MS PGothic" pitchFamily="34" charset="-128"/>
              </a:rPr>
              <a:t>　　　</a:t>
            </a:r>
            <a:r>
              <a:rPr lang="en-US" altLang="ja-JP" dirty="0" smtClean="0">
                <a:solidFill>
                  <a:schemeClr val="bg1"/>
                </a:solidFill>
                <a:latin typeface="MS PGothic" pitchFamily="34" charset="-128"/>
                <a:ea typeface="MS PGothic" pitchFamily="34" charset="-128"/>
              </a:rPr>
              <a:t> </a:t>
            </a:r>
            <a:endParaRPr lang="en-US" dirty="0">
              <a:solidFill>
                <a:schemeClr val="bg1"/>
              </a:solidFill>
              <a:latin typeface="MS PGothic" pitchFamily="34" charset="-128"/>
              <a:ea typeface="MS PGothic" pitchFamily="34" charset="-128"/>
            </a:endParaRPr>
          </a:p>
        </p:txBody>
      </p:sp>
      <p:sp>
        <p:nvSpPr>
          <p:cNvPr id="46" name="TextBox 8"/>
          <p:cNvSpPr txBox="1"/>
          <p:nvPr/>
        </p:nvSpPr>
        <p:spPr>
          <a:xfrm>
            <a:off x="2813963" y="6228912"/>
            <a:ext cx="3402783" cy="401007"/>
          </a:xfrm>
          <a:prstGeom prst="rect">
            <a:avLst/>
          </a:prstGeom>
          <a:noFill/>
        </p:spPr>
        <p:txBody>
          <a:bodyPr wrap="square" rtlCol="0">
            <a:spAutoFit/>
          </a:bodyPr>
          <a:lstStyle/>
          <a:p>
            <a:r>
              <a:rPr lang="en-US" altLang="ja-JP" dirty="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持ち物</a:t>
            </a:r>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はさみ、色えん</a:t>
            </a:r>
            <a:r>
              <a:rPr lang="ja-JP" altLang="en-US" dirty="0" err="1" smtClean="0">
                <a:solidFill>
                  <a:schemeClr val="accent2"/>
                </a:solidFill>
                <a:latin typeface="MS PGothic" pitchFamily="34" charset="-128"/>
                <a:ea typeface="MS PGothic" pitchFamily="34" charset="-128"/>
              </a:rPr>
              <a:t>ぴつ</a:t>
            </a:r>
            <a:endParaRPr lang="en-US" dirty="0">
              <a:solidFill>
                <a:schemeClr val="bg1"/>
              </a:solidFill>
              <a:latin typeface="MS PGothic" pitchFamily="34" charset="-128"/>
              <a:ea typeface="MS PGothic" pitchFamily="34" charset="-128"/>
            </a:endParaRPr>
          </a:p>
        </p:txBody>
      </p:sp>
      <p:sp>
        <p:nvSpPr>
          <p:cNvPr id="47" name="TextBox 8"/>
          <p:cNvSpPr txBox="1"/>
          <p:nvPr/>
        </p:nvSpPr>
        <p:spPr>
          <a:xfrm>
            <a:off x="363219" y="5759112"/>
            <a:ext cx="3357076" cy="401007"/>
          </a:xfrm>
          <a:prstGeom prst="rect">
            <a:avLst/>
          </a:prstGeom>
          <a:noFill/>
        </p:spPr>
        <p:txBody>
          <a:bodyPr wrap="square" rtlCol="0">
            <a:spAutoFit/>
          </a:bodyPr>
          <a:lstStyle/>
          <a:p>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対象年齢</a:t>
            </a:r>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４歳～</a:t>
            </a:r>
            <a:r>
              <a:rPr lang="en-US" altLang="ja-JP" dirty="0" smtClean="0">
                <a:solidFill>
                  <a:schemeClr val="accent2"/>
                </a:solidFill>
                <a:latin typeface="MS PGothic" pitchFamily="34" charset="-128"/>
                <a:ea typeface="MS PGothic" pitchFamily="34" charset="-128"/>
              </a:rPr>
              <a:t>10</a:t>
            </a:r>
            <a:r>
              <a:rPr lang="ja-JP" altLang="en-US" dirty="0" smtClean="0">
                <a:solidFill>
                  <a:schemeClr val="accent2"/>
                </a:solidFill>
                <a:latin typeface="MS PGothic" pitchFamily="34" charset="-128"/>
                <a:ea typeface="MS PGothic" pitchFamily="34" charset="-128"/>
              </a:rPr>
              <a:t>歳程度</a:t>
            </a:r>
            <a:r>
              <a:rPr lang="ja-JP" altLang="en-US" dirty="0" smtClean="0">
                <a:solidFill>
                  <a:schemeClr val="bg1"/>
                </a:solidFill>
                <a:latin typeface="MS PGothic" pitchFamily="34" charset="-128"/>
                <a:ea typeface="MS PGothic" pitchFamily="34" charset="-128"/>
              </a:rPr>
              <a:t>　</a:t>
            </a:r>
            <a:endParaRPr lang="en-US" dirty="0">
              <a:solidFill>
                <a:schemeClr val="bg1"/>
              </a:solidFill>
              <a:latin typeface="MS PGothic" pitchFamily="34" charset="-128"/>
              <a:ea typeface="MS PGothic" pitchFamily="34" charset="-128"/>
            </a:endParaRPr>
          </a:p>
        </p:txBody>
      </p:sp>
      <p:sp>
        <p:nvSpPr>
          <p:cNvPr id="48" name="テキスト ボックス 47"/>
          <p:cNvSpPr txBox="1"/>
          <p:nvPr/>
        </p:nvSpPr>
        <p:spPr>
          <a:xfrm>
            <a:off x="3434803" y="10676711"/>
            <a:ext cx="4469388"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一般社団法人 日本こどもの生き抜く力育成協会　推奨</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415929" y="10338191"/>
            <a:ext cx="6564419" cy="307777"/>
          </a:xfrm>
          <a:prstGeom prst="rect">
            <a:avLst/>
          </a:prstGeom>
          <a:noFill/>
        </p:spPr>
        <p:txBody>
          <a:bodyPr wrap="square" rtlCol="0">
            <a:spAutoFit/>
          </a:bodyPr>
          <a:lstStyle/>
          <a:p>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キッズマネースクール認定講師　平田　裕</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明</a:t>
            </a:r>
            <a:r>
              <a:rPr lang="ja-JP" altLang="en-US" sz="1400"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ファイナンシャルプランナー</a:t>
            </a:r>
            <a:r>
              <a:rPr lang="ja-JP" altLang="en-US" sz="1400"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415930" y="10061852"/>
            <a:ext cx="4332502" cy="307777"/>
          </a:xfrm>
          <a:prstGeom prst="rect">
            <a:avLst/>
          </a:prstGeom>
          <a:noFill/>
        </p:spPr>
        <p:txBody>
          <a:bodyPr wrap="square" rtlCol="0">
            <a:spAutoFit/>
          </a:bodyPr>
          <a:lstStyle/>
          <a:p>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主催：岡山キッズマネースクール　流れ星校</a:t>
            </a: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　　　　　</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669497" y="4598182"/>
            <a:ext cx="1499484" cy="1443363"/>
          </a:xfrm>
          <a:prstGeom prst="rect">
            <a:avLst/>
          </a:prstGeom>
        </p:spPr>
      </p:pic>
      <p:sp>
        <p:nvSpPr>
          <p:cNvPr id="42" name="TextBox 8"/>
          <p:cNvSpPr txBox="1"/>
          <p:nvPr/>
        </p:nvSpPr>
        <p:spPr>
          <a:xfrm>
            <a:off x="374650" y="6258178"/>
            <a:ext cx="2504375" cy="401007"/>
          </a:xfrm>
          <a:prstGeom prst="rect">
            <a:avLst/>
          </a:prstGeom>
          <a:noFill/>
        </p:spPr>
        <p:txBody>
          <a:bodyPr wrap="square" rtlCol="0">
            <a:spAutoFit/>
          </a:bodyPr>
          <a:lstStyle/>
          <a:p>
            <a:r>
              <a:rPr lang="en-US" altLang="ja-JP" dirty="0" smtClean="0">
                <a:solidFill>
                  <a:schemeClr val="accent2"/>
                </a:solidFill>
                <a:latin typeface="MS PGothic" pitchFamily="34" charset="-128"/>
                <a:ea typeface="MS PGothic" pitchFamily="34" charset="-128"/>
              </a:rPr>
              <a:t>【</a:t>
            </a:r>
            <a:r>
              <a:rPr lang="ja-JP" altLang="en-US" dirty="0">
                <a:solidFill>
                  <a:schemeClr val="accent2"/>
                </a:solidFill>
                <a:latin typeface="MS PGothic" pitchFamily="34" charset="-128"/>
                <a:ea typeface="MS PGothic" pitchFamily="34" charset="-128"/>
              </a:rPr>
              <a:t>定員</a:t>
            </a:r>
            <a:r>
              <a:rPr lang="en-US" altLang="ja-JP" dirty="0" smtClean="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５組</a:t>
            </a:r>
            <a:r>
              <a:rPr lang="ja-JP" altLang="en-US" dirty="0">
                <a:solidFill>
                  <a:schemeClr val="accent2"/>
                </a:solidFill>
                <a:latin typeface="MS PGothic" pitchFamily="34" charset="-128"/>
                <a:ea typeface="MS PGothic" pitchFamily="34" charset="-128"/>
              </a:rPr>
              <a:t>（</a:t>
            </a:r>
            <a:r>
              <a:rPr lang="ja-JP" altLang="en-US" dirty="0" smtClean="0">
                <a:solidFill>
                  <a:schemeClr val="accent2"/>
                </a:solidFill>
                <a:latin typeface="MS PGothic" pitchFamily="34" charset="-128"/>
                <a:ea typeface="MS PGothic" pitchFamily="34" charset="-128"/>
              </a:rPr>
              <a:t>先着順</a:t>
            </a:r>
            <a:r>
              <a:rPr lang="ja-JP" altLang="en-US" dirty="0">
                <a:solidFill>
                  <a:schemeClr val="accent2"/>
                </a:solidFill>
                <a:latin typeface="MS PGothic" pitchFamily="34" charset="-128"/>
                <a:ea typeface="MS PGothic" pitchFamily="34" charset="-128"/>
              </a:rPr>
              <a:t>）</a:t>
            </a:r>
            <a:r>
              <a:rPr lang="ja-JP" altLang="en-US" dirty="0" smtClean="0">
                <a:solidFill>
                  <a:schemeClr val="bg1"/>
                </a:solidFill>
                <a:latin typeface="MS PGothic" pitchFamily="34" charset="-128"/>
                <a:ea typeface="MS PGothic" pitchFamily="34" charset="-128"/>
              </a:rPr>
              <a:t>　　　</a:t>
            </a:r>
            <a:r>
              <a:rPr lang="en-US" altLang="ja-JP" dirty="0" smtClean="0">
                <a:solidFill>
                  <a:schemeClr val="bg1"/>
                </a:solidFill>
                <a:latin typeface="MS PGothic" pitchFamily="34" charset="-128"/>
                <a:ea typeface="MS PGothic" pitchFamily="34" charset="-128"/>
              </a:rPr>
              <a:t> </a:t>
            </a:r>
            <a:endParaRPr lang="en-US" dirty="0">
              <a:solidFill>
                <a:schemeClr val="bg1"/>
              </a:solidFill>
              <a:latin typeface="MS PGothic" pitchFamily="34" charset="-128"/>
              <a:ea typeface="MS PGothic" pitchFamily="34" charset="-128"/>
            </a:endParaRPr>
          </a:p>
        </p:txBody>
      </p:sp>
      <p:sp>
        <p:nvSpPr>
          <p:cNvPr id="43" name="TextBox 8"/>
          <p:cNvSpPr txBox="1"/>
          <p:nvPr/>
        </p:nvSpPr>
        <p:spPr>
          <a:xfrm>
            <a:off x="497756" y="4603654"/>
            <a:ext cx="2165461" cy="401007"/>
          </a:xfrm>
          <a:prstGeom prst="rect">
            <a:avLst/>
          </a:prstGeom>
          <a:noFill/>
        </p:spPr>
        <p:txBody>
          <a:bodyPr wrap="square" rtlCol="0">
            <a:spAutoFit/>
          </a:bodyPr>
          <a:lstStyle/>
          <a:p>
            <a:r>
              <a:rPr lang="ja-JP" altLang="en-US" b="1" u="sng" dirty="0" smtClean="0">
                <a:solidFill>
                  <a:schemeClr val="accent2"/>
                </a:solidFill>
                <a:latin typeface="MS PGothic" pitchFamily="34" charset="-128"/>
                <a:ea typeface="MS PGothic" pitchFamily="34" charset="-128"/>
              </a:rPr>
              <a:t>完全予約制</a:t>
            </a:r>
            <a:r>
              <a:rPr lang="ja-JP" altLang="en-US" dirty="0" smtClean="0">
                <a:solidFill>
                  <a:schemeClr val="bg1"/>
                </a:solidFill>
                <a:latin typeface="MS PGothic" pitchFamily="34" charset="-128"/>
                <a:ea typeface="MS PGothic" pitchFamily="34" charset="-128"/>
              </a:rPr>
              <a:t>　　　</a:t>
            </a:r>
            <a:r>
              <a:rPr lang="en-US" altLang="ja-JP" dirty="0" smtClean="0">
                <a:solidFill>
                  <a:schemeClr val="bg1"/>
                </a:solidFill>
                <a:latin typeface="MS PGothic" pitchFamily="34" charset="-128"/>
                <a:ea typeface="MS PGothic" pitchFamily="34" charset="-128"/>
              </a:rPr>
              <a:t> </a:t>
            </a:r>
            <a:endParaRPr lang="en-US" dirty="0">
              <a:solidFill>
                <a:schemeClr val="bg1"/>
              </a:solidFill>
              <a:latin typeface="MS PGothic" pitchFamily="34" charset="-128"/>
              <a:ea typeface="MS PGothic" pitchFamily="34" charset="-128"/>
            </a:endParaRPr>
          </a:p>
        </p:txBody>
      </p:sp>
      <p:sp>
        <p:nvSpPr>
          <p:cNvPr id="52" name="テキスト ボックス 51"/>
          <p:cNvSpPr txBox="1"/>
          <p:nvPr/>
        </p:nvSpPr>
        <p:spPr>
          <a:xfrm>
            <a:off x="4215044" y="9032987"/>
            <a:ext cx="3676244" cy="646331"/>
          </a:xfrm>
          <a:prstGeom prst="rect">
            <a:avLst/>
          </a:prstGeom>
          <a:noFill/>
        </p:spPr>
        <p:txBody>
          <a:bodyPr wrap="square" rtlCol="0">
            <a:spAutoFit/>
          </a:bodyPr>
          <a:lstStyle/>
          <a:p>
            <a:r>
              <a:rPr lang="ja-JP" altLang="en-US" sz="1800" b="1" dirty="0" smtClean="0">
                <a:solidFill>
                  <a:srgbClr val="00B0F0"/>
                </a:solidFill>
              </a:rPr>
              <a:t>上記</a:t>
            </a:r>
            <a:r>
              <a:rPr lang="en-US" altLang="ja-JP" sz="1800" b="1" dirty="0" smtClean="0">
                <a:solidFill>
                  <a:srgbClr val="00B0F0"/>
                </a:solidFill>
              </a:rPr>
              <a:t>QR</a:t>
            </a:r>
            <a:r>
              <a:rPr lang="ja-JP" altLang="en-US" sz="1800" b="1" dirty="0" smtClean="0">
                <a:solidFill>
                  <a:srgbClr val="00B0F0"/>
                </a:solidFill>
              </a:rPr>
              <a:t>コード（インスタグラム）より</a:t>
            </a:r>
            <a:endParaRPr lang="en-US" altLang="ja-JP" sz="1800" b="1" dirty="0" smtClean="0">
              <a:solidFill>
                <a:srgbClr val="00B0F0"/>
              </a:solidFill>
            </a:endParaRPr>
          </a:p>
          <a:p>
            <a:r>
              <a:rPr lang="ja-JP" altLang="en-US" sz="1800" b="1" dirty="0" smtClean="0">
                <a:solidFill>
                  <a:srgbClr val="00B0F0"/>
                </a:solidFill>
              </a:rPr>
              <a:t>メッセージ</a:t>
            </a:r>
            <a:r>
              <a:rPr kumimoji="1" lang="ja-JP" altLang="en-US" sz="1800" b="1" dirty="0" smtClean="0">
                <a:solidFill>
                  <a:srgbClr val="00B0F0"/>
                </a:solidFill>
              </a:rPr>
              <a:t>を送ってください</a:t>
            </a:r>
            <a:endParaRPr kumimoji="1" lang="ja-JP" altLang="en-US" sz="1800" b="1" dirty="0">
              <a:solidFill>
                <a:srgbClr val="00B0F0"/>
              </a:solidFill>
            </a:endParaRPr>
          </a:p>
        </p:txBody>
      </p:sp>
      <p:sp>
        <p:nvSpPr>
          <p:cNvPr id="51" name="テキスト ボックス 50"/>
          <p:cNvSpPr txBox="1"/>
          <p:nvPr/>
        </p:nvSpPr>
        <p:spPr>
          <a:xfrm>
            <a:off x="2399493" y="8396910"/>
            <a:ext cx="6884878" cy="646331"/>
          </a:xfrm>
          <a:prstGeom prst="rect">
            <a:avLst/>
          </a:prstGeom>
          <a:noFill/>
        </p:spPr>
        <p:txBody>
          <a:bodyPr wrap="square" rtlCol="0">
            <a:spAutoFit/>
          </a:bodyPr>
          <a:lstStyle/>
          <a:p>
            <a:r>
              <a:rPr lang="ja-JP" altLang="en-US" sz="1800" b="1" dirty="0" smtClean="0">
                <a:solidFill>
                  <a:srgbClr val="00B0F0"/>
                </a:solidFill>
              </a:rPr>
              <a:t>インスタグラム</a:t>
            </a:r>
            <a:r>
              <a:rPr lang="en-US" altLang="ja-JP" sz="1800" b="1" dirty="0" smtClean="0">
                <a:solidFill>
                  <a:srgbClr val="00B0F0"/>
                </a:solidFill>
              </a:rPr>
              <a:t>URL  </a:t>
            </a:r>
            <a:r>
              <a:rPr lang="en-US" altLang="ja-JP" sz="1800" u="sng" dirty="0">
                <a:hlinkClick r:id="rId17"/>
              </a:rPr>
              <a:t>https</a:t>
            </a:r>
            <a:r>
              <a:rPr lang="en-US" altLang="ja-JP" sz="1800" u="sng" dirty="0" smtClean="0">
                <a:hlinkClick r:id="rId17"/>
              </a:rPr>
              <a:t>://www.instagram.com/kidsmoneyschool_nagareboshi</a:t>
            </a:r>
            <a:endParaRPr lang="en-US" altLang="ja-JP" sz="1800" b="1" dirty="0" smtClean="0">
              <a:solidFill>
                <a:srgbClr val="00B0F0"/>
              </a:solidFill>
            </a:endParaRPr>
          </a:p>
        </p:txBody>
      </p:sp>
    </p:spTree>
    <p:extLst>
      <p:ext uri="{BB962C8B-B14F-4D97-AF65-F5344CB8AC3E}">
        <p14:creationId xmlns:p14="http://schemas.microsoft.com/office/powerpoint/2010/main" val="3071132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Words>
  <Application>Microsoft Office PowerPoint</Application>
  <PresentationFormat>ユーザー設定</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ＤＦＧ平成ゴシック体W9</vt:lpstr>
      <vt:lpstr>HG丸ｺﾞｼｯｸM-PRO</vt:lpstr>
      <vt:lpstr>MS PGothic</vt:lpstr>
      <vt:lpstr>MS PGothic</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2017-01-19T10:40:11Z</dcterms:created>
  <dcterms:modified xsi:type="dcterms:W3CDTF">2022-07-12T02:15:48Z</dcterms:modified>
</cp:coreProperties>
</file>