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1"/>
  </p:notesMasterIdLst>
  <p:sldIdLst>
    <p:sldId id="351" r:id="rId2"/>
    <p:sldId id="374" r:id="rId3"/>
    <p:sldId id="2147471087" r:id="rId4"/>
    <p:sldId id="2147471123" r:id="rId5"/>
    <p:sldId id="381" r:id="rId6"/>
    <p:sldId id="2147471095" r:id="rId7"/>
    <p:sldId id="336" r:id="rId8"/>
    <p:sldId id="263" r:id="rId9"/>
    <p:sldId id="2147471139" r:id="rId10"/>
    <p:sldId id="2147471140" r:id="rId11"/>
    <p:sldId id="2147471141" r:id="rId12"/>
    <p:sldId id="2147471142" r:id="rId13"/>
    <p:sldId id="2147471143" r:id="rId14"/>
    <p:sldId id="2147471144" r:id="rId15"/>
    <p:sldId id="2147471145" r:id="rId16"/>
    <p:sldId id="2147471146" r:id="rId17"/>
    <p:sldId id="272" r:id="rId18"/>
    <p:sldId id="2147471110" r:id="rId19"/>
    <p:sldId id="2147471098" r:id="rId20"/>
    <p:sldId id="282" r:id="rId21"/>
    <p:sldId id="283" r:id="rId22"/>
    <p:sldId id="2147471149" r:id="rId23"/>
    <p:sldId id="2147471127" r:id="rId24"/>
    <p:sldId id="284" r:id="rId25"/>
    <p:sldId id="2147471129" r:id="rId26"/>
    <p:sldId id="2147471099" r:id="rId27"/>
    <p:sldId id="2147471111" r:id="rId28"/>
    <p:sldId id="2147471112" r:id="rId29"/>
    <p:sldId id="2147471131" r:id="rId30"/>
    <p:sldId id="2147471132" r:id="rId31"/>
    <p:sldId id="2147471090" r:id="rId32"/>
    <p:sldId id="2147471133" r:id="rId33"/>
    <p:sldId id="2147471147" r:id="rId34"/>
    <p:sldId id="2147471148" r:id="rId35"/>
    <p:sldId id="264" r:id="rId36"/>
    <p:sldId id="2147471105" r:id="rId37"/>
    <p:sldId id="2147471113" r:id="rId38"/>
    <p:sldId id="2147471115" r:id="rId39"/>
    <p:sldId id="2147471116" r:id="rId40"/>
    <p:sldId id="2147471135" r:id="rId41"/>
    <p:sldId id="2147471137" r:id="rId42"/>
    <p:sldId id="2147471136" r:id="rId43"/>
    <p:sldId id="751" r:id="rId44"/>
    <p:sldId id="2147471138" r:id="rId45"/>
    <p:sldId id="2147471108" r:id="rId46"/>
    <p:sldId id="2147471114" r:id="rId47"/>
    <p:sldId id="337" r:id="rId48"/>
    <p:sldId id="369" r:id="rId49"/>
    <p:sldId id="2147471117" r:id="rId50"/>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keda0190@ouchino-kaikata.com" initials="" lastIdx="1" clrIdx="0">
    <p:extLst>
      <p:ext uri="{19B8F6BF-5375-455C-9EA6-DF929625EA0E}">
        <p15:presenceInfo xmlns:p15="http://schemas.microsoft.com/office/powerpoint/2012/main" userId="619f5ee3c152f76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B68A"/>
    <a:srgbClr val="F29558"/>
    <a:srgbClr val="FDF1E9"/>
    <a:srgbClr val="F8CEC8"/>
    <a:srgbClr val="FBE4E1"/>
    <a:srgbClr val="F9D0CB"/>
    <a:srgbClr val="EF7019"/>
    <a:srgbClr val="FCDFBE"/>
    <a:srgbClr val="F28D48"/>
    <a:srgbClr val="F4A1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839" autoAdjust="0"/>
    <p:restoredTop sz="75158" autoAdjust="0"/>
  </p:normalViewPr>
  <p:slideViewPr>
    <p:cSldViewPr snapToGrid="0">
      <p:cViewPr varScale="1">
        <p:scale>
          <a:sx n="52" d="100"/>
          <a:sy n="52" d="100"/>
        </p:scale>
        <p:origin x="528" y="48"/>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BIZ UDPゴシック" panose="020B0400000000000000" pitchFamily="50" charset="-128"/>
                <a:ea typeface="BIZ UDPゴシック" panose="020B0400000000000000" pitchFamily="50" charset="-128"/>
              </a:defRPr>
            </a:lvl1pPr>
          </a:lstStyle>
          <a:p>
            <a:endParaRPr kumimoji="1" lang="ja-JP" altLang="en-US" dirty="0"/>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BIZ UDPゴシック" panose="020B0400000000000000" pitchFamily="50" charset="-128"/>
                <a:ea typeface="BIZ UDPゴシック" panose="020B0400000000000000" pitchFamily="50" charset="-128"/>
              </a:defRPr>
            </a:lvl1pPr>
          </a:lstStyle>
          <a:p>
            <a:fld id="{B1C28F8C-7EDD-46C3-984C-4DF83AAB1FBC}" type="datetimeFigureOut">
              <a:rPr kumimoji="1" lang="ja-JP" altLang="en-US" smtClean="0"/>
              <a:pPr/>
              <a:t>2025/2/19</a:t>
            </a:fld>
            <a:endParaRPr kumimoji="1" lang="ja-JP" altLang="en-US" dirty="0"/>
          </a:p>
        </p:txBody>
      </p:sp>
      <p:sp>
        <p:nvSpPr>
          <p:cNvPr id="4" name="スライド イメージ プレースホルダー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BIZ UDPゴシック" panose="020B0400000000000000" pitchFamily="50" charset="-128"/>
                <a:ea typeface="BIZ UDPゴシック" panose="020B0400000000000000" pitchFamily="50" charset="-128"/>
              </a:defRPr>
            </a:lvl1pPr>
          </a:lstStyle>
          <a:p>
            <a:endParaRPr kumimoji="1" lang="ja-JP" altLang="en-US" dirty="0"/>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BIZ UDPゴシック" panose="020B0400000000000000" pitchFamily="50" charset="-128"/>
                <a:ea typeface="BIZ UDPゴシック" panose="020B0400000000000000" pitchFamily="50" charset="-128"/>
              </a:defRPr>
            </a:lvl1pPr>
          </a:lstStyle>
          <a:p>
            <a:fld id="{FCE980F0-853C-4136-B01D-324070BB1157}" type="slidenum">
              <a:rPr kumimoji="1" lang="ja-JP" altLang="en-US" smtClean="0"/>
              <a:pPr/>
              <a:t>‹#›</a:t>
            </a:fld>
            <a:endParaRPr kumimoji="1" lang="ja-JP" altLang="en-US" dirty="0"/>
          </a:p>
        </p:txBody>
      </p:sp>
    </p:spTree>
    <p:extLst>
      <p:ext uri="{BB962C8B-B14F-4D97-AF65-F5344CB8AC3E}">
        <p14:creationId xmlns:p14="http://schemas.microsoft.com/office/powerpoint/2010/main" val="26299457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BIZ UDPゴシック" panose="020B0400000000000000" pitchFamily="50" charset="-128"/>
        <a:ea typeface="BIZ UDPゴシック" panose="020B0400000000000000" pitchFamily="50" charset="-128"/>
        <a:cs typeface="+mn-cs"/>
      </a:defRPr>
    </a:lvl1pPr>
    <a:lvl2pPr marL="457200" algn="l" defTabSz="914400" rtl="0" eaLnBrk="1" latinLnBrk="0" hangingPunct="1">
      <a:defRPr kumimoji="1" sz="1200" kern="1200">
        <a:solidFill>
          <a:schemeClr val="tx1"/>
        </a:solidFill>
        <a:latin typeface="BIZ UDPゴシック" panose="020B0400000000000000" pitchFamily="50" charset="-128"/>
        <a:ea typeface="BIZ UDPゴシック" panose="020B0400000000000000" pitchFamily="50" charset="-128"/>
        <a:cs typeface="+mn-cs"/>
      </a:defRPr>
    </a:lvl2pPr>
    <a:lvl3pPr marL="914400" algn="l" defTabSz="914400" rtl="0" eaLnBrk="1" latinLnBrk="0" hangingPunct="1">
      <a:defRPr kumimoji="1" sz="1200" kern="1200">
        <a:solidFill>
          <a:schemeClr val="tx1"/>
        </a:solidFill>
        <a:latin typeface="BIZ UDPゴシック" panose="020B0400000000000000" pitchFamily="50" charset="-128"/>
        <a:ea typeface="BIZ UDPゴシック" panose="020B0400000000000000" pitchFamily="50" charset="-128"/>
        <a:cs typeface="+mn-cs"/>
      </a:defRPr>
    </a:lvl3pPr>
    <a:lvl4pPr marL="1371600" algn="l" defTabSz="914400" rtl="0" eaLnBrk="1" latinLnBrk="0" hangingPunct="1">
      <a:defRPr kumimoji="1" sz="1200" kern="1200">
        <a:solidFill>
          <a:schemeClr val="tx1"/>
        </a:solidFill>
        <a:latin typeface="BIZ UDPゴシック" panose="020B0400000000000000" pitchFamily="50" charset="-128"/>
        <a:ea typeface="BIZ UDPゴシック" panose="020B0400000000000000" pitchFamily="50" charset="-128"/>
        <a:cs typeface="+mn-cs"/>
      </a:defRPr>
    </a:lvl4pPr>
    <a:lvl5pPr marL="1828800" algn="l" defTabSz="914400" rtl="0" eaLnBrk="1" latinLnBrk="0" hangingPunct="1">
      <a:defRPr kumimoji="1" sz="1200" kern="1200">
        <a:solidFill>
          <a:schemeClr val="tx1"/>
        </a:solidFill>
        <a:latin typeface="BIZ UDPゴシック" panose="020B0400000000000000" pitchFamily="50" charset="-128"/>
        <a:ea typeface="BIZ UDPゴシック" panose="020B0400000000000000"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5127">
            <a:extLst>
              <a:ext uri="{FF2B5EF4-FFF2-40B4-BE49-F238E27FC236}">
                <a16:creationId xmlns:a16="http://schemas.microsoft.com/office/drawing/2014/main" id="{E48FF51B-84EF-4FCD-BF8A-788BB84D1740}"/>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544" indent="-280966">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388" indent="-225408">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378" indent="-225408">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2957" indent="-225408">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121" indent="-225408"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287" indent="-225408"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452" indent="-225408"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617" indent="-225408"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BF246E17-E573-409E-B40A-5E45C3C98C82}" type="slidenum">
              <a:rPr lang="en-US" altLang="ja-JP" smtClean="0">
                <a:latin typeface="BIZ UDPゴシック" panose="020B0400000000000000" pitchFamily="50" charset="-128"/>
                <a:ea typeface="BIZ UDPゴシック" panose="020B0400000000000000" pitchFamily="50" charset="-128"/>
              </a:rPr>
              <a:pPr>
                <a:spcBef>
                  <a:spcPct val="0"/>
                </a:spcBef>
              </a:pPr>
              <a:t>1</a:t>
            </a:fld>
            <a:endParaRPr lang="en-US" altLang="ja-JP" dirty="0">
              <a:latin typeface="BIZ UDPゴシック" panose="020B0400000000000000" pitchFamily="50" charset="-128"/>
              <a:ea typeface="BIZ UDPゴシック" panose="020B0400000000000000" pitchFamily="50" charset="-128"/>
            </a:endParaRPr>
          </a:p>
        </p:txBody>
      </p:sp>
      <p:sp>
        <p:nvSpPr>
          <p:cNvPr id="86019" name="Rectangle 2">
            <a:extLst>
              <a:ext uri="{FF2B5EF4-FFF2-40B4-BE49-F238E27FC236}">
                <a16:creationId xmlns:a16="http://schemas.microsoft.com/office/drawing/2014/main" id="{88932714-4933-41C6-8887-B1ABF4CE94D8}"/>
              </a:ext>
            </a:extLst>
          </p:cNvPr>
          <p:cNvSpPr>
            <a:spLocks noGrp="1" noRot="1" noChangeAspect="1" noChangeArrowheads="1" noTextEdit="1"/>
          </p:cNvSpPr>
          <p:nvPr>
            <p:ph type="sldImg"/>
          </p:nvPr>
        </p:nvSpPr>
        <p:spPr>
          <a:xfrm>
            <a:off x="2914650" y="558800"/>
            <a:ext cx="4030663" cy="2790825"/>
          </a:xfrm>
          <a:solidFill>
            <a:srgbClr val="FFFFFF"/>
          </a:solidFill>
          <a:ln/>
        </p:spPr>
      </p:sp>
      <p:sp>
        <p:nvSpPr>
          <p:cNvPr id="86020" name="Rectangle 3">
            <a:extLst>
              <a:ext uri="{FF2B5EF4-FFF2-40B4-BE49-F238E27FC236}">
                <a16:creationId xmlns:a16="http://schemas.microsoft.com/office/drawing/2014/main" id="{D5EC7DBF-2FC5-4967-979B-DD72860687B8}"/>
              </a:ext>
            </a:extLst>
          </p:cNvPr>
          <p:cNvSpPr>
            <a:spLocks noGrp="1" noChangeArrowheads="1"/>
          </p:cNvSpPr>
          <p:nvPr>
            <p:ph type="body" idx="1"/>
          </p:nvPr>
        </p:nvSpPr>
        <p:spPr>
          <a:xfrm>
            <a:off x="986607" y="3536365"/>
            <a:ext cx="7886562" cy="3350240"/>
          </a:xfrm>
          <a:solidFill>
            <a:srgbClr val="FFFFFF"/>
          </a:solidFill>
          <a:ln>
            <a:solidFill>
              <a:srgbClr val="000000"/>
            </a:solidFill>
            <a:miter lim="800000"/>
            <a:headEnd/>
            <a:tailEnd/>
          </a:ln>
        </p:spPr>
        <p:txBody>
          <a:bodyPr/>
          <a:lstStyle/>
          <a:p>
            <a:r>
              <a:rPr kumimoji="1" lang="ja-JP" altLang="en-US" dirty="0">
                <a:latin typeface="BIZ UDPゴシック" panose="020B0400000000000000" pitchFamily="50" charset="-128"/>
                <a:ea typeface="BIZ UDPゴシック" panose="020B0400000000000000" pitchFamily="50" charset="-128"/>
              </a:rPr>
              <a:t>子ども達は、この後、〇〇を作りを行います。どんな〇〇ができるか楽しみにしていてくださいね！</a:t>
            </a:r>
            <a:endParaRPr kumimoji="1" lang="en-US" altLang="ja-JP" dirty="0">
              <a:latin typeface="BIZ UDPゴシック" panose="020B0400000000000000" pitchFamily="50" charset="-128"/>
              <a:ea typeface="BIZ UDPゴシック" panose="020B0400000000000000" pitchFamily="50" charset="-128"/>
            </a:endParaRPr>
          </a:p>
          <a:p>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子どもたちが〇〇作りを頑張っている間の時間を使いまして、保護者の皆様にも、「　　　　　　　」についてお話をさせていただいます。</a:t>
            </a:r>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限られた時間ではありますが、キッズマネースクールが、親子の学びの時間となれば幸いでございます。</a:t>
            </a:r>
            <a:endParaRPr lang="ja-JP" altLang="ja-JP"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 name="Google Shape;172;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BIZ UDPゴシック" panose="020B0400000000000000" pitchFamily="50" charset="-128"/>
              <a:ea typeface="BIZ UDPゴシック" panose="020B0400000000000000" pitchFamily="50" charset="-128"/>
            </a:endParaRPr>
          </a:p>
        </p:txBody>
      </p:sp>
      <p:sp>
        <p:nvSpPr>
          <p:cNvPr id="173" name="Google Shape;173;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latin typeface="BIZ UDPゴシック" panose="020B0400000000000000" pitchFamily="50" charset="-128"/>
                <a:ea typeface="BIZ UDPゴシック" panose="020B0400000000000000" pitchFamily="50" charset="-128"/>
              </a:rPr>
              <a:t>12</a:t>
            </a:fld>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Noto Sans JP"/>
              <a:buNone/>
            </a:pPr>
            <a:fld id="{00000000-1234-1234-1234-123412341234}" type="slidenum">
              <a:rPr lang="en-US" altLang="ja-JP" sz="1200" b="0" i="0" u="none" strike="noStrike" cap="none">
                <a:solidFill>
                  <a:srgbClr val="000000"/>
                </a:solidFill>
                <a:cs typeface="Noto Sans JP"/>
                <a:sym typeface="Noto Sans JP"/>
              </a:rPr>
              <a:t>13</a:t>
            </a:fld>
            <a:endParaRPr sz="1200" b="0" i="0" u="none" strike="noStrike" cap="none" dirty="0">
              <a:solidFill>
                <a:srgbClr val="000000"/>
              </a:solidFill>
              <a:cs typeface="Noto Sans JP"/>
              <a:sym typeface="Noto Sans JP"/>
            </a:endParaRPr>
          </a:p>
        </p:txBody>
      </p:sp>
      <p:sp>
        <p:nvSpPr>
          <p:cNvPr id="194" name="Google Shape;194;p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5" name="Google Shape;19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None/>
            </a:pPr>
            <a:endParaRPr sz="900" dirty="0">
              <a:latin typeface="BIZ UDPゴシック" panose="020B0400000000000000" pitchFamily="50" charset="-128"/>
              <a:ea typeface="BIZ UDPゴシック" panose="020B0400000000000000" pitchFamily="50" charset="-128"/>
            </a:endParaRPr>
          </a:p>
        </p:txBody>
      </p:sp>
      <p:sp>
        <p:nvSpPr>
          <p:cNvPr id="196" name="Google Shape;196;p6: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rgbClr val="000000"/>
              </a:buClr>
              <a:buSzPts val="1200"/>
              <a:buFont typeface="Noto Sans JP"/>
              <a:buNone/>
            </a:pPr>
            <a:r>
              <a:rPr lang="ja-JP" sz="1200" b="0" i="0" u="none" strike="noStrike" cap="none" dirty="0">
                <a:solidFill>
                  <a:srgbClr val="000000"/>
                </a:solidFill>
                <a:cs typeface="Noto Sans JP"/>
                <a:sym typeface="Noto Sans JP"/>
              </a:rPr>
              <a:t>おこづかいプロジェクタデータ</a:t>
            </a:r>
            <a:endParaRPr sz="1200" b="0" i="0" u="none" strike="noStrike" cap="none" dirty="0">
              <a:solidFill>
                <a:srgbClr val="000000"/>
              </a:solidFill>
              <a:cs typeface="Noto Sans JP"/>
              <a:sym typeface="Noto Sans J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Noto Sans JP"/>
              <a:buNone/>
            </a:pPr>
            <a:fld id="{00000000-1234-1234-1234-123412341234}" type="slidenum">
              <a:rPr lang="en-US" altLang="ja-JP" sz="1200" b="0" i="0" u="none" strike="noStrike" cap="none">
                <a:solidFill>
                  <a:srgbClr val="000000"/>
                </a:solidFill>
                <a:cs typeface="Noto Sans JP"/>
                <a:sym typeface="Noto Sans JP"/>
              </a:rPr>
              <a:t>14</a:t>
            </a:fld>
            <a:endParaRPr sz="1200" b="0" i="0" u="none" strike="noStrike" cap="none" dirty="0">
              <a:solidFill>
                <a:srgbClr val="000000"/>
              </a:solidFill>
              <a:cs typeface="Noto Sans JP"/>
              <a:sym typeface="Noto Sans JP"/>
            </a:endParaRPr>
          </a:p>
        </p:txBody>
      </p:sp>
      <p:sp>
        <p:nvSpPr>
          <p:cNvPr id="241" name="Google Shape;241;p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2" name="Google Shape;24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None/>
            </a:pPr>
            <a:endParaRPr sz="900" dirty="0">
              <a:latin typeface="BIZ UDPゴシック" panose="020B0400000000000000" pitchFamily="50" charset="-128"/>
              <a:ea typeface="BIZ UDPゴシック" panose="020B0400000000000000" pitchFamily="50" charset="-128"/>
            </a:endParaRPr>
          </a:p>
        </p:txBody>
      </p:sp>
      <p:sp>
        <p:nvSpPr>
          <p:cNvPr id="243" name="Google Shape;243;p7: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rgbClr val="000000"/>
              </a:buClr>
              <a:buSzPts val="1200"/>
              <a:buFont typeface="Noto Sans JP"/>
              <a:buNone/>
            </a:pPr>
            <a:r>
              <a:rPr lang="ja-JP" sz="1200" b="0" i="0" u="none" strike="noStrike" cap="none" dirty="0">
                <a:solidFill>
                  <a:srgbClr val="000000"/>
                </a:solidFill>
                <a:cs typeface="Noto Sans JP"/>
                <a:sym typeface="Noto Sans JP"/>
              </a:rPr>
              <a:t>おこづかいプロジェクタデータ</a:t>
            </a:r>
            <a:endParaRPr sz="1200" b="0" i="0" u="none" strike="noStrike" cap="none" dirty="0">
              <a:solidFill>
                <a:srgbClr val="000000"/>
              </a:solidFill>
              <a:cs typeface="Noto Sans JP"/>
              <a:sym typeface="Noto Sans J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Noto Sans JP"/>
              <a:buNone/>
            </a:pPr>
            <a:fld id="{00000000-1234-1234-1234-123412341234}" type="slidenum">
              <a:rPr lang="en-US" altLang="ja-JP" sz="1200" b="0" i="0" u="none" strike="noStrike" cap="none">
                <a:solidFill>
                  <a:srgbClr val="000000"/>
                </a:solidFill>
                <a:cs typeface="Noto Sans JP"/>
                <a:sym typeface="Noto Sans JP"/>
              </a:rPr>
              <a:t>15</a:t>
            </a:fld>
            <a:endParaRPr sz="1200" b="0" i="0" u="none" strike="noStrike" cap="none" dirty="0">
              <a:solidFill>
                <a:srgbClr val="000000"/>
              </a:solidFill>
              <a:cs typeface="Noto Sans JP"/>
              <a:sym typeface="Noto Sans JP"/>
            </a:endParaRPr>
          </a:p>
        </p:txBody>
      </p:sp>
      <p:sp>
        <p:nvSpPr>
          <p:cNvPr id="262" name="Google Shape;262;p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3" name="Google Shape;263;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None/>
            </a:pPr>
            <a:endParaRPr sz="900" dirty="0">
              <a:latin typeface="BIZ UDPゴシック" panose="020B0400000000000000" pitchFamily="50" charset="-128"/>
              <a:ea typeface="BIZ UDPゴシック" panose="020B0400000000000000" pitchFamily="50" charset="-128"/>
            </a:endParaRPr>
          </a:p>
        </p:txBody>
      </p:sp>
      <p:sp>
        <p:nvSpPr>
          <p:cNvPr id="264" name="Google Shape;264;p8: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rgbClr val="000000"/>
              </a:buClr>
              <a:buSzPts val="1200"/>
              <a:buFont typeface="Noto Sans JP"/>
              <a:buNone/>
            </a:pPr>
            <a:r>
              <a:rPr lang="ja-JP" sz="1200" b="0" i="0" u="none" strike="noStrike" cap="none" dirty="0">
                <a:solidFill>
                  <a:srgbClr val="000000"/>
                </a:solidFill>
                <a:cs typeface="Noto Sans JP"/>
                <a:sym typeface="Noto Sans JP"/>
              </a:rPr>
              <a:t>おこづかいプロジェクタデータ</a:t>
            </a:r>
            <a:endParaRPr sz="1200" b="0" i="0" u="none" strike="noStrike" cap="none" dirty="0">
              <a:solidFill>
                <a:srgbClr val="000000"/>
              </a:solidFill>
              <a:cs typeface="Noto Sans JP"/>
              <a:sym typeface="Noto Sans JP"/>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BIZ UDPゴシック" panose="020B0400000000000000" pitchFamily="50" charset="-128"/>
              <a:ea typeface="BIZ UDPゴシック" panose="020B0400000000000000" pitchFamily="50" charset="-128"/>
            </a:endParaRPr>
          </a:p>
        </p:txBody>
      </p:sp>
      <p:sp>
        <p:nvSpPr>
          <p:cNvPr id="286" name="Google Shape;28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latin typeface="BIZ UDPゴシック" panose="020B0400000000000000" pitchFamily="50" charset="-128"/>
                <a:ea typeface="BIZ UDPゴシック" panose="020B0400000000000000" pitchFamily="50" charset="-128"/>
              </a:rPr>
              <a:t>16</a:t>
            </a:fld>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altLang="ja-JP" sz="1200">
                <a:solidFill>
                  <a:srgbClr val="000000"/>
                </a:solidFill>
                <a:latin typeface="BIZ UDPゴシック" panose="020B0400000000000000" pitchFamily="50" charset="-128"/>
                <a:ea typeface="BIZ UDPゴシック" panose="020B0400000000000000" pitchFamily="50" charset="-128"/>
                <a:cs typeface="Noto Sans JP"/>
                <a:sym typeface="Noto Sans JP"/>
              </a:rPr>
              <a:t>17</a:t>
            </a:fld>
            <a:endParaRPr sz="12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453" name="Google Shape;453;p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54" name="Google Shape;454;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55" name="Google Shape;455;p13: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r>
              <a:rPr lang="ja-JP" sz="12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お店やさんプロジェクタデータ</a:t>
            </a:r>
            <a:endParaRPr sz="12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2B7FA-5EE5-88BB-FD2E-18F1A0324A6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1F48FC1-44D1-9322-5A18-C3FE1E5BC59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9D4AB9F-CD6B-8AC7-98B5-B01EAFBE3A10}"/>
              </a:ext>
            </a:extLst>
          </p:cNvPr>
          <p:cNvSpPr>
            <a:spLocks noGrp="1"/>
          </p:cNvSpPr>
          <p:nvPr>
            <p:ph type="body" idx="1"/>
          </p:nvPr>
        </p:nvSpPr>
        <p:spPr/>
        <p:txBody>
          <a:bodyPr/>
          <a:lstStyle/>
          <a:p>
            <a:r>
              <a:rPr kumimoji="1" lang="ja-JP" altLang="en-US" dirty="0"/>
              <a:t>参加している方々のほとんどが、すでに大学入学費用を想定してい準備を始めている</a:t>
            </a:r>
          </a:p>
          <a:p>
            <a:r>
              <a:rPr kumimoji="1" lang="ja-JP" altLang="en-US" dirty="0"/>
              <a:t>⇒</a:t>
            </a:r>
          </a:p>
          <a:p>
            <a:r>
              <a:rPr kumimoji="1" lang="ja-JP" altLang="en-US" dirty="0"/>
              <a:t>しかし、大学に入学するまでにかかる、習い事や、小中高の学費や学習塾やそれ以外にお子さんが興味を持ったことに対する費用は想定できていない。</a:t>
            </a:r>
          </a:p>
          <a:p>
            <a:r>
              <a:rPr kumimoji="1" lang="ja-JP" altLang="en-US" dirty="0"/>
              <a:t>⇒</a:t>
            </a:r>
          </a:p>
          <a:p>
            <a:r>
              <a:rPr kumimoji="1" lang="ja-JP" altLang="en-US" dirty="0"/>
              <a:t>できていない理由は、情報が足りてない？</a:t>
            </a:r>
          </a:p>
          <a:p>
            <a:r>
              <a:rPr kumimoji="1" lang="ja-JP" altLang="en-US" dirty="0"/>
              <a:t>⇒</a:t>
            </a:r>
          </a:p>
          <a:p>
            <a:r>
              <a:rPr kumimoji="1" lang="ja-JP" altLang="en-US" dirty="0"/>
              <a:t>お子さんには無限の可能性がある</a:t>
            </a:r>
          </a:p>
          <a:p>
            <a:r>
              <a:rPr kumimoji="1" lang="ja-JP" altLang="en-US" dirty="0"/>
              <a:t>⇒</a:t>
            </a:r>
          </a:p>
          <a:p>
            <a:r>
              <a:rPr kumimoji="1" lang="ja-JP" altLang="en-US" dirty="0"/>
              <a:t>お子さんが本気で取り組みたいとおもったものを応援したいと思うのが親の気持ち</a:t>
            </a:r>
          </a:p>
          <a:p>
            <a:r>
              <a:rPr kumimoji="1" lang="ja-JP" altLang="en-US" dirty="0"/>
              <a:t>⇒</a:t>
            </a:r>
          </a:p>
          <a:p>
            <a:r>
              <a:rPr kumimoji="1" lang="ja-JP" altLang="en-US" dirty="0"/>
              <a:t>今はまだ小さくて、お子さんが自身の進路を意思表示していない子も多いと思いますが、年を重ねるごとのお子さんの思いも生まれてくると思います。</a:t>
            </a:r>
          </a:p>
          <a:p>
            <a:r>
              <a:rPr kumimoji="1" lang="ja-JP" altLang="en-US" dirty="0"/>
              <a:t>⇒</a:t>
            </a:r>
          </a:p>
          <a:p>
            <a:r>
              <a:rPr kumimoji="1" lang="ja-JP" altLang="en-US" dirty="0"/>
              <a:t>その為にもお子さんの選択によって、かかる家庭の負担を想定しておくことは、非常に重要です。</a:t>
            </a:r>
          </a:p>
          <a:p>
            <a:endParaRPr kumimoji="1" lang="en-US" altLang="ja-JP" dirty="0"/>
          </a:p>
          <a:p>
            <a:endParaRPr kumimoji="1" lang="en-US" altLang="ja-JP" dirty="0"/>
          </a:p>
          <a:p>
            <a:r>
              <a:rPr kumimoji="1" lang="en-US" altLang="ja-JP" dirty="0"/>
              <a:t>https://www.sumitomolife.co.jp/lineup/mirailabo/data/kyouikuhi.html</a:t>
            </a:r>
          </a:p>
          <a:p>
            <a:r>
              <a:rPr kumimoji="1" lang="en-US" altLang="ja-JP" dirty="0"/>
              <a:t>https://benesse.jp/qa/nayami/20230101-1.html</a:t>
            </a:r>
          </a:p>
        </p:txBody>
      </p:sp>
      <p:sp>
        <p:nvSpPr>
          <p:cNvPr id="4" name="スライド番号プレースホルダー 3">
            <a:extLst>
              <a:ext uri="{FF2B5EF4-FFF2-40B4-BE49-F238E27FC236}">
                <a16:creationId xmlns:a16="http://schemas.microsoft.com/office/drawing/2014/main" id="{A076AE8B-4287-1A07-7FED-56199CAEDAC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070924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2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9" name="Google Shape;309;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10" name="Google Shape;310;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t>20</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27:notes"/>
          <p:cNvSpPr>
            <a:spLocks noGrp="1" noRot="1" noChangeAspect="1"/>
          </p:cNvSpPr>
          <p:nvPr>
            <p:ph type="sldImg" idx="2"/>
          </p:nvPr>
        </p:nvSpPr>
        <p:spPr>
          <a:xfrm>
            <a:off x="731838" y="750888"/>
            <a:ext cx="5426075" cy="3757612"/>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9" name="Google Shape;319;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latin typeface="BIZ UDPゴシック" panose="020B0400000000000000" pitchFamily="50" charset="-128"/>
              <a:ea typeface="BIZ UDPゴシック" panose="020B0400000000000000" pitchFamily="50" charset="-128"/>
              <a:cs typeface="Arial"/>
              <a:sym typeface="Arial"/>
            </a:endParaRPr>
          </a:p>
        </p:txBody>
      </p:sp>
      <p:sp>
        <p:nvSpPr>
          <p:cNvPr id="320" name="Google Shape;320;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altLang="ja-JP" sz="1200">
                <a:solidFill>
                  <a:srgbClr val="000000"/>
                </a:solidFill>
                <a:latin typeface="BIZ UDPゴシック" panose="020B0400000000000000" pitchFamily="50" charset="-128"/>
                <a:ea typeface="BIZ UDPゴシック" panose="020B0400000000000000" pitchFamily="50" charset="-128"/>
                <a:cs typeface="Arial"/>
                <a:sym typeface="Arial"/>
              </a:rPr>
              <a:t>21</a:t>
            </a:fld>
            <a:endParaRPr sz="1200"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4" name="Google Shape;164;p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719375-3D8C-D27C-B3B6-75FD5FEB582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3DC3671-D8F9-248D-0B2B-7F522E998A2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304FD7A-3AD3-F942-B90F-87CD3B825045}"/>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A59C8ACA-151A-E4A8-DDF2-E09953919DE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2255111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28:notes"/>
          <p:cNvSpPr>
            <a:spLocks noGrp="1" noRot="1" noChangeAspect="1"/>
          </p:cNvSpPr>
          <p:nvPr>
            <p:ph type="sldImg" idx="2"/>
          </p:nvPr>
        </p:nvSpPr>
        <p:spPr>
          <a:xfrm>
            <a:off x="731838" y="750888"/>
            <a:ext cx="5426075" cy="3757612"/>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0" name="Google Shape;330;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endParaRPr sz="1200" dirty="0">
              <a:solidFill>
                <a:srgbClr val="000000"/>
              </a:solidFill>
              <a:latin typeface="BIZ UDPゴシック" panose="020B0400000000000000" pitchFamily="50" charset="-128"/>
              <a:ea typeface="BIZ UDPゴシック" panose="020B0400000000000000" pitchFamily="50" charset="-128"/>
              <a:cs typeface="Garamond"/>
              <a:sym typeface="Garamond"/>
            </a:endParaRPr>
          </a:p>
          <a:p>
            <a:pPr marL="0" lvl="0" indent="0" algn="l" rtl="0">
              <a:lnSpc>
                <a:spcPct val="100000"/>
              </a:lnSpc>
              <a:spcBef>
                <a:spcPts val="0"/>
              </a:spcBef>
              <a:spcAft>
                <a:spcPts val="0"/>
              </a:spcAft>
              <a:buSzPts val="1400"/>
              <a:buNone/>
            </a:pPr>
            <a:endParaRPr dirty="0">
              <a:latin typeface="BIZ UDPゴシック" panose="020B0400000000000000" pitchFamily="50" charset="-128"/>
              <a:ea typeface="BIZ UDPゴシック" panose="020B0400000000000000" pitchFamily="50" charset="-128"/>
              <a:cs typeface="Arial"/>
              <a:sym typeface="Arial"/>
            </a:endParaRPr>
          </a:p>
        </p:txBody>
      </p:sp>
      <p:sp>
        <p:nvSpPr>
          <p:cNvPr id="331" name="Google Shape;331;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altLang="ja-JP" sz="1200">
                <a:solidFill>
                  <a:srgbClr val="000000"/>
                </a:solidFill>
                <a:latin typeface="BIZ UDPゴシック" panose="020B0400000000000000" pitchFamily="50" charset="-128"/>
                <a:ea typeface="BIZ UDPゴシック" panose="020B0400000000000000" pitchFamily="50" charset="-128"/>
                <a:cs typeface="Arial"/>
                <a:sym typeface="Arial"/>
              </a:rPr>
              <a:t>24</a:t>
            </a:fld>
            <a:endParaRPr sz="1200"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2a481b7514c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 name="Google Shape;90;g2a481b7514c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ja-JP" dirty="0"/>
              <a:t>https://diamond.jp/educate/articles/juku-hiyou/73/#:~:text=%E6%97%A9%E7%A8%B2%E7%94%B0%E3%82%A2%E3%82%AB%E3%83%87%E3%83%9F%E3%83%BC%E3%81%AE3%E5%B9%B4%E9%96%93,%E4%B8%8A%E5%9B%9E%E3%82%8B%E5%8F%AF%E8%83%BD%E6%80%A7%E3%81%8C%E3%81%82%E3%82%8A%E3%81%BE%E3%81%99%E3%80%82</a:t>
            </a:r>
            <a:br>
              <a:rPr lang="ja-JP" dirty="0"/>
            </a:br>
            <a:endParaRPr dirty="0"/>
          </a:p>
          <a:p>
            <a:pPr marL="0" lvl="0" indent="0" algn="l" rtl="0">
              <a:lnSpc>
                <a:spcPct val="100000"/>
              </a:lnSpc>
              <a:spcBef>
                <a:spcPts val="0"/>
              </a:spcBef>
              <a:spcAft>
                <a:spcPts val="0"/>
              </a:spcAft>
              <a:buSzPts val="1400"/>
              <a:buNone/>
            </a:pPr>
            <a:endParaRPr dirty="0"/>
          </a:p>
        </p:txBody>
      </p:sp>
      <p:sp>
        <p:nvSpPr>
          <p:cNvPr id="91" name="Google Shape;91;g2a481b7514c_0_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t>25</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9993D-7D3E-57E6-60EB-A8C10841B9C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175394B-A06A-B97A-2FA9-234EB1FC6C3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7729424-28FE-285A-FA88-E62FF6CF898F}"/>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8C02CF19-AFF7-73A4-D002-1B2D08E3B6F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6601993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D53BC-5B3C-53BC-1866-D26BB404FFB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D9A02E4-6F1E-3C2C-BAE2-01B843C2374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9FAB07E-B490-AFAE-7423-9F11D9C96A28}"/>
              </a:ext>
            </a:extLst>
          </p:cNvPr>
          <p:cNvSpPr>
            <a:spLocks noGrp="1"/>
          </p:cNvSpPr>
          <p:nvPr>
            <p:ph type="body" idx="1"/>
          </p:nvPr>
        </p:nvSpPr>
        <p:spPr/>
        <p:txBody>
          <a:bodyPr/>
          <a:lstStyle/>
          <a:p>
            <a:r>
              <a:rPr kumimoji="1" lang="ja-JP" altLang="en-US" dirty="0"/>
              <a:t>子育て費用の準備もお子さんの幸せを願いから</a:t>
            </a:r>
          </a:p>
          <a:p>
            <a:r>
              <a:rPr kumimoji="1" lang="ja-JP" altLang="en-US" dirty="0"/>
              <a:t>⇒</a:t>
            </a:r>
          </a:p>
          <a:p>
            <a:r>
              <a:rPr kumimoji="1" lang="ja-JP" altLang="en-US" dirty="0"/>
              <a:t>お子さんの幸せは今だけの幸せではなく、お子さんの人生の幸せです。</a:t>
            </a:r>
          </a:p>
          <a:p>
            <a:r>
              <a:rPr kumimoji="1" lang="ja-JP" altLang="en-US" dirty="0"/>
              <a:t>⇒</a:t>
            </a:r>
          </a:p>
          <a:p>
            <a:r>
              <a:rPr kumimoji="1" lang="ja-JP" altLang="en-US" dirty="0"/>
              <a:t>だから、老後になった将来も多くの方が、お子さんに負担をかけたくないと思っています。</a:t>
            </a:r>
          </a:p>
          <a:p>
            <a:r>
              <a:rPr kumimoji="1" lang="ja-JP" altLang="en-US" dirty="0"/>
              <a:t>⇒</a:t>
            </a:r>
          </a:p>
          <a:p>
            <a:r>
              <a:rPr kumimoji="1" lang="ja-JP" altLang="en-US" dirty="0"/>
              <a:t>皆さんが、</a:t>
            </a:r>
            <a:r>
              <a:rPr kumimoji="1" lang="en-US" altLang="ja-JP" dirty="0"/>
              <a:t>75</a:t>
            </a:r>
            <a:r>
              <a:rPr kumimoji="1" lang="ja-JP" altLang="en-US" dirty="0"/>
              <a:t>歳になった時、お子さんは何歳ですか？その時のお孫さんはいますか？お孫さんは何歳ですか？</a:t>
            </a:r>
          </a:p>
          <a:p>
            <a:r>
              <a:rPr kumimoji="1" lang="ja-JP" altLang="en-US" dirty="0"/>
              <a:t>⇒</a:t>
            </a:r>
          </a:p>
          <a:p>
            <a:r>
              <a:rPr kumimoji="1" lang="ja-JP" altLang="en-US" dirty="0"/>
              <a:t>例えば</a:t>
            </a:r>
            <a:r>
              <a:rPr kumimoji="1" lang="en-US" altLang="ja-JP" dirty="0"/>
              <a:t>40</a:t>
            </a:r>
            <a:r>
              <a:rPr kumimoji="1" lang="ja-JP" altLang="en-US" dirty="0"/>
              <a:t>年後と想定すると、お子さんの年齢は</a:t>
            </a:r>
            <a:r>
              <a:rPr kumimoji="1" lang="en-US" altLang="ja-JP" dirty="0"/>
              <a:t>45</a:t>
            </a:r>
            <a:r>
              <a:rPr kumimoji="1" lang="ja-JP" altLang="en-US" dirty="0"/>
              <a:t>歳前後</a:t>
            </a:r>
          </a:p>
          <a:p>
            <a:r>
              <a:rPr kumimoji="1" lang="ja-JP" altLang="en-US" dirty="0"/>
              <a:t>お孫さんが、</a:t>
            </a:r>
            <a:r>
              <a:rPr kumimoji="1" lang="en-US" altLang="ja-JP" dirty="0"/>
              <a:t>2</a:t>
            </a:r>
            <a:r>
              <a:rPr kumimoji="1" lang="ja-JP" altLang="en-US" dirty="0"/>
              <a:t>人、</a:t>
            </a:r>
            <a:r>
              <a:rPr kumimoji="1" lang="en-US" altLang="ja-JP" dirty="0"/>
              <a:t>10</a:t>
            </a:r>
            <a:r>
              <a:rPr kumimoji="1" lang="ja-JP" altLang="en-US" dirty="0"/>
              <a:t>歳くらいの子がいることが想像できます。</a:t>
            </a:r>
          </a:p>
          <a:p>
            <a:r>
              <a:rPr kumimoji="1" lang="ja-JP" altLang="en-US" dirty="0"/>
              <a:t>先ほど話したようにこれからすごくお金のかかるときです。</a:t>
            </a:r>
          </a:p>
          <a:p>
            <a:r>
              <a:rPr kumimoji="1" lang="ja-JP" altLang="en-US" dirty="0"/>
              <a:t>⇒</a:t>
            </a:r>
          </a:p>
          <a:p>
            <a:r>
              <a:rPr kumimoji="1" lang="ja-JP" altLang="en-US" dirty="0"/>
              <a:t>この時に皆さんの老後は経済的に自立していないとお子さんの家庭はどうなりますか？</a:t>
            </a:r>
          </a:p>
          <a:p>
            <a:r>
              <a:rPr kumimoji="1" lang="ja-JP" altLang="en-US" dirty="0"/>
              <a:t>⇒</a:t>
            </a:r>
          </a:p>
          <a:p>
            <a:r>
              <a:rPr kumimoji="1" lang="ja-JP" altLang="en-US" dirty="0"/>
              <a:t>お子さんの将来の為にも、育児にかかるお金以外に、老後に対する備えも必要です</a:t>
            </a:r>
          </a:p>
          <a:p>
            <a:endParaRPr kumimoji="1" lang="en-US" altLang="ja-JP" dirty="0"/>
          </a:p>
        </p:txBody>
      </p:sp>
      <p:sp>
        <p:nvSpPr>
          <p:cNvPr id="4" name="スライド番号プレースホルダー 3">
            <a:extLst>
              <a:ext uri="{FF2B5EF4-FFF2-40B4-BE49-F238E27FC236}">
                <a16:creationId xmlns:a16="http://schemas.microsoft.com/office/drawing/2014/main" id="{E42D5445-B67F-5E72-FCD2-F999C7B0735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329166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1f5d0c0edc_0_1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g31f5d0c0edc_0_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5" name="Google Shape;105;g31f5d0c0edc_0_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t>29</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31f5d0c0edc_0_3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 name="Google Shape;128;g31f5d0c0edc_0_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29" name="Google Shape;129;g31f5d0c0edc_0_3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t>30</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31f5d0c0edc_0_5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g31f5d0c0edc_0_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0" i="0" dirty="0">
              <a:solidFill>
                <a:srgbClr val="000000"/>
              </a:solidFill>
              <a:latin typeface="BIZ UDPゴシック" panose="020B0400000000000000" pitchFamily="50" charset="-128"/>
              <a:ea typeface="BIZ UDPゴシック" panose="020B0400000000000000" pitchFamily="50" charset="-128"/>
              <a:cs typeface="Meiryo"/>
              <a:sym typeface="Meiryo"/>
            </a:endParaRPr>
          </a:p>
        </p:txBody>
      </p:sp>
      <p:sp>
        <p:nvSpPr>
          <p:cNvPr id="143" name="Google Shape;143;g31f5d0c0edc_0_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solidFill>
                  <a:srgbClr val="000000"/>
                </a:solidFill>
              </a:rPr>
              <a:t>32</a:t>
            </a:fld>
            <a:endParaRPr>
              <a:solidFill>
                <a:srgbClr val="000000"/>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1BA01E-EF68-4AD7-C454-67B47214BF0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19C09E1-97E6-5C91-82E4-6BBAD6074C2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2BB6B43-2E9F-A77D-0751-8E61F760852D}"/>
              </a:ext>
            </a:extLst>
          </p:cNvPr>
          <p:cNvSpPr>
            <a:spLocks noGrp="1"/>
          </p:cNvSpPr>
          <p:nvPr>
            <p:ph type="body" idx="1"/>
          </p:nvPr>
        </p:nvSpPr>
        <p:spPr/>
        <p:txBody>
          <a:bodyPr/>
          <a:lstStyle/>
          <a:p>
            <a:r>
              <a:rPr kumimoji="1" lang="ja-JP" altLang="en-US" dirty="0"/>
              <a:t>出展</a:t>
            </a:r>
            <a:r>
              <a:rPr kumimoji="1" lang="en-US" altLang="ja-JP" dirty="0"/>
              <a:t>https://www.minnanokaigo.com/guide/cost/</a:t>
            </a:r>
          </a:p>
          <a:p>
            <a:endParaRPr kumimoji="1" lang="ja-JP" altLang="en-US" dirty="0"/>
          </a:p>
        </p:txBody>
      </p:sp>
      <p:sp>
        <p:nvSpPr>
          <p:cNvPr id="4" name="スライド番号プレースホルダー 3">
            <a:extLst>
              <a:ext uri="{FF2B5EF4-FFF2-40B4-BE49-F238E27FC236}">
                <a16:creationId xmlns:a16="http://schemas.microsoft.com/office/drawing/2014/main" id="{F4FA00DD-FBAA-AD63-B81E-1B2CC5BDFCC9}"/>
              </a:ext>
            </a:extLst>
          </p:cNvPr>
          <p:cNvSpPr>
            <a:spLocks noGrp="1"/>
          </p:cNvSpPr>
          <p:nvPr>
            <p:ph type="sldNum" sz="quarter" idx="5"/>
          </p:nvPr>
        </p:nvSpPr>
        <p:spPr/>
        <p:txBody>
          <a:bodyPr/>
          <a:lstStyle/>
          <a:p>
            <a:fld id="{FCE980F0-853C-4136-B01D-324070BB1157}" type="slidenum">
              <a:rPr kumimoji="1" lang="ja-JP" altLang="en-US" smtClean="0"/>
              <a:t>33</a:t>
            </a:fld>
            <a:endParaRPr kumimoji="1" lang="ja-JP" altLang="en-US"/>
          </a:p>
        </p:txBody>
      </p:sp>
    </p:spTree>
    <p:extLst>
      <p:ext uri="{BB962C8B-B14F-4D97-AF65-F5344CB8AC3E}">
        <p14:creationId xmlns:p14="http://schemas.microsoft.com/office/powerpoint/2010/main" val="14965103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BF2AB-FB19-DB21-E3AD-BE9F0F6D89E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EC628C3-9F3A-C1A5-CB74-C38D7DBCFE3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62D5760-983A-35AC-6188-57630EEAC309}"/>
              </a:ext>
            </a:extLst>
          </p:cNvPr>
          <p:cNvSpPr>
            <a:spLocks noGrp="1"/>
          </p:cNvSpPr>
          <p:nvPr>
            <p:ph type="body" idx="1"/>
          </p:nvPr>
        </p:nvSpPr>
        <p:spPr/>
        <p:txBody>
          <a:bodyPr/>
          <a:lstStyle/>
          <a:p>
            <a:r>
              <a:rPr kumimoji="1" lang="ja-JP" altLang="en-US" dirty="0"/>
              <a:t>出展</a:t>
            </a:r>
            <a:r>
              <a:rPr kumimoji="1" lang="en-US" altLang="ja-JP" dirty="0"/>
              <a:t>https://www.minnanokaigo.com/guide/cost/</a:t>
            </a:r>
          </a:p>
          <a:p>
            <a:endParaRPr kumimoji="1" lang="ja-JP" altLang="en-US" dirty="0"/>
          </a:p>
        </p:txBody>
      </p:sp>
      <p:sp>
        <p:nvSpPr>
          <p:cNvPr id="4" name="スライド番号プレースホルダー 3">
            <a:extLst>
              <a:ext uri="{FF2B5EF4-FFF2-40B4-BE49-F238E27FC236}">
                <a16:creationId xmlns:a16="http://schemas.microsoft.com/office/drawing/2014/main" id="{86DBD14D-5A3E-5E57-EE12-0C595AB79E53}"/>
              </a:ext>
            </a:extLst>
          </p:cNvPr>
          <p:cNvSpPr>
            <a:spLocks noGrp="1"/>
          </p:cNvSpPr>
          <p:nvPr>
            <p:ph type="sldNum" sz="quarter" idx="5"/>
          </p:nvPr>
        </p:nvSpPr>
        <p:spPr/>
        <p:txBody>
          <a:bodyPr/>
          <a:lstStyle/>
          <a:p>
            <a:fld id="{FCE980F0-853C-4136-B01D-324070BB1157}" type="slidenum">
              <a:rPr kumimoji="1" lang="ja-JP" altLang="en-US" smtClean="0"/>
              <a:t>34</a:t>
            </a:fld>
            <a:endParaRPr kumimoji="1" lang="ja-JP" altLang="en-US"/>
          </a:p>
        </p:txBody>
      </p:sp>
    </p:spTree>
    <p:extLst>
      <p:ext uri="{BB962C8B-B14F-4D97-AF65-F5344CB8AC3E}">
        <p14:creationId xmlns:p14="http://schemas.microsoft.com/office/powerpoint/2010/main" val="34083916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ja-JP" sz="1200" dirty="0">
                <a:solidFill>
                  <a:schemeClr val="dk1"/>
                </a:solidFill>
                <a:latin typeface="BIZ UDPゴシック" panose="020B0400000000000000" pitchFamily="50" charset="-128"/>
                <a:ea typeface="BIZ UDPゴシック" panose="020B0400000000000000" pitchFamily="50" charset="-128"/>
                <a:cs typeface="Noto Sans JP"/>
                <a:sym typeface="Noto Sans JP"/>
              </a:rPr>
              <a:t>100万預けて1年後にいくら増える？？</a:t>
            </a:r>
            <a:endParaRPr sz="12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a:p>
            <a:pPr marL="0" marR="0" lvl="0" indent="0" algn="l" rtl="0">
              <a:lnSpc>
                <a:spcPct val="100000"/>
              </a:lnSpc>
              <a:spcBef>
                <a:spcPts val="0"/>
              </a:spcBef>
              <a:spcAft>
                <a:spcPts val="0"/>
              </a:spcAft>
              <a:buSzPts val="1400"/>
              <a:buNone/>
            </a:pPr>
            <a:endParaRPr sz="12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a:p>
            <a:pPr marL="0" marR="0" lvl="0" indent="0" algn="l" rtl="0">
              <a:lnSpc>
                <a:spcPct val="100000"/>
              </a:lnSpc>
              <a:spcBef>
                <a:spcPts val="0"/>
              </a:spcBef>
              <a:spcAft>
                <a:spcPts val="0"/>
              </a:spcAft>
              <a:buSzPts val="1400"/>
              <a:buNone/>
            </a:pPr>
            <a:r>
              <a:rPr lang="ja-JP" sz="1200" dirty="0">
                <a:solidFill>
                  <a:schemeClr val="dk1"/>
                </a:solidFill>
                <a:latin typeface="BIZ UDPゴシック" panose="020B0400000000000000" pitchFamily="50" charset="-128"/>
                <a:ea typeface="BIZ UDPゴシック" panose="020B0400000000000000" pitchFamily="50" charset="-128"/>
                <a:cs typeface="Noto Sans JP"/>
                <a:sym typeface="Noto Sans JP"/>
              </a:rPr>
              <a:t>現在大手銀行0.1％（2024.8現在）　→1000円（税抜前）※開催の際にご確認下さい</a:t>
            </a:r>
            <a:endParaRPr sz="12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a:p>
            <a:pPr marL="0" marR="0" lvl="0" indent="0" algn="l" rtl="0">
              <a:lnSpc>
                <a:spcPct val="100000"/>
              </a:lnSpc>
              <a:spcBef>
                <a:spcPts val="0"/>
              </a:spcBef>
              <a:spcAft>
                <a:spcPts val="0"/>
              </a:spcAft>
              <a:buSzPts val="1400"/>
              <a:buNone/>
            </a:pPr>
            <a:endParaRPr sz="12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a:p>
            <a:pPr marL="0" marR="0" lvl="0" indent="0" algn="l" rtl="0">
              <a:lnSpc>
                <a:spcPct val="100000"/>
              </a:lnSpc>
              <a:spcBef>
                <a:spcPts val="0"/>
              </a:spcBef>
              <a:spcAft>
                <a:spcPts val="0"/>
              </a:spcAft>
              <a:buClr>
                <a:srgbClr val="000000"/>
              </a:buClr>
              <a:buSzPts val="1400"/>
              <a:buFont typeface="Arial"/>
              <a:buNone/>
            </a:pPr>
            <a:r>
              <a:rPr lang="ja-JP" dirty="0"/>
              <a:t>将来の人生設計にあたり、この低金利下での投資の必要性を考える</a:t>
            </a:r>
            <a:endParaRPr dirty="0"/>
          </a:p>
          <a:p>
            <a:pPr marL="0" lvl="0" indent="0" algn="l" rtl="0">
              <a:lnSpc>
                <a:spcPct val="100000"/>
              </a:lnSpc>
              <a:spcBef>
                <a:spcPts val="0"/>
              </a:spcBef>
              <a:spcAft>
                <a:spcPts val="0"/>
              </a:spcAft>
              <a:buSzPts val="1400"/>
              <a:buNone/>
            </a:pPr>
            <a:endParaRPr dirty="0"/>
          </a:p>
        </p:txBody>
      </p:sp>
      <p:sp>
        <p:nvSpPr>
          <p:cNvPr id="177" name="Google Shape;177;p15:notes"/>
          <p:cNvSpPr>
            <a:spLocks noGrp="1" noRot="1" noChangeAspect="1"/>
          </p:cNvSpPr>
          <p:nvPr>
            <p:ph type="sldImg" idx="2"/>
          </p:nvPr>
        </p:nvSpPr>
        <p:spPr>
          <a:xfrm>
            <a:off x="979488" y="1241425"/>
            <a:ext cx="4838700"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57BB26-9E8C-D2F0-C9C4-14E227DA44F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E35C409-3511-09C9-CE8B-43C0BF0B484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7F8C443-C82E-6CF3-268D-54409211994C}"/>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DF470BB9-6255-8BE2-CDF2-9B9BB3D337F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9192812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8F7C1-1A78-8275-9858-914CBD5BA94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D32216-A043-DB44-0F79-B87CEA488A7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EC40E3F-9170-03C5-344E-72642D4591A0}"/>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C0F62C26-2264-A578-FCC8-E8F2D03F0FE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9916464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521104-70B9-EB02-17EF-06C8F2AA2A5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BB529E7-3F50-AB64-D82F-F88A2BBDA12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7B9AAD-7D1F-9852-93BE-F2109FCDAE7C}"/>
              </a:ext>
            </a:extLst>
          </p:cNvPr>
          <p:cNvSpPr>
            <a:spLocks noGrp="1"/>
          </p:cNvSpPr>
          <p:nvPr>
            <p:ph type="body" idx="1"/>
          </p:nvPr>
        </p:nvSpPr>
        <p:spPr/>
        <p:txBody>
          <a:bodyPr/>
          <a:lstStyle/>
          <a:p>
            <a:r>
              <a:rPr kumimoji="1" lang="ja-JP" altLang="en-US" dirty="0"/>
              <a:t>①教育費に老後に、向き合ってみるとすごく大変な事のように思える。</a:t>
            </a:r>
          </a:p>
          <a:p>
            <a:endParaRPr kumimoji="1" lang="ja-JP" altLang="en-US" dirty="0"/>
          </a:p>
          <a:p>
            <a:r>
              <a:rPr kumimoji="1" lang="ja-JP" altLang="en-US" dirty="0"/>
              <a:t>②なぜ？</a:t>
            </a:r>
          </a:p>
          <a:p>
            <a:r>
              <a:rPr kumimoji="1" lang="ja-JP" altLang="en-US" dirty="0"/>
              <a:t>わかない事が多すぎる。</a:t>
            </a:r>
          </a:p>
          <a:p>
            <a:r>
              <a:rPr kumimoji="1" lang="ja-JP" altLang="en-US" dirty="0"/>
              <a:t>　・育児にかかるお金など、お子さんの将来がまだ決まってないからその情報に触れあわない。　</a:t>
            </a:r>
          </a:p>
          <a:p>
            <a:r>
              <a:rPr kumimoji="1" lang="ja-JP" altLang="en-US" dirty="0"/>
              <a:t>　・老後など、まだまだ先の事なので、その情報に触れあわない。</a:t>
            </a:r>
          </a:p>
          <a:p>
            <a:endParaRPr kumimoji="1" lang="ja-JP" altLang="en-US" dirty="0"/>
          </a:p>
          <a:p>
            <a:r>
              <a:rPr kumimoji="1" lang="ja-JP" altLang="en-US" dirty="0"/>
              <a:t>③いつまでに用意したらよいか整理できない。</a:t>
            </a:r>
          </a:p>
          <a:p>
            <a:r>
              <a:rPr kumimoji="1" lang="ja-JP" altLang="en-US" dirty="0"/>
              <a:t>　・育児にかかるお金の話や老後にかかるお金の話など、知らないから、将来を想定する事もできない。</a:t>
            </a:r>
          </a:p>
          <a:p>
            <a:endParaRPr kumimoji="1" lang="ja-JP" altLang="en-US" dirty="0"/>
          </a:p>
          <a:p>
            <a:r>
              <a:rPr kumimoji="1" lang="ja-JP" altLang="en-US" dirty="0"/>
              <a:t>↑原因分析　</a:t>
            </a:r>
          </a:p>
          <a:p>
            <a:endParaRPr kumimoji="1" lang="ja-JP" altLang="en-US" dirty="0"/>
          </a:p>
          <a:p>
            <a:r>
              <a:rPr kumimoji="1" lang="ja-JP" altLang="en-US" dirty="0"/>
              <a:t>④可能な範囲で情報を把握する。</a:t>
            </a:r>
          </a:p>
          <a:p>
            <a:r>
              <a:rPr kumimoji="1" lang="ja-JP" altLang="en-US" dirty="0"/>
              <a:t>　・お子さんの一般的な選択肢はどのようなものがあるのか。　　</a:t>
            </a:r>
          </a:p>
          <a:p>
            <a:r>
              <a:rPr kumimoji="1" lang="ja-JP" altLang="en-US" dirty="0"/>
              <a:t>　・お子さんがどのような選択をしたらどのようなお金がかかるのか。</a:t>
            </a:r>
          </a:p>
          <a:p>
            <a:r>
              <a:rPr kumimoji="1" lang="ja-JP" altLang="en-US" dirty="0"/>
              <a:t>　・老後はどのようなお金がかかるのか。</a:t>
            </a:r>
          </a:p>
          <a:p>
            <a:r>
              <a:rPr kumimoji="1" lang="ja-JP" altLang="en-US" dirty="0"/>
              <a:t>　・子育てや老後にかかる社会保障制度はどういうものがあるのか。</a:t>
            </a:r>
          </a:p>
          <a:p>
            <a:endParaRPr kumimoji="1" lang="ja-JP" altLang="en-US" dirty="0"/>
          </a:p>
          <a:p>
            <a:r>
              <a:rPr kumimoji="1" lang="ja-JP" altLang="en-US" dirty="0"/>
              <a:t>⑤お子さんの将来が決まっていないときは、選択肢を可能な限り狭めないように一般的な選択肢の中で準備を行い、選択が変わったらそれに合わせて準備をするでもよい。</a:t>
            </a:r>
          </a:p>
          <a:p>
            <a:endParaRPr kumimoji="1" lang="ja-JP" altLang="en-US" dirty="0"/>
          </a:p>
          <a:p>
            <a:r>
              <a:rPr kumimoji="1" lang="ja-JP" altLang="en-US" dirty="0"/>
              <a:t>⑥未来は変わり続けますが、まずは、今考える将来の支出を想定する事から始めましょう</a:t>
            </a:r>
          </a:p>
          <a:p>
            <a:endParaRPr kumimoji="1" lang="en-US" altLang="ja-JP" dirty="0"/>
          </a:p>
        </p:txBody>
      </p:sp>
      <p:sp>
        <p:nvSpPr>
          <p:cNvPr id="4" name="スライド番号プレースホルダー 3">
            <a:extLst>
              <a:ext uri="{FF2B5EF4-FFF2-40B4-BE49-F238E27FC236}">
                <a16:creationId xmlns:a16="http://schemas.microsoft.com/office/drawing/2014/main" id="{478D2448-C0D3-3B20-B7EF-3FEFA8259C16}"/>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3948304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2DE5C6-661F-D0BF-33C8-A23F9BDF945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F085EAC-2183-1F5C-5210-4AA76736976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875BC69-2249-4748-ACB0-5EA18A2338FF}"/>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67CE0EF0-5603-D6C6-5BD0-F8D5B4ADAD54}"/>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685992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a:extLst>
            <a:ext uri="{FF2B5EF4-FFF2-40B4-BE49-F238E27FC236}">
              <a16:creationId xmlns:a16="http://schemas.microsoft.com/office/drawing/2014/main" id="{BED28CBF-82E5-7A09-A2C7-9B70FFF8CB02}"/>
            </a:ext>
          </a:extLst>
        </p:cNvPr>
        <p:cNvGrpSpPr/>
        <p:nvPr/>
      </p:nvGrpSpPr>
      <p:grpSpPr>
        <a:xfrm>
          <a:off x="0" y="0"/>
          <a:ext cx="0" cy="0"/>
          <a:chOff x="0" y="0"/>
          <a:chExt cx="0" cy="0"/>
        </a:xfrm>
      </p:grpSpPr>
      <p:sp>
        <p:nvSpPr>
          <p:cNvPr id="176" name="Google Shape;176;p15:notes">
            <a:extLst>
              <a:ext uri="{FF2B5EF4-FFF2-40B4-BE49-F238E27FC236}">
                <a16:creationId xmlns:a16="http://schemas.microsoft.com/office/drawing/2014/main" id="{3D297C36-FF1E-7936-0890-A12E131429F3}"/>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ja-JP" sz="1200" dirty="0">
                <a:solidFill>
                  <a:schemeClr val="dk1"/>
                </a:solidFill>
                <a:latin typeface="BIZ UDPゴシック" panose="020B0400000000000000" pitchFamily="50" charset="-128"/>
                <a:ea typeface="BIZ UDPゴシック" panose="020B0400000000000000" pitchFamily="50" charset="-128"/>
                <a:cs typeface="Noto Sans JP"/>
                <a:sym typeface="Noto Sans JP"/>
              </a:rPr>
              <a:t>100万預けて1年後にいくら増える？？</a:t>
            </a:r>
            <a:endParaRPr sz="12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a:p>
            <a:pPr marL="0" marR="0" lvl="0" indent="0" algn="l" rtl="0">
              <a:lnSpc>
                <a:spcPct val="100000"/>
              </a:lnSpc>
              <a:spcBef>
                <a:spcPts val="0"/>
              </a:spcBef>
              <a:spcAft>
                <a:spcPts val="0"/>
              </a:spcAft>
              <a:buSzPts val="1400"/>
              <a:buNone/>
            </a:pPr>
            <a:endParaRPr sz="12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a:p>
            <a:pPr marL="0" marR="0" lvl="0" indent="0" algn="l" rtl="0">
              <a:lnSpc>
                <a:spcPct val="100000"/>
              </a:lnSpc>
              <a:spcBef>
                <a:spcPts val="0"/>
              </a:spcBef>
              <a:spcAft>
                <a:spcPts val="0"/>
              </a:spcAft>
              <a:buSzPts val="1400"/>
              <a:buNone/>
            </a:pPr>
            <a:r>
              <a:rPr lang="ja-JP" sz="1200" dirty="0">
                <a:solidFill>
                  <a:schemeClr val="dk1"/>
                </a:solidFill>
                <a:latin typeface="BIZ UDPゴシック" panose="020B0400000000000000" pitchFamily="50" charset="-128"/>
                <a:ea typeface="BIZ UDPゴシック" panose="020B0400000000000000" pitchFamily="50" charset="-128"/>
                <a:cs typeface="Noto Sans JP"/>
                <a:sym typeface="Noto Sans JP"/>
              </a:rPr>
              <a:t>現在大手銀行0.1％（2024.8現在）　→1000円（税抜前）※開催の際にご確認下さい</a:t>
            </a:r>
            <a:endParaRPr sz="12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a:p>
            <a:pPr marL="0" marR="0" lvl="0" indent="0" algn="l" rtl="0">
              <a:lnSpc>
                <a:spcPct val="100000"/>
              </a:lnSpc>
              <a:spcBef>
                <a:spcPts val="0"/>
              </a:spcBef>
              <a:spcAft>
                <a:spcPts val="0"/>
              </a:spcAft>
              <a:buSzPts val="1400"/>
              <a:buNone/>
            </a:pPr>
            <a:endParaRPr sz="12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a:p>
            <a:pPr marL="0" marR="0" lvl="0" indent="0" algn="l" rtl="0">
              <a:lnSpc>
                <a:spcPct val="100000"/>
              </a:lnSpc>
              <a:spcBef>
                <a:spcPts val="0"/>
              </a:spcBef>
              <a:spcAft>
                <a:spcPts val="0"/>
              </a:spcAft>
              <a:buClr>
                <a:srgbClr val="000000"/>
              </a:buClr>
              <a:buSzPts val="1400"/>
              <a:buFont typeface="Arial"/>
              <a:buNone/>
            </a:pPr>
            <a:r>
              <a:rPr lang="ja-JP" dirty="0"/>
              <a:t>将来の人生設計にあたり、この低金利下での投資の必要性を考える</a:t>
            </a:r>
            <a:endParaRPr dirty="0"/>
          </a:p>
          <a:p>
            <a:pPr marL="0" lvl="0" indent="0" algn="l" rtl="0">
              <a:lnSpc>
                <a:spcPct val="100000"/>
              </a:lnSpc>
              <a:spcBef>
                <a:spcPts val="0"/>
              </a:spcBef>
              <a:spcAft>
                <a:spcPts val="0"/>
              </a:spcAft>
              <a:buSzPts val="1400"/>
              <a:buNone/>
            </a:pPr>
            <a:endParaRPr dirty="0"/>
          </a:p>
        </p:txBody>
      </p:sp>
      <p:sp>
        <p:nvSpPr>
          <p:cNvPr id="177" name="Google Shape;177;p15:notes">
            <a:extLst>
              <a:ext uri="{FF2B5EF4-FFF2-40B4-BE49-F238E27FC236}">
                <a16:creationId xmlns:a16="http://schemas.microsoft.com/office/drawing/2014/main" id="{D0DF91F0-FE09-48F3-1445-77674AFF840A}"/>
              </a:ext>
            </a:extLst>
          </p:cNvPr>
          <p:cNvSpPr>
            <a:spLocks noGrp="1" noRot="1" noChangeAspect="1"/>
          </p:cNvSpPr>
          <p:nvPr>
            <p:ph type="sldImg" idx="2"/>
          </p:nvPr>
        </p:nvSpPr>
        <p:spPr>
          <a:xfrm>
            <a:off x="979488" y="1241425"/>
            <a:ext cx="4838700"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341413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a:extLst>
            <a:ext uri="{FF2B5EF4-FFF2-40B4-BE49-F238E27FC236}">
              <a16:creationId xmlns:a16="http://schemas.microsoft.com/office/drawing/2014/main" id="{C5ACFE93-3C80-FE67-FCD7-B91D33703D89}"/>
            </a:ext>
          </a:extLst>
        </p:cNvPr>
        <p:cNvGrpSpPr/>
        <p:nvPr/>
      </p:nvGrpSpPr>
      <p:grpSpPr>
        <a:xfrm>
          <a:off x="0" y="0"/>
          <a:ext cx="0" cy="0"/>
          <a:chOff x="0" y="0"/>
          <a:chExt cx="0" cy="0"/>
        </a:xfrm>
      </p:grpSpPr>
      <p:sp>
        <p:nvSpPr>
          <p:cNvPr id="176" name="Google Shape;176;p15:notes">
            <a:extLst>
              <a:ext uri="{FF2B5EF4-FFF2-40B4-BE49-F238E27FC236}">
                <a16:creationId xmlns:a16="http://schemas.microsoft.com/office/drawing/2014/main" id="{F1592BDD-CE55-E31D-C46E-6A9EB213722D}"/>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77" name="Google Shape;177;p15:notes">
            <a:extLst>
              <a:ext uri="{FF2B5EF4-FFF2-40B4-BE49-F238E27FC236}">
                <a16:creationId xmlns:a16="http://schemas.microsoft.com/office/drawing/2014/main" id="{2B96DC44-3E1C-EFBD-3D6C-2AA56787836A}"/>
              </a:ext>
            </a:extLst>
          </p:cNvPr>
          <p:cNvSpPr>
            <a:spLocks noGrp="1" noRot="1" noChangeAspect="1"/>
          </p:cNvSpPr>
          <p:nvPr>
            <p:ph type="sldImg" idx="2"/>
          </p:nvPr>
        </p:nvSpPr>
        <p:spPr>
          <a:xfrm>
            <a:off x="979488" y="1241425"/>
            <a:ext cx="4838700"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898016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6" name="Google Shape;10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42</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a:extLst>
            <a:ext uri="{FF2B5EF4-FFF2-40B4-BE49-F238E27FC236}">
              <a16:creationId xmlns:a16="http://schemas.microsoft.com/office/drawing/2014/main" id="{DA30C13F-0CD8-3A37-C367-0911717B484E}"/>
            </a:ext>
          </a:extLst>
        </p:cNvPr>
        <p:cNvGrpSpPr/>
        <p:nvPr/>
      </p:nvGrpSpPr>
      <p:grpSpPr>
        <a:xfrm>
          <a:off x="0" y="0"/>
          <a:ext cx="0" cy="0"/>
          <a:chOff x="0" y="0"/>
          <a:chExt cx="0" cy="0"/>
        </a:xfrm>
      </p:grpSpPr>
      <p:sp>
        <p:nvSpPr>
          <p:cNvPr id="176" name="Google Shape;176;p15:notes">
            <a:extLst>
              <a:ext uri="{FF2B5EF4-FFF2-40B4-BE49-F238E27FC236}">
                <a16:creationId xmlns:a16="http://schemas.microsoft.com/office/drawing/2014/main" id="{920F806A-7B9B-AA5B-5E57-2A58B7FE443A}"/>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ltLang="ja-JP" dirty="0"/>
              <a:t>30</a:t>
            </a:r>
            <a:r>
              <a:rPr lang="ja-JP" altLang="en-US" dirty="0"/>
              <a:t>代の頃は、「もっとお給料がふえたら」とか、「生活にゆとりができたら」まじめに貯蓄や投資をすればいいだろうと考える人も多いのですが、後になればなるほどお金を貯めることが難しいのが現実</a:t>
            </a:r>
            <a:endParaRPr dirty="0"/>
          </a:p>
        </p:txBody>
      </p:sp>
      <p:sp>
        <p:nvSpPr>
          <p:cNvPr id="177" name="Google Shape;177;p15:notes">
            <a:extLst>
              <a:ext uri="{FF2B5EF4-FFF2-40B4-BE49-F238E27FC236}">
                <a16:creationId xmlns:a16="http://schemas.microsoft.com/office/drawing/2014/main" id="{ABF7FB7B-3F85-8F93-AF8B-1C64ADF0F191}"/>
              </a:ext>
            </a:extLst>
          </p:cNvPr>
          <p:cNvSpPr>
            <a:spLocks noGrp="1" noRot="1" noChangeAspect="1"/>
          </p:cNvSpPr>
          <p:nvPr>
            <p:ph type="sldImg" idx="2"/>
          </p:nvPr>
        </p:nvSpPr>
        <p:spPr>
          <a:xfrm>
            <a:off x="979488" y="1241425"/>
            <a:ext cx="4838700"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109141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82ED3-8A45-6297-19F3-C04C7075968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D981363-7D39-92E0-4E2F-769906DBB7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6A61F89-6C93-5E77-6A7E-5331F9C40831}"/>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7A934FC4-1FF4-3B14-DA7A-ECE10E221F71}"/>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5993062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83EE2-EDEA-AAB1-6801-E0DAB6D7C4D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EA8EEA7-E95F-5FD1-E5CF-E7A3ED4A3DD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F8026A-90E8-B44F-EFB4-A2A144CCE4E0}"/>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7B35E2B5-1A1D-4581-1ECB-6B59528DBD6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1052510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0973B-B610-2110-F26C-FBE8F4AA269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1A7E7D1-3AEA-505F-5C47-6FD0EC4E970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4037F10-3CE5-A4D9-4520-ED7756E18AB8}"/>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79B0C1A9-0271-C014-96C7-8CD062C3994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661991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44F087-3CA3-610C-091E-CFD3D9830C3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844FE4D-39A0-5109-7911-88E752ADD71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E485B2A-926D-7886-F25D-665B5BED3396}"/>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35F54B79-0C02-523B-DB83-E9ADC46BB60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9998921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6E07C-C13F-8B66-1FCD-55C6624DDA2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5245C3D-007A-D688-187D-4D830793D73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7A8C02D-5E1F-0DBF-2D52-1890057C1440}"/>
              </a:ext>
            </a:extLst>
          </p:cNvPr>
          <p:cNvSpPr>
            <a:spLocks noGrp="1"/>
          </p:cNvSpPr>
          <p:nvPr>
            <p:ph type="body" idx="1"/>
          </p:nvPr>
        </p:nvSpPr>
        <p:spPr/>
        <p:txBody>
          <a:bodyPr/>
          <a:lstStyle/>
          <a:p>
            <a:r>
              <a:rPr kumimoji="1" lang="ja-JP" altLang="en-US" dirty="0"/>
              <a:t>私たちの役割</a:t>
            </a:r>
          </a:p>
          <a:p>
            <a:r>
              <a:rPr kumimoji="1" lang="ja-JP" altLang="en-US" dirty="0"/>
              <a:t>⇒私たちのスタンス</a:t>
            </a:r>
          </a:p>
          <a:p>
            <a:r>
              <a:rPr kumimoji="1" lang="ja-JP" altLang="en-US" dirty="0"/>
              <a:t>キッズマネースクールでは、昨年は</a:t>
            </a:r>
            <a:r>
              <a:rPr kumimoji="1" lang="en-US" altLang="ja-JP" dirty="0"/>
              <a:t>1,500</a:t>
            </a:r>
            <a:r>
              <a:rPr kumimoji="1" lang="ja-JP" altLang="en-US" dirty="0"/>
              <a:t>のイベント開催、今年は</a:t>
            </a:r>
            <a:r>
              <a:rPr kumimoji="1" lang="en-US" altLang="ja-JP" dirty="0"/>
              <a:t>2,000</a:t>
            </a:r>
            <a:r>
              <a:rPr kumimoji="1" lang="ja-JP" altLang="en-US" dirty="0"/>
              <a:t>を超えるイベント開催をしており、多くの子育て世代の方々と接し、多くの子育て世代の悩みに直面しています。</a:t>
            </a:r>
          </a:p>
          <a:p>
            <a:r>
              <a:rPr kumimoji="1" lang="ja-JP" altLang="en-US" dirty="0"/>
              <a:t>ここ最近の子育て世代の方々は、皆様お忙しく、大変な日々を送っています。</a:t>
            </a:r>
          </a:p>
          <a:p>
            <a:r>
              <a:rPr kumimoji="1" lang="ja-JP" altLang="en-US" dirty="0"/>
              <a:t>だからこそ、皆様が将来に向けて準備をするにあたり、適切な情報を正しくお伝えし、正しく情報を把握して、一番いい方法をご自身で選択できるようにサポートさせていただいています。</a:t>
            </a:r>
          </a:p>
          <a:p>
            <a:r>
              <a:rPr kumimoji="1" lang="ja-JP" altLang="en-US" dirty="0"/>
              <a:t> </a:t>
            </a:r>
          </a:p>
          <a:p>
            <a:r>
              <a:rPr kumimoji="1" lang="ja-JP" altLang="en-US" dirty="0"/>
              <a:t>個別相談ご希望ある方はアンケートへ記入しておいてください。</a:t>
            </a:r>
          </a:p>
          <a:p>
            <a:endParaRPr kumimoji="1" lang="en-US" altLang="ja-JP" dirty="0"/>
          </a:p>
          <a:p>
            <a:r>
              <a:rPr kumimoji="1" lang="en-US" altLang="ja-JP" dirty="0"/>
              <a:t>※</a:t>
            </a:r>
            <a:r>
              <a:rPr kumimoji="1" lang="ja-JP" altLang="en-US" dirty="0"/>
              <a:t>このページをアンケート記入時にずっと表示させておくイメージ</a:t>
            </a:r>
            <a:endParaRPr kumimoji="1" lang="en-US" altLang="ja-JP" dirty="0"/>
          </a:p>
        </p:txBody>
      </p:sp>
      <p:sp>
        <p:nvSpPr>
          <p:cNvPr id="4" name="スライド番号プレースホルダー 3">
            <a:extLst>
              <a:ext uri="{FF2B5EF4-FFF2-40B4-BE49-F238E27FC236}">
                <a16:creationId xmlns:a16="http://schemas.microsoft.com/office/drawing/2014/main" id="{0FCE9183-8C1B-4325-A889-E224EC9B795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112452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69565B-0F38-9A3E-F36C-19272652DD1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90CFA20-64DB-055E-1996-0730D7B0A65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FEA2402-3501-7E77-B99C-6B69B3291EB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今回、日本こども～協会の監修に基づき、日本こどもの生き抜く力育成協会のトップパートナー、〇〇キッズマネースクールごえん校（</a:t>
            </a:r>
            <a:r>
              <a:rPr lang="en-US" altLang="ja-JP" dirty="0"/>
              <a:t>GOEN</a:t>
            </a:r>
            <a:r>
              <a:rPr lang="ja-JP" altLang="en-US" dirty="0"/>
              <a:t>株式会社）が企画をし今回の開催に至っております。</a:t>
            </a:r>
            <a:br>
              <a:rPr lang="ja-JP" altLang="en-US" dirty="0"/>
            </a:br>
            <a:r>
              <a:rPr lang="ja-JP" altLang="en-US" dirty="0"/>
              <a:t>運営は、〇〇キッズマネースクール〇〇〇校（貴社名）が、日本こどもの生き抜く力育成協会の認定講師として、本日イベントを運営させていただいております。</a:t>
            </a:r>
            <a:br>
              <a:rPr lang="ja-JP" altLang="en-US" dirty="0"/>
            </a:b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貴社の理念や想いを伝えてください。</a:t>
            </a:r>
            <a:endParaRPr kumimoji="1" lang="ja-JP" altLang="en-US" dirty="0"/>
          </a:p>
          <a:p>
            <a:endParaRPr kumimoji="1" lang="en-US" altLang="ja-JP" dirty="0"/>
          </a:p>
        </p:txBody>
      </p:sp>
      <p:sp>
        <p:nvSpPr>
          <p:cNvPr id="4" name="スライド番号プレースホルダー 3">
            <a:extLst>
              <a:ext uri="{FF2B5EF4-FFF2-40B4-BE49-F238E27FC236}">
                <a16:creationId xmlns:a16="http://schemas.microsoft.com/office/drawing/2014/main" id="{E7E3C243-C3A9-909C-3C64-1F67EEB247B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E980F0-853C-4136-B01D-324070BB1157}" type="slidenum">
              <a:rPr kumimoji="1" lang="ja-JP" altLang="en-US" sz="1200" b="0" i="0" u="none" strike="noStrike" kern="1200" cap="none" spc="0" normalizeH="0" baseline="0" noProof="0" smtClean="0">
                <a:ln>
                  <a:noFill/>
                </a:ln>
                <a:solidFill>
                  <a:prstClr val="black"/>
                </a:solidFill>
                <a:effectLst/>
                <a:uLnTx/>
                <a:uFillTx/>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35663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7:notes"/>
          <p:cNvSpPr>
            <a:spLocks noGrp="1" noRot="1" noChangeAspect="1"/>
          </p:cNvSpPr>
          <p:nvPr>
            <p:ph type="sldImg" idx="2"/>
          </p:nvPr>
        </p:nvSpPr>
        <p:spPr>
          <a:xfrm>
            <a:off x="2900363" y="857250"/>
            <a:ext cx="3343275"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p17:notes"/>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ja-JP"/>
              <a:t>子どもの将来に不安を感じている親が多い</a:t>
            </a:r>
            <a:endParaRPr/>
          </a:p>
          <a:p>
            <a:pPr marL="457200" marR="0" lvl="0" indent="-228600" algn="l" rtl="0">
              <a:lnSpc>
                <a:spcPct val="100000"/>
              </a:lnSpc>
              <a:spcBef>
                <a:spcPts val="0"/>
              </a:spcBef>
              <a:spcAft>
                <a:spcPts val="0"/>
              </a:spcAft>
              <a:buClr>
                <a:srgbClr val="000000"/>
              </a:buClr>
              <a:buSzPts val="1400"/>
              <a:buFont typeface="Arial"/>
              <a:buNone/>
            </a:pPr>
            <a:r>
              <a:rPr lang="ja-JP"/>
              <a:t>⇒</a:t>
            </a:r>
            <a:endParaRPr/>
          </a:p>
          <a:p>
            <a:pPr marL="457200" marR="0" lvl="0" indent="-228600" algn="l" rtl="0">
              <a:lnSpc>
                <a:spcPct val="100000"/>
              </a:lnSpc>
              <a:spcBef>
                <a:spcPts val="0"/>
              </a:spcBef>
              <a:spcAft>
                <a:spcPts val="0"/>
              </a:spcAft>
              <a:buClr>
                <a:srgbClr val="000000"/>
              </a:buClr>
              <a:buSzPts val="1400"/>
              <a:buFont typeface="Arial"/>
              <a:buNone/>
            </a:pPr>
            <a:r>
              <a:rPr lang="ja-JP"/>
              <a:t>大人になってから学んでおければよかったと思う事に金融教育が圧倒的に高い</a:t>
            </a:r>
            <a:endParaRPr/>
          </a:p>
          <a:p>
            <a:pPr marL="457200" marR="0" lvl="0" indent="-228600" algn="l" rtl="0">
              <a:lnSpc>
                <a:spcPct val="100000"/>
              </a:lnSpc>
              <a:spcBef>
                <a:spcPts val="0"/>
              </a:spcBef>
              <a:spcAft>
                <a:spcPts val="0"/>
              </a:spcAft>
              <a:buClr>
                <a:srgbClr val="000000"/>
              </a:buClr>
              <a:buSzPts val="1400"/>
              <a:buFont typeface="Arial"/>
              <a:buNone/>
            </a:pPr>
            <a:r>
              <a:rPr lang="ja-JP"/>
              <a:t>⇒</a:t>
            </a:r>
            <a:endParaRPr/>
          </a:p>
          <a:p>
            <a:pPr marL="457200" marR="0" lvl="0" indent="-228600" algn="l" rtl="0">
              <a:lnSpc>
                <a:spcPct val="100000"/>
              </a:lnSpc>
              <a:spcBef>
                <a:spcPts val="0"/>
              </a:spcBef>
              <a:spcAft>
                <a:spcPts val="0"/>
              </a:spcAft>
              <a:buClr>
                <a:srgbClr val="000000"/>
              </a:buClr>
              <a:buSzPts val="1400"/>
              <a:buFont typeface="Arial"/>
              <a:buNone/>
            </a:pPr>
            <a:r>
              <a:rPr lang="ja-JP"/>
              <a:t>キッズマネースクールにご参加いただいている方々はお子さんの将来にきちんと向き合っていただいている方だと思います。</a:t>
            </a:r>
            <a:endParaRPr/>
          </a:p>
          <a:p>
            <a:pPr marL="457200" marR="0" lvl="0" indent="-228600" algn="l" rtl="0">
              <a:lnSpc>
                <a:spcPct val="100000"/>
              </a:lnSpc>
              <a:spcBef>
                <a:spcPts val="0"/>
              </a:spcBef>
              <a:spcAft>
                <a:spcPts val="0"/>
              </a:spcAft>
              <a:buClr>
                <a:srgbClr val="000000"/>
              </a:buClr>
              <a:buSzPts val="1400"/>
              <a:buFont typeface="Arial"/>
              <a:buNone/>
            </a:pPr>
            <a:r>
              <a:rPr lang="ja-JP"/>
              <a:t>しかし、子どもに学ばせたいというニーズはあるけど、どう教えたらよいのかわからない。</a:t>
            </a:r>
            <a:endParaRPr/>
          </a:p>
          <a:p>
            <a:pPr marL="457200" marR="0" lvl="0" indent="-228600" algn="l" rtl="0">
              <a:lnSpc>
                <a:spcPct val="100000"/>
              </a:lnSpc>
              <a:spcBef>
                <a:spcPts val="0"/>
              </a:spcBef>
              <a:spcAft>
                <a:spcPts val="0"/>
              </a:spcAft>
              <a:buClr>
                <a:srgbClr val="000000"/>
              </a:buClr>
              <a:buSzPts val="1400"/>
              <a:buFont typeface="Arial"/>
              <a:buNone/>
            </a:pPr>
            <a:r>
              <a:rPr lang="ja-JP"/>
              <a:t>⇒</a:t>
            </a:r>
            <a:endParaRPr/>
          </a:p>
          <a:p>
            <a:pPr marL="457200" marR="0" lvl="0" indent="-228600" algn="l" rtl="0">
              <a:lnSpc>
                <a:spcPct val="100000"/>
              </a:lnSpc>
              <a:spcBef>
                <a:spcPts val="0"/>
              </a:spcBef>
              <a:spcAft>
                <a:spcPts val="0"/>
              </a:spcAft>
              <a:buClr>
                <a:srgbClr val="000000"/>
              </a:buClr>
              <a:buSzPts val="1400"/>
              <a:buFont typeface="Arial"/>
              <a:buNone/>
            </a:pPr>
            <a:r>
              <a:rPr lang="ja-JP"/>
              <a:t>キッズマネースクールでは、そういった多くの子育て世代の悩みに直面している。</a:t>
            </a:r>
            <a:endParaRPr/>
          </a:p>
          <a:p>
            <a:pPr marL="457200" marR="0" lvl="0" indent="-228600" algn="l" rtl="0">
              <a:lnSpc>
                <a:spcPct val="100000"/>
              </a:lnSpc>
              <a:spcBef>
                <a:spcPts val="0"/>
              </a:spcBef>
              <a:spcAft>
                <a:spcPts val="0"/>
              </a:spcAft>
              <a:buClr>
                <a:srgbClr val="000000"/>
              </a:buClr>
              <a:buSzPts val="1400"/>
              <a:buFont typeface="Arial"/>
              <a:buNone/>
            </a:pPr>
            <a:r>
              <a:rPr lang="ja-JP"/>
              <a:t>⇒</a:t>
            </a:r>
            <a:endParaRPr/>
          </a:p>
          <a:p>
            <a:pPr marL="457200" marR="0" lvl="0" indent="-228600" algn="l" rtl="0">
              <a:lnSpc>
                <a:spcPct val="100000"/>
              </a:lnSpc>
              <a:spcBef>
                <a:spcPts val="0"/>
              </a:spcBef>
              <a:spcAft>
                <a:spcPts val="0"/>
              </a:spcAft>
              <a:buClr>
                <a:srgbClr val="000000"/>
              </a:buClr>
              <a:buSzPts val="1400"/>
              <a:buFont typeface="Arial"/>
              <a:buNone/>
            </a:pPr>
            <a:r>
              <a:rPr lang="ja-JP"/>
              <a:t>そういった子育て世代の経験やアイディアを元にセミナーを実施している。</a:t>
            </a:r>
            <a:endParaRPr/>
          </a:p>
          <a:p>
            <a:pPr marL="457200" marR="0" lvl="0" indent="-228600" algn="l" rtl="0">
              <a:lnSpc>
                <a:spcPct val="100000"/>
              </a:lnSpc>
              <a:spcBef>
                <a:spcPts val="0"/>
              </a:spcBef>
              <a:spcAft>
                <a:spcPts val="0"/>
              </a:spcAft>
              <a:buClr>
                <a:srgbClr val="000000"/>
              </a:buClr>
              <a:buSzPts val="1400"/>
              <a:buFont typeface="Arial"/>
              <a:buNone/>
            </a:pPr>
            <a:r>
              <a:rPr lang="ja-JP"/>
              <a:t>⇒</a:t>
            </a:r>
            <a:endParaRPr/>
          </a:p>
          <a:p>
            <a:pPr marL="457200" marR="0" lvl="0" indent="-228600" algn="l" rtl="0">
              <a:lnSpc>
                <a:spcPct val="100000"/>
              </a:lnSpc>
              <a:spcBef>
                <a:spcPts val="0"/>
              </a:spcBef>
              <a:spcAft>
                <a:spcPts val="0"/>
              </a:spcAft>
              <a:buClr>
                <a:srgbClr val="000000"/>
              </a:buClr>
              <a:buSzPts val="1400"/>
              <a:buFont typeface="Arial"/>
              <a:buNone/>
            </a:pPr>
            <a:r>
              <a:rPr lang="ja-JP"/>
              <a:t>こどものマネー教育に正解はありません。</a:t>
            </a:r>
            <a:endParaRPr/>
          </a:p>
          <a:p>
            <a:pPr marL="457200" marR="0" lvl="0" indent="-228600" algn="l" rtl="0">
              <a:lnSpc>
                <a:spcPct val="100000"/>
              </a:lnSpc>
              <a:spcBef>
                <a:spcPts val="0"/>
              </a:spcBef>
              <a:spcAft>
                <a:spcPts val="0"/>
              </a:spcAft>
              <a:buClr>
                <a:srgbClr val="000000"/>
              </a:buClr>
              <a:buSzPts val="1400"/>
              <a:buFont typeface="Arial"/>
              <a:buNone/>
            </a:pPr>
            <a:r>
              <a:rPr lang="ja-JP"/>
              <a:t>なので、親御様が様々な事例を知ることが重要なことだと考えています。</a:t>
            </a:r>
            <a:endParaRPr/>
          </a:p>
          <a:p>
            <a:pPr marL="457200" marR="0" lvl="0" indent="-228600" algn="l" rtl="0">
              <a:lnSpc>
                <a:spcPct val="100000"/>
              </a:lnSpc>
              <a:spcBef>
                <a:spcPts val="0"/>
              </a:spcBef>
              <a:spcAft>
                <a:spcPts val="0"/>
              </a:spcAft>
              <a:buClr>
                <a:srgbClr val="000000"/>
              </a:buClr>
              <a:buSzPts val="1400"/>
              <a:buFont typeface="Arial"/>
              <a:buNone/>
            </a:pPr>
            <a:r>
              <a:rPr lang="ja-JP"/>
              <a:t>⇒</a:t>
            </a:r>
            <a:endParaRPr/>
          </a:p>
          <a:p>
            <a:pPr marL="457200" marR="0" lvl="0" indent="-228600" algn="l" rtl="0">
              <a:lnSpc>
                <a:spcPct val="100000"/>
              </a:lnSpc>
              <a:spcBef>
                <a:spcPts val="0"/>
              </a:spcBef>
              <a:spcAft>
                <a:spcPts val="0"/>
              </a:spcAft>
              <a:buClr>
                <a:srgbClr val="000000"/>
              </a:buClr>
              <a:buSzPts val="1400"/>
              <a:buFont typeface="Arial"/>
              <a:buNone/>
            </a:pPr>
            <a:r>
              <a:rPr lang="ja-JP"/>
              <a:t>キッズマネースクールでは今日行う、お小遣い教育の考え方以外にも、このようなコンテンツがありますので、ご興味ある方はぜひお声がけください。</a:t>
            </a:r>
            <a:endParaRPr/>
          </a:p>
        </p:txBody>
      </p:sp>
      <p:sp>
        <p:nvSpPr>
          <p:cNvPr id="279" name="Google Shape;279;p17:notes"/>
          <p:cNvSpPr txBox="1">
            <a:spLocks noGrp="1"/>
          </p:cNvSpPr>
          <p:nvPr>
            <p:ph type="sldNum" idx="12"/>
          </p:nvPr>
        </p:nvSpPr>
        <p:spPr>
          <a:xfrm>
            <a:off x="5179484" y="6513910"/>
            <a:ext cx="3962400" cy="34409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altLang="ja-JP" sz="1200" b="0" i="0" u="none" strike="noStrike" cap="none">
                <a:solidFill>
                  <a:srgbClr val="000000"/>
                </a:solidFill>
                <a:cs typeface="Arial"/>
                <a:sym typeface="Arial"/>
              </a:rPr>
              <a:t>8</a:t>
            </a:fld>
            <a:endParaRPr sz="1200" b="0" i="0" u="none" strike="noStrike" cap="none" dirty="0">
              <a:solidFill>
                <a:srgbClr val="000000"/>
              </a:solidFil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 name="Google Shape;9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ja-JP" dirty="0">
                <a:latin typeface="BIZ UDPゴシック" panose="020B0400000000000000" pitchFamily="50" charset="-128"/>
                <a:ea typeface="BIZ UDPゴシック" panose="020B0400000000000000" pitchFamily="50" charset="-128"/>
              </a:rPr>
              <a:t>表紙１</a:t>
            </a:r>
            <a:endParaRPr dirty="0">
              <a:latin typeface="BIZ UDPゴシック" panose="020B0400000000000000" pitchFamily="50" charset="-128"/>
              <a:ea typeface="BIZ UDPゴシック" panose="020B0400000000000000" pitchFamily="50" charset="-128"/>
            </a:endParaRPr>
          </a:p>
        </p:txBody>
      </p:sp>
      <p:sp>
        <p:nvSpPr>
          <p:cNvPr id="100" name="Google Shape;10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latin typeface="BIZ UDPゴシック" panose="020B0400000000000000" pitchFamily="50" charset="-128"/>
                <a:ea typeface="BIZ UDPゴシック" panose="020B0400000000000000" pitchFamily="50" charset="-128"/>
              </a:rPr>
              <a:t>9</a:t>
            </a:fld>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BIZ UDPゴシック" panose="020B0400000000000000" pitchFamily="50" charset="-128"/>
              <a:ea typeface="BIZ UDPゴシック" panose="020B0400000000000000" pitchFamily="50" charset="-128"/>
            </a:endParaRPr>
          </a:p>
        </p:txBody>
      </p:sp>
      <p:sp>
        <p:nvSpPr>
          <p:cNvPr id="114" name="Google Shape;114;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latin typeface="BIZ UDPゴシック" panose="020B0400000000000000" pitchFamily="50" charset="-128"/>
                <a:ea typeface="BIZ UDPゴシック" panose="020B0400000000000000" pitchFamily="50" charset="-128"/>
              </a:rPr>
              <a:t>10</a:t>
            </a:fld>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BIZ UDPゴシック" panose="020B0400000000000000" pitchFamily="50" charset="-128"/>
              <a:ea typeface="BIZ UDPゴシック" panose="020B0400000000000000" pitchFamily="50" charset="-128"/>
            </a:endParaRPr>
          </a:p>
        </p:txBody>
      </p:sp>
      <p:sp>
        <p:nvSpPr>
          <p:cNvPr id="139" name="Google Shape;13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latin typeface="BIZ UDPゴシック" panose="020B0400000000000000" pitchFamily="50" charset="-128"/>
                <a:ea typeface="BIZ UDPゴシック" panose="020B0400000000000000" pitchFamily="50" charset="-128"/>
              </a:rPr>
              <a:t>11</a:t>
            </a:fld>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grpSp>
        <p:nvGrpSpPr>
          <p:cNvPr id="7" name="グループ化 6">
            <a:extLst>
              <a:ext uri="{FF2B5EF4-FFF2-40B4-BE49-F238E27FC236}">
                <a16:creationId xmlns:a16="http://schemas.microsoft.com/office/drawing/2014/main" id="{771316F7-2469-AA42-5B76-F699177B5EB0}"/>
              </a:ext>
            </a:extLst>
          </p:cNvPr>
          <p:cNvGrpSpPr/>
          <p:nvPr userDrawn="1"/>
        </p:nvGrpSpPr>
        <p:grpSpPr>
          <a:xfrm>
            <a:off x="5195" y="0"/>
            <a:ext cx="9906000" cy="6858000"/>
            <a:chOff x="0" y="0"/>
            <a:chExt cx="9906000" cy="6858000"/>
          </a:xfrm>
        </p:grpSpPr>
        <p:pic>
          <p:nvPicPr>
            <p:cNvPr id="8" name="図 7">
              <a:extLst>
                <a:ext uri="{FF2B5EF4-FFF2-40B4-BE49-F238E27FC236}">
                  <a16:creationId xmlns:a16="http://schemas.microsoft.com/office/drawing/2014/main" id="{699D3EA8-96DC-5BC1-2804-5A24770F0BD3}"/>
                </a:ext>
              </a:extLst>
            </p:cNvPr>
            <p:cNvPicPr>
              <a:picLocks noChangeAspect="1"/>
            </p:cNvPicPr>
            <p:nvPr/>
          </p:nvPicPr>
          <p:blipFill>
            <a:blip r:embed="rId2"/>
            <a:stretch>
              <a:fillRect/>
            </a:stretch>
          </p:blipFill>
          <p:spPr>
            <a:xfrm>
              <a:off x="0" y="0"/>
              <a:ext cx="9906000" cy="6858000"/>
            </a:xfrm>
            <a:prstGeom prst="rect">
              <a:avLst/>
            </a:prstGeom>
          </p:spPr>
        </p:pic>
        <p:sp>
          <p:nvSpPr>
            <p:cNvPr id="9" name="正方形/長方形 8">
              <a:extLst>
                <a:ext uri="{FF2B5EF4-FFF2-40B4-BE49-F238E27FC236}">
                  <a16:creationId xmlns:a16="http://schemas.microsoft.com/office/drawing/2014/main" id="{D8C1C4A8-65C0-5BE2-8BA0-089A52282D67}"/>
                </a:ext>
              </a:extLst>
            </p:cNvPr>
            <p:cNvSpPr/>
            <p:nvPr/>
          </p:nvSpPr>
          <p:spPr>
            <a:xfrm>
              <a:off x="330200" y="368300"/>
              <a:ext cx="9207500" cy="6121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cxnSp>
        <p:nvCxnSpPr>
          <p:cNvPr id="10" name="直線コネクタ 9">
            <a:extLst>
              <a:ext uri="{FF2B5EF4-FFF2-40B4-BE49-F238E27FC236}">
                <a16:creationId xmlns:a16="http://schemas.microsoft.com/office/drawing/2014/main" id="{FE5AC464-3B32-9CF2-1033-9E96C156FD9E}"/>
              </a:ext>
            </a:extLst>
          </p:cNvPr>
          <p:cNvCxnSpPr>
            <a:cxnSpLocks/>
          </p:cNvCxnSpPr>
          <p:nvPr userDrawn="1"/>
        </p:nvCxnSpPr>
        <p:spPr>
          <a:xfrm>
            <a:off x="330200" y="906459"/>
            <a:ext cx="8839200" cy="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7155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103CC043-2A9B-9573-7F44-D3DB31D5FE22}"/>
              </a:ext>
            </a:extLst>
          </p:cNvPr>
          <p:cNvSpPr>
            <a:spLocks noGrp="1"/>
          </p:cNvSpPr>
          <p:nvPr>
            <p:ph type="dt" sz="half" idx="10"/>
          </p:nvPr>
        </p:nvSpPr>
        <p:spPr/>
        <p:txBody>
          <a:bodyPr/>
          <a:lstStyle/>
          <a:p>
            <a:fld id="{8E54D0F9-144C-44F9-8B4E-E5FBC81124EE}" type="datetimeFigureOut">
              <a:rPr kumimoji="1" lang="ja-JP" altLang="en-US" smtClean="0"/>
              <a:t>2025/2/19</a:t>
            </a:fld>
            <a:endParaRPr kumimoji="1" lang="ja-JP" altLang="en-US"/>
          </a:p>
        </p:txBody>
      </p:sp>
      <p:sp>
        <p:nvSpPr>
          <p:cNvPr id="3" name="フッター プレースホルダー 2">
            <a:extLst>
              <a:ext uri="{FF2B5EF4-FFF2-40B4-BE49-F238E27FC236}">
                <a16:creationId xmlns:a16="http://schemas.microsoft.com/office/drawing/2014/main" id="{8C93BC62-AF41-BB82-6AD0-CD9C5820413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25D1F34-1D4D-A1C0-A038-2BA8D606C917}"/>
              </a:ext>
            </a:extLst>
          </p:cNvPr>
          <p:cNvSpPr>
            <a:spLocks noGrp="1"/>
          </p:cNvSpPr>
          <p:nvPr>
            <p:ph type="sldNum" sz="quarter" idx="12"/>
          </p:nvPr>
        </p:nvSpPr>
        <p:spPr/>
        <p:txBody>
          <a:bodyPr/>
          <a:lstStyle/>
          <a:p>
            <a:fld id="{996F7928-DB99-4A46-97C5-1F82765ADECE}" type="slidenum">
              <a:rPr kumimoji="1" lang="ja-JP" altLang="en-US" smtClean="0"/>
              <a:t>‹#›</a:t>
            </a:fld>
            <a:endParaRPr kumimoji="1" lang="ja-JP" altLang="en-US"/>
          </a:p>
        </p:txBody>
      </p:sp>
    </p:spTree>
    <p:extLst>
      <p:ext uri="{BB962C8B-B14F-4D97-AF65-F5344CB8AC3E}">
        <p14:creationId xmlns:p14="http://schemas.microsoft.com/office/powerpoint/2010/main" val="1962825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fourObj">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742950" y="609600"/>
            <a:ext cx="8420100" cy="1143000"/>
          </a:xfrm>
        </p:spPr>
        <p:txBody>
          <a:bodyPr/>
          <a:lstStyle/>
          <a:p>
            <a:r>
              <a:rPr lang="ja-JP" altLang="en-US"/>
              <a:t>マスター タイトルの書式設定</a:t>
            </a:r>
          </a:p>
        </p:txBody>
      </p:sp>
      <p:sp>
        <p:nvSpPr>
          <p:cNvPr id="3" name="コンテンツ プレースホルダー 2"/>
          <p:cNvSpPr>
            <a:spLocks noGrp="1"/>
          </p:cNvSpPr>
          <p:nvPr>
            <p:ph sz="quarter" idx="1"/>
          </p:nvPr>
        </p:nvSpPr>
        <p:spPr>
          <a:xfrm>
            <a:off x="742950" y="1981200"/>
            <a:ext cx="41275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quarter" idx="2"/>
          </p:nvPr>
        </p:nvSpPr>
        <p:spPr>
          <a:xfrm>
            <a:off x="5035550" y="1981200"/>
            <a:ext cx="41275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ー 4"/>
          <p:cNvSpPr>
            <a:spLocks noGrp="1"/>
          </p:cNvSpPr>
          <p:nvPr>
            <p:ph sz="quarter" idx="3"/>
          </p:nvPr>
        </p:nvSpPr>
        <p:spPr>
          <a:xfrm>
            <a:off x="742950" y="4114800"/>
            <a:ext cx="41275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コンテンツ プレースホルダー 5"/>
          <p:cNvSpPr>
            <a:spLocks noGrp="1"/>
          </p:cNvSpPr>
          <p:nvPr>
            <p:ph sz="quarter" idx="4"/>
          </p:nvPr>
        </p:nvSpPr>
        <p:spPr>
          <a:xfrm>
            <a:off x="5035550" y="4114800"/>
            <a:ext cx="41275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p:txBody>
          <a:bodyPr/>
          <a:lstStyle>
            <a:lvl1pPr>
              <a:defRPr/>
            </a:lvl1pPr>
          </a:lstStyle>
          <a:p>
            <a:pPr>
              <a:defRPr/>
            </a:pPr>
            <a:fld id="{286942CC-33FB-422A-A2DC-B8CAD0A2EBC3}" type="datetime1">
              <a:rPr lang="ja-JP" altLang="en-US"/>
              <a:pPr>
                <a:defRPr/>
              </a:pPr>
              <a:t>2025/2/19</a:t>
            </a:fld>
            <a:endParaRPr lang="en-US" altLang="ja-JP"/>
          </a:p>
        </p:txBody>
      </p:sp>
      <p:sp>
        <p:nvSpPr>
          <p:cNvPr id="8" name="Rectangle 5"/>
          <p:cNvSpPr>
            <a:spLocks noGrp="1" noChangeArrowheads="1"/>
          </p:cNvSpPr>
          <p:nvPr>
            <p:ph type="ftr" sz="quarter" idx="11"/>
          </p:nvPr>
        </p:nvSpPr>
        <p:spPr/>
        <p:txBody>
          <a:bodyPr/>
          <a:lstStyle>
            <a:lvl1pPr>
              <a:defRPr/>
            </a:lvl1pPr>
          </a:lstStyle>
          <a:p>
            <a:pPr>
              <a:defRPr/>
            </a:pPr>
            <a:r>
              <a:rPr lang="en-US" altLang="ja-JP"/>
              <a:t>© 2017 Kid's Money School</a:t>
            </a:r>
            <a:endParaRPr lang="en-US" altLang="ja-JP" sz="1138" dirty="0"/>
          </a:p>
        </p:txBody>
      </p:sp>
      <p:sp>
        <p:nvSpPr>
          <p:cNvPr id="9" name="Rectangle 6"/>
          <p:cNvSpPr>
            <a:spLocks noGrp="1" noChangeArrowheads="1"/>
          </p:cNvSpPr>
          <p:nvPr>
            <p:ph type="sldNum" sz="quarter" idx="12"/>
          </p:nvPr>
        </p:nvSpPr>
        <p:spPr/>
        <p:txBody>
          <a:bodyPr/>
          <a:lstStyle>
            <a:lvl1pPr>
              <a:defRPr/>
            </a:lvl1pPr>
          </a:lstStyle>
          <a:p>
            <a:pPr>
              <a:defRPr/>
            </a:pPr>
            <a:fld id="{C0BD04C2-8B92-40A4-AFEA-1B1DB8B83AA8}" type="slidenum">
              <a:rPr lang="en-US" altLang="ja-JP"/>
              <a:pPr>
                <a:defRPr/>
              </a:pPr>
              <a:t>‹#›</a:t>
            </a:fld>
            <a:endParaRPr lang="en-US" altLang="ja-JP"/>
          </a:p>
        </p:txBody>
      </p:sp>
    </p:spTree>
    <p:extLst>
      <p:ext uri="{BB962C8B-B14F-4D97-AF65-F5344CB8AC3E}">
        <p14:creationId xmlns:p14="http://schemas.microsoft.com/office/powerpoint/2010/main" val="2013648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A37AA7-A209-8B86-3A56-B5C63BEDB1B1}"/>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7225772-7876-74E1-AAE3-61EFEBB25957}"/>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CAD7437-9A38-C4DB-2EC9-7CF621D688CD}"/>
              </a:ext>
            </a:extLst>
          </p:cNvPr>
          <p:cNvSpPr>
            <a:spLocks noGrp="1"/>
          </p:cNvSpPr>
          <p:nvPr>
            <p:ph type="dt" sz="half" idx="10"/>
          </p:nvPr>
        </p:nvSpPr>
        <p:spPr/>
        <p:txBody>
          <a:bodyPr/>
          <a:lstStyle/>
          <a:p>
            <a:fld id="{8E54D0F9-144C-44F9-8B4E-E5FBC81124EE}" type="datetimeFigureOut">
              <a:rPr kumimoji="1" lang="ja-JP" altLang="en-US" smtClean="0"/>
              <a:t>2025/2/19</a:t>
            </a:fld>
            <a:endParaRPr kumimoji="1" lang="ja-JP" altLang="en-US"/>
          </a:p>
        </p:txBody>
      </p:sp>
      <p:sp>
        <p:nvSpPr>
          <p:cNvPr id="5" name="フッター プレースホルダー 4">
            <a:extLst>
              <a:ext uri="{FF2B5EF4-FFF2-40B4-BE49-F238E27FC236}">
                <a16:creationId xmlns:a16="http://schemas.microsoft.com/office/drawing/2014/main" id="{3E9CA6C9-F02E-F2BB-84E0-33DA1E51D94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031848F-0719-26CF-6372-27D579E57752}"/>
              </a:ext>
            </a:extLst>
          </p:cNvPr>
          <p:cNvSpPr>
            <a:spLocks noGrp="1"/>
          </p:cNvSpPr>
          <p:nvPr>
            <p:ph type="sldNum" sz="quarter" idx="12"/>
          </p:nvPr>
        </p:nvSpPr>
        <p:spPr/>
        <p:txBody>
          <a:bodyPr/>
          <a:lstStyle/>
          <a:p>
            <a:fld id="{996F7928-DB99-4A46-97C5-1F82765ADECE}" type="slidenum">
              <a:rPr kumimoji="1" lang="ja-JP" altLang="en-US" smtClean="0"/>
              <a:t>‹#›</a:t>
            </a:fld>
            <a:endParaRPr kumimoji="1" lang="ja-JP" altLang="en-US"/>
          </a:p>
        </p:txBody>
      </p:sp>
    </p:spTree>
    <p:extLst>
      <p:ext uri="{BB962C8B-B14F-4D97-AF65-F5344CB8AC3E}">
        <p14:creationId xmlns:p14="http://schemas.microsoft.com/office/powerpoint/2010/main" val="7803592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1_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84AF8F-BE15-8B86-9D61-1CB2A8BB391E}"/>
              </a:ext>
            </a:extLst>
          </p:cNvPr>
          <p:cNvSpPr>
            <a:spLocks noGrp="1"/>
          </p:cNvSpPr>
          <p:nvPr>
            <p:ph type="ctrTitle"/>
          </p:nvPr>
        </p:nvSpPr>
        <p:spPr>
          <a:xfrm>
            <a:off x="1238250" y="1122363"/>
            <a:ext cx="7429500" cy="2387600"/>
          </a:xfrm>
        </p:spPr>
        <p:txBody>
          <a:bodyPr anchor="b"/>
          <a:lstStyle>
            <a:lvl1pPr algn="ctr">
              <a:defRPr sz="4875"/>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FB5B4D9-E351-40DA-F270-D834B62021AD}"/>
              </a:ext>
            </a:extLst>
          </p:cNvPr>
          <p:cNvSpPr>
            <a:spLocks noGrp="1"/>
          </p:cNvSpPr>
          <p:nvPr>
            <p:ph type="subTitle" idx="1"/>
          </p:nvPr>
        </p:nvSpPr>
        <p:spPr>
          <a:xfrm>
            <a:off x="1238250" y="3602038"/>
            <a:ext cx="7429500" cy="1655762"/>
          </a:xfrm>
        </p:spPr>
        <p:txBody>
          <a:bodyPr/>
          <a:lstStyle>
            <a:lvl1pPr marL="0" indent="0" algn="ctr">
              <a:buNone/>
              <a:defRPr sz="195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1E292D0B-CACF-1CB8-D9E9-F82F18EC0F76}"/>
              </a:ext>
            </a:extLst>
          </p:cNvPr>
          <p:cNvSpPr>
            <a:spLocks noGrp="1"/>
          </p:cNvSpPr>
          <p:nvPr>
            <p:ph type="dt" sz="half" idx="10"/>
          </p:nvPr>
        </p:nvSpPr>
        <p:spPr/>
        <p:txBody>
          <a:bodyPr/>
          <a:lstStyle/>
          <a:p>
            <a:fld id="{8E54D0F9-144C-44F9-8B4E-E5FBC81124EE}" type="datetimeFigureOut">
              <a:rPr kumimoji="1" lang="ja-JP" altLang="en-US" smtClean="0"/>
              <a:t>2025/2/19</a:t>
            </a:fld>
            <a:endParaRPr kumimoji="1" lang="ja-JP" altLang="en-US"/>
          </a:p>
        </p:txBody>
      </p:sp>
      <p:sp>
        <p:nvSpPr>
          <p:cNvPr id="5" name="フッター プレースホルダー 4">
            <a:extLst>
              <a:ext uri="{FF2B5EF4-FFF2-40B4-BE49-F238E27FC236}">
                <a16:creationId xmlns:a16="http://schemas.microsoft.com/office/drawing/2014/main" id="{F246B8A6-EF26-2934-6884-89769E98F07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96027C5-8AE3-4BDC-6ACD-D73463EF1762}"/>
              </a:ext>
            </a:extLst>
          </p:cNvPr>
          <p:cNvSpPr>
            <a:spLocks noGrp="1"/>
          </p:cNvSpPr>
          <p:nvPr>
            <p:ph type="sldNum" sz="quarter" idx="12"/>
          </p:nvPr>
        </p:nvSpPr>
        <p:spPr/>
        <p:txBody>
          <a:bodyPr/>
          <a:lstStyle/>
          <a:p>
            <a:fld id="{996F7928-DB99-4A46-97C5-1F82765ADECE}" type="slidenum">
              <a:rPr kumimoji="1" lang="ja-JP" altLang="en-US" smtClean="0"/>
              <a:t>‹#›</a:t>
            </a:fld>
            <a:endParaRPr kumimoji="1" lang="ja-JP" altLang="en-US"/>
          </a:p>
        </p:txBody>
      </p:sp>
    </p:spTree>
    <p:extLst>
      <p:ext uri="{BB962C8B-B14F-4D97-AF65-F5344CB8AC3E}">
        <p14:creationId xmlns:p14="http://schemas.microsoft.com/office/powerpoint/2010/main" val="4515333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コンテンツ" type="objOnly">
  <p:cSld name="1_コンテンツ">
    <p:spTree>
      <p:nvGrpSpPr>
        <p:cNvPr id="1" name="Shape 21"/>
        <p:cNvGrpSpPr/>
        <p:nvPr/>
      </p:nvGrpSpPr>
      <p:grpSpPr>
        <a:xfrm>
          <a:off x="0" y="0"/>
          <a:ext cx="0" cy="0"/>
          <a:chOff x="0" y="0"/>
          <a:chExt cx="0" cy="0"/>
        </a:xfrm>
      </p:grpSpPr>
      <p:sp>
        <p:nvSpPr>
          <p:cNvPr id="22" name="Google Shape;22;p27"/>
          <p:cNvSpPr txBox="1">
            <a:spLocks noGrp="1"/>
          </p:cNvSpPr>
          <p:nvPr>
            <p:ph type="body" idx="1"/>
          </p:nvPr>
        </p:nvSpPr>
        <p:spPr>
          <a:xfrm>
            <a:off x="495300" y="274643"/>
            <a:ext cx="8915400" cy="58515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23" name="Google Shape;23;p27"/>
          <p:cNvSpPr txBox="1">
            <a:spLocks noGrp="1"/>
          </p:cNvSpPr>
          <p:nvPr>
            <p:ph type="dt" idx="10"/>
          </p:nvPr>
        </p:nvSpPr>
        <p:spPr>
          <a:xfrm>
            <a:off x="681038" y="6356353"/>
            <a:ext cx="222885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atin typeface="BIZ UDPゴシック" panose="020B0400000000000000" pitchFamily="50" charset="-128"/>
                <a:ea typeface="BIZ UDPゴシック" panose="020B0400000000000000" pitchFamily="50" charset="-128"/>
                <a:cs typeface="BIZ UDPゴシック" panose="020B0400000000000000" pitchFamily="50" charset="-128"/>
                <a:sym typeface="Noto Sans JP"/>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ja-JP" altLang="en-US" dirty="0"/>
          </a:p>
        </p:txBody>
      </p:sp>
      <p:sp>
        <p:nvSpPr>
          <p:cNvPr id="24" name="Google Shape;24;p27"/>
          <p:cNvSpPr txBox="1">
            <a:spLocks noGrp="1"/>
          </p:cNvSpPr>
          <p:nvPr>
            <p:ph type="ftr" idx="11"/>
          </p:nvPr>
        </p:nvSpPr>
        <p:spPr>
          <a:xfrm>
            <a:off x="3281364" y="6356353"/>
            <a:ext cx="3343275"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atin typeface="BIZ UDPゴシック" panose="020B0400000000000000" pitchFamily="50" charset="-128"/>
                <a:ea typeface="BIZ UDPゴシック" panose="020B0400000000000000" pitchFamily="50" charset="-128"/>
                <a:cs typeface="BIZ UDPゴシック" panose="020B0400000000000000" pitchFamily="50" charset="-128"/>
                <a:sym typeface="Noto Sans JP"/>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ja-JP" altLang="en-US" dirty="0"/>
          </a:p>
        </p:txBody>
      </p:sp>
      <p:sp>
        <p:nvSpPr>
          <p:cNvPr id="25" name="Google Shape;25;p27"/>
          <p:cNvSpPr txBox="1">
            <a:spLocks noGrp="1"/>
          </p:cNvSpPr>
          <p:nvPr>
            <p:ph type="sldNum" idx="12"/>
          </p:nvPr>
        </p:nvSpPr>
        <p:spPr>
          <a:xfrm>
            <a:off x="7594600" y="1052513"/>
            <a:ext cx="2311400" cy="476250"/>
          </a:xfrm>
          <a:prstGeom prst="rect">
            <a:avLst/>
          </a:prstGeom>
          <a:noFill/>
          <a:ln>
            <a:noFill/>
          </a:ln>
        </p:spPr>
        <p:txBody>
          <a:bodyPr spcFirstLastPara="1" wrap="square" lIns="91425" tIns="45700" rIns="91425" bIns="45700" anchor="t" anchorCtr="0">
            <a:noAutofit/>
          </a:bodyPr>
          <a:lstStyle>
            <a:lvl1pPr marL="0" marR="0" lvl="0" indent="0" algn="r">
              <a:spcBef>
                <a:spcPts val="0"/>
              </a:spcBef>
              <a:spcAft>
                <a:spcPts val="0"/>
              </a:spcAft>
              <a:buNone/>
              <a:defRPr sz="975">
                <a:solidFill>
                  <a:srgbClr val="888888"/>
                </a:solidFill>
                <a:latin typeface="BIZ UDPゴシック" panose="020B0400000000000000" pitchFamily="50" charset="-128"/>
                <a:ea typeface="BIZ UDPゴシック" panose="020B0400000000000000" pitchFamily="50" charset="-128"/>
                <a:cs typeface="BIZ UDPゴシック" panose="020B0400000000000000" pitchFamily="50" charset="-128"/>
                <a:sym typeface="Noto Sans JP"/>
              </a:defRPr>
            </a:lvl1pPr>
            <a:lvl2pPr marL="0" marR="0" lvl="1" indent="0" algn="r">
              <a:spcBef>
                <a:spcPts val="0"/>
              </a:spcBef>
              <a:spcAft>
                <a:spcPts val="0"/>
              </a:spcAft>
              <a:buNone/>
              <a:defRPr sz="975">
                <a:solidFill>
                  <a:srgbClr val="888888"/>
                </a:solidFill>
                <a:latin typeface="Noto Sans JP"/>
                <a:ea typeface="Noto Sans JP"/>
                <a:cs typeface="Noto Sans JP"/>
                <a:sym typeface="Noto Sans JP"/>
              </a:defRPr>
            </a:lvl2pPr>
            <a:lvl3pPr marL="0" marR="0" lvl="2" indent="0" algn="r">
              <a:spcBef>
                <a:spcPts val="0"/>
              </a:spcBef>
              <a:spcAft>
                <a:spcPts val="0"/>
              </a:spcAft>
              <a:buNone/>
              <a:defRPr sz="975">
                <a:solidFill>
                  <a:srgbClr val="888888"/>
                </a:solidFill>
                <a:latin typeface="Noto Sans JP"/>
                <a:ea typeface="Noto Sans JP"/>
                <a:cs typeface="Noto Sans JP"/>
                <a:sym typeface="Noto Sans JP"/>
              </a:defRPr>
            </a:lvl3pPr>
            <a:lvl4pPr marL="0" marR="0" lvl="3" indent="0" algn="r">
              <a:spcBef>
                <a:spcPts val="0"/>
              </a:spcBef>
              <a:spcAft>
                <a:spcPts val="0"/>
              </a:spcAft>
              <a:buNone/>
              <a:defRPr sz="975">
                <a:solidFill>
                  <a:srgbClr val="888888"/>
                </a:solidFill>
                <a:latin typeface="Noto Sans JP"/>
                <a:ea typeface="Noto Sans JP"/>
                <a:cs typeface="Noto Sans JP"/>
                <a:sym typeface="Noto Sans JP"/>
              </a:defRPr>
            </a:lvl4pPr>
            <a:lvl5pPr marL="0" marR="0" lvl="4" indent="0" algn="r">
              <a:spcBef>
                <a:spcPts val="0"/>
              </a:spcBef>
              <a:spcAft>
                <a:spcPts val="0"/>
              </a:spcAft>
              <a:buNone/>
              <a:defRPr sz="975">
                <a:solidFill>
                  <a:srgbClr val="888888"/>
                </a:solidFill>
                <a:latin typeface="Noto Sans JP"/>
                <a:ea typeface="Noto Sans JP"/>
                <a:cs typeface="Noto Sans JP"/>
                <a:sym typeface="Noto Sans JP"/>
              </a:defRPr>
            </a:lvl5pPr>
            <a:lvl6pPr marL="0" marR="0" lvl="5" indent="0" algn="r">
              <a:spcBef>
                <a:spcPts val="0"/>
              </a:spcBef>
              <a:spcAft>
                <a:spcPts val="0"/>
              </a:spcAft>
              <a:buNone/>
              <a:defRPr sz="975">
                <a:solidFill>
                  <a:srgbClr val="888888"/>
                </a:solidFill>
                <a:latin typeface="Noto Sans JP"/>
                <a:ea typeface="Noto Sans JP"/>
                <a:cs typeface="Noto Sans JP"/>
                <a:sym typeface="Noto Sans JP"/>
              </a:defRPr>
            </a:lvl6pPr>
            <a:lvl7pPr marL="0" marR="0" lvl="6" indent="0" algn="r">
              <a:spcBef>
                <a:spcPts val="0"/>
              </a:spcBef>
              <a:spcAft>
                <a:spcPts val="0"/>
              </a:spcAft>
              <a:buNone/>
              <a:defRPr sz="975">
                <a:solidFill>
                  <a:srgbClr val="888888"/>
                </a:solidFill>
                <a:latin typeface="Noto Sans JP"/>
                <a:ea typeface="Noto Sans JP"/>
                <a:cs typeface="Noto Sans JP"/>
                <a:sym typeface="Noto Sans JP"/>
              </a:defRPr>
            </a:lvl7pPr>
            <a:lvl8pPr marL="0" marR="0" lvl="7" indent="0" algn="r">
              <a:spcBef>
                <a:spcPts val="0"/>
              </a:spcBef>
              <a:spcAft>
                <a:spcPts val="0"/>
              </a:spcAft>
              <a:buNone/>
              <a:defRPr sz="975">
                <a:solidFill>
                  <a:srgbClr val="888888"/>
                </a:solidFill>
                <a:latin typeface="Noto Sans JP"/>
                <a:ea typeface="Noto Sans JP"/>
                <a:cs typeface="Noto Sans JP"/>
                <a:sym typeface="Noto Sans JP"/>
              </a:defRPr>
            </a:lvl8pPr>
            <a:lvl9pPr marL="0" marR="0" lvl="8" indent="0" algn="r">
              <a:spcBef>
                <a:spcPts val="0"/>
              </a:spcBef>
              <a:spcAft>
                <a:spcPts val="0"/>
              </a:spcAft>
              <a:buNone/>
              <a:defRPr sz="975">
                <a:solidFill>
                  <a:srgbClr val="888888"/>
                </a:solidFill>
                <a:latin typeface="Noto Sans JP"/>
                <a:ea typeface="Noto Sans JP"/>
                <a:cs typeface="Noto Sans JP"/>
                <a:sym typeface="Noto Sans JP"/>
              </a:defRPr>
            </a:lvl9pPr>
          </a:lstStyle>
          <a:p>
            <a:fld id="{00000000-1234-1234-1234-123412341234}" type="slidenum">
              <a:rPr lang="en-US" altLang="ja-JP" smtClean="0"/>
              <a:pPr/>
              <a:t>‹#›</a:t>
            </a:fld>
            <a:endParaRPr lang="ja-JP" altLang="en-US" dirty="0"/>
          </a:p>
        </p:txBody>
      </p:sp>
    </p:spTree>
    <p:extLst>
      <p:ext uri="{BB962C8B-B14F-4D97-AF65-F5344CB8AC3E}">
        <p14:creationId xmlns:p14="http://schemas.microsoft.com/office/powerpoint/2010/main" val="232372052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latin typeface="BIZ UDPゴシック" panose="020B0400000000000000" pitchFamily="50" charset="-128"/>
                <a:ea typeface="BIZ UDPゴシック" panose="020B0400000000000000" pitchFamily="50" charset="-128"/>
              </a:defRPr>
            </a:lvl1pPr>
          </a:lstStyle>
          <a:p>
            <a:fld id="{20DF44AF-3E3C-411C-8876-4171355B2843}" type="datetimeFigureOut">
              <a:rPr kumimoji="1" lang="ja-JP" altLang="en-US" smtClean="0"/>
              <a:pPr/>
              <a:t>2025/2/19</a:t>
            </a:fld>
            <a:endParaRPr kumimoji="1" lang="ja-JP" altLang="en-US" dirty="0"/>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latin typeface="BIZ UDPゴシック" panose="020B0400000000000000" pitchFamily="50" charset="-128"/>
                <a:ea typeface="BIZ UDPゴシック" panose="020B0400000000000000" pitchFamily="50" charset="-128"/>
              </a:defRPr>
            </a:lvl1pPr>
          </a:lstStyle>
          <a:p>
            <a:endParaRPr kumimoji="1" lang="ja-JP" altLang="en-US" dirty="0"/>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latin typeface="BIZ UDPゴシック" panose="020B0400000000000000" pitchFamily="50" charset="-128"/>
                <a:ea typeface="BIZ UDPゴシック" panose="020B0400000000000000" pitchFamily="50" charset="-128"/>
              </a:defRPr>
            </a:lvl1pPr>
          </a:lstStyle>
          <a:p>
            <a:fld id="{10E8BF5E-5C75-4CFF-9458-30AD48BA40B5}" type="slidenum">
              <a:rPr kumimoji="1" lang="ja-JP" altLang="en-US" smtClean="0"/>
              <a:pPr/>
              <a:t>‹#›</a:t>
            </a:fld>
            <a:endParaRPr kumimoji="1" lang="ja-JP" altLang="en-US" dirty="0"/>
          </a:p>
        </p:txBody>
      </p:sp>
    </p:spTree>
    <p:extLst>
      <p:ext uri="{BB962C8B-B14F-4D97-AF65-F5344CB8AC3E}">
        <p14:creationId xmlns:p14="http://schemas.microsoft.com/office/powerpoint/2010/main" val="34684105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Lst>
  <p:txStyles>
    <p:titleStyle>
      <a:lvl1pPr algn="l" defTabSz="914400" rtl="0" eaLnBrk="1" latinLnBrk="0" hangingPunct="1">
        <a:lnSpc>
          <a:spcPct val="90000"/>
        </a:lnSpc>
        <a:spcBef>
          <a:spcPct val="0"/>
        </a:spcBef>
        <a:buNone/>
        <a:defRPr kumimoji="1" sz="4400" kern="1200">
          <a:solidFill>
            <a:schemeClr val="tx1"/>
          </a:solidFill>
          <a:latin typeface="BIZ UDPゴシック" panose="020B0400000000000000" pitchFamily="50" charset="-128"/>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BIZ UDPゴシック" panose="020B0400000000000000" pitchFamily="50" charset="-128"/>
          <a:ea typeface="BIZ UDPゴシック" panose="020B04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BIZ UDPゴシック" panose="020B0400000000000000" pitchFamily="50" charset="-128"/>
          <a:ea typeface="BIZ UDPゴシック" panose="020B04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BIZ UDPゴシック" panose="020B0400000000000000" pitchFamily="50" charset="-128"/>
          <a:ea typeface="BIZ UDPゴシック" panose="020B0400000000000000"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BIZ UDPゴシック" panose="020B0400000000000000" pitchFamily="50" charset="-128"/>
          <a:ea typeface="BIZ UDPゴシック" panose="020B0400000000000000"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BIZ UDPゴシック" panose="020B0400000000000000" pitchFamily="50" charset="-128"/>
          <a:ea typeface="BIZ UDPゴシック" panose="020B04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28.jpg"/></Relationships>
</file>

<file path=ppt/slides/_rels/slide1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32.jp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15.emf"/><Relationship Id="rId4" Type="http://schemas.openxmlformats.org/officeDocument/2006/relationships/image" Target="../media/image19.emf"/></Relationships>
</file>

<file path=ppt/slides/_rels/slide19.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41.sv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sv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jpg"/><Relationship Id="rId11" Type="http://schemas.openxmlformats.org/officeDocument/2006/relationships/image" Target="../media/image11.svg"/><Relationship Id="rId5" Type="http://schemas.openxmlformats.org/officeDocument/2006/relationships/image" Target="../media/image5.jpg"/><Relationship Id="rId10" Type="http://schemas.openxmlformats.org/officeDocument/2006/relationships/image" Target="../media/image10.png"/><Relationship Id="rId4" Type="http://schemas.openxmlformats.org/officeDocument/2006/relationships/image" Target="../media/image4.emf"/><Relationship Id="rId9" Type="http://schemas.openxmlformats.org/officeDocument/2006/relationships/image" Target="../media/image9.svg"/></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5.emf"/></Relationships>
</file>

<file path=ppt/slides/_rels/slide2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15.emf"/><Relationship Id="rId4" Type="http://schemas.openxmlformats.org/officeDocument/2006/relationships/image" Target="../media/image19.emf"/></Relationships>
</file>

<file path=ppt/slides/_rels/slide2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emf"/><Relationship Id="rId7" Type="http://schemas.openxmlformats.org/officeDocument/2006/relationships/image" Target="../media/image49.sv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47.svg"/><Relationship Id="rId4" Type="http://schemas.openxmlformats.org/officeDocument/2006/relationships/image" Target="../media/image46.png"/><Relationship Id="rId9" Type="http://schemas.openxmlformats.org/officeDocument/2006/relationships/image" Target="../media/image51.svg"/></Relationships>
</file>

<file path=ppt/slides/_rels/slide29.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3.png"/><Relationship Id="rId7" Type="http://schemas.openxmlformats.org/officeDocument/2006/relationships/image" Target="../media/image53.sv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52.png"/><Relationship Id="rId11" Type="http://schemas.openxmlformats.org/officeDocument/2006/relationships/image" Target="../media/image57.svg"/><Relationship Id="rId5" Type="http://schemas.openxmlformats.org/officeDocument/2006/relationships/image" Target="../media/image26.png"/><Relationship Id="rId10" Type="http://schemas.openxmlformats.org/officeDocument/2006/relationships/image" Target="../media/image56.png"/><Relationship Id="rId4" Type="http://schemas.openxmlformats.org/officeDocument/2006/relationships/image" Target="../media/image44.png"/><Relationship Id="rId9" Type="http://schemas.openxmlformats.org/officeDocument/2006/relationships/image" Target="../media/image55.sv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3.emf"/><Relationship Id="rId5" Type="http://schemas.openxmlformats.org/officeDocument/2006/relationships/image" Target="../media/image4.emf"/><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46.png"/><Relationship Id="rId1" Type="http://schemas.openxmlformats.org/officeDocument/2006/relationships/slideLayout" Target="../slideLayouts/slideLayout4.xml"/><Relationship Id="rId5" Type="http://schemas.openxmlformats.org/officeDocument/2006/relationships/image" Target="../media/image61.svg"/><Relationship Id="rId4" Type="http://schemas.openxmlformats.org/officeDocument/2006/relationships/image" Target="../media/image60.png"/></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8" Type="http://schemas.openxmlformats.org/officeDocument/2006/relationships/image" Target="../media/image67.emf"/><Relationship Id="rId3" Type="http://schemas.openxmlformats.org/officeDocument/2006/relationships/image" Target="../media/image63.png"/><Relationship Id="rId7" Type="http://schemas.openxmlformats.org/officeDocument/2006/relationships/image" Target="../media/image66.emf"/><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image" Target="../media/image65.emf"/><Relationship Id="rId11" Type="http://schemas.openxmlformats.org/officeDocument/2006/relationships/image" Target="../media/image70.emf"/><Relationship Id="rId5" Type="http://schemas.openxmlformats.org/officeDocument/2006/relationships/image" Target="../media/image64.png"/><Relationship Id="rId10" Type="http://schemas.openxmlformats.org/officeDocument/2006/relationships/image" Target="../media/image69.emf"/><Relationship Id="rId4" Type="http://schemas.openxmlformats.org/officeDocument/2006/relationships/image" Target="../media/image43.png"/><Relationship Id="rId9" Type="http://schemas.openxmlformats.org/officeDocument/2006/relationships/image" Target="../media/image68.emf"/></Relationships>
</file>

<file path=ppt/slides/_rels/slide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45.emf"/></Relationships>
</file>

<file path=ppt/slides/_rels/slide3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15.emf"/><Relationship Id="rId4" Type="http://schemas.openxmlformats.org/officeDocument/2006/relationships/image" Target="../media/image19.emf"/></Relationships>
</file>

<file path=ppt/slides/_rels/slide3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72.svg"/></Relationships>
</file>

<file path=ppt/slides/_rels/slide39.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4.emf"/><Relationship Id="rId7" Type="http://schemas.openxmlformats.org/officeDocument/2006/relationships/image" Target="../media/image76.sv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75.png"/><Relationship Id="rId5" Type="http://schemas.openxmlformats.org/officeDocument/2006/relationships/image" Target="../media/image74.svg"/><Relationship Id="rId4" Type="http://schemas.openxmlformats.org/officeDocument/2006/relationships/image" Target="../media/image73.png"/><Relationship Id="rId9" Type="http://schemas.openxmlformats.org/officeDocument/2006/relationships/image" Target="../media/image78.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43.png"/><Relationship Id="rId7" Type="http://schemas.openxmlformats.org/officeDocument/2006/relationships/image" Target="../media/image81.svg"/><Relationship Id="rId2" Type="http://schemas.openxmlformats.org/officeDocument/2006/relationships/notesSlide" Target="../notesSlides/notesSlide33.xml"/><Relationship Id="rId1" Type="http://schemas.openxmlformats.org/officeDocument/2006/relationships/slideLayout" Target="../slideLayouts/slideLayout5.xml"/><Relationship Id="rId6" Type="http://schemas.openxmlformats.org/officeDocument/2006/relationships/image" Target="../media/image80.png"/><Relationship Id="rId11" Type="http://schemas.openxmlformats.org/officeDocument/2006/relationships/image" Target="../media/image85.sv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64.png"/><Relationship Id="rId9" Type="http://schemas.openxmlformats.org/officeDocument/2006/relationships/image" Target="../media/image83.svg"/></Relationships>
</file>

<file path=ppt/slides/_rels/slide41.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43.png"/><Relationship Id="rId7" Type="http://schemas.openxmlformats.org/officeDocument/2006/relationships/image" Target="../media/image88.png"/><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image" Target="../media/image87.svg"/><Relationship Id="rId5" Type="http://schemas.openxmlformats.org/officeDocument/2006/relationships/image" Target="../media/image86.png"/><Relationship Id="rId4" Type="http://schemas.openxmlformats.org/officeDocument/2006/relationships/image" Target="../media/image20.png"/></Relationships>
</file>

<file path=ppt/slides/_rels/slide42.xml.rels><?xml version="1.0" encoding="UTF-8" standalone="yes"?>
<Relationships xmlns="http://schemas.openxmlformats.org/package/2006/relationships"><Relationship Id="rId8" Type="http://schemas.openxmlformats.org/officeDocument/2006/relationships/image" Target="../media/image94.png"/><Relationship Id="rId13" Type="http://schemas.openxmlformats.org/officeDocument/2006/relationships/image" Target="../media/image99.svg"/><Relationship Id="rId18" Type="http://schemas.openxmlformats.org/officeDocument/2006/relationships/image" Target="../media/image104.png"/><Relationship Id="rId3" Type="http://schemas.openxmlformats.org/officeDocument/2006/relationships/image" Target="../media/image35.png"/><Relationship Id="rId7" Type="http://schemas.openxmlformats.org/officeDocument/2006/relationships/image" Target="../media/image93.svg"/><Relationship Id="rId12" Type="http://schemas.openxmlformats.org/officeDocument/2006/relationships/image" Target="../media/image98.png"/><Relationship Id="rId17" Type="http://schemas.openxmlformats.org/officeDocument/2006/relationships/image" Target="../media/image103.svg"/><Relationship Id="rId2" Type="http://schemas.openxmlformats.org/officeDocument/2006/relationships/notesSlide" Target="../notesSlides/notesSlide35.xml"/><Relationship Id="rId16" Type="http://schemas.openxmlformats.org/officeDocument/2006/relationships/image" Target="../media/image102.png"/><Relationship Id="rId1" Type="http://schemas.openxmlformats.org/officeDocument/2006/relationships/slideLayout" Target="../slideLayouts/slideLayout5.xml"/><Relationship Id="rId6" Type="http://schemas.openxmlformats.org/officeDocument/2006/relationships/image" Target="../media/image92.png"/><Relationship Id="rId11" Type="http://schemas.openxmlformats.org/officeDocument/2006/relationships/image" Target="../media/image97.svg"/><Relationship Id="rId5" Type="http://schemas.openxmlformats.org/officeDocument/2006/relationships/image" Target="../media/image91.svg"/><Relationship Id="rId15" Type="http://schemas.openxmlformats.org/officeDocument/2006/relationships/image" Target="../media/image101.svg"/><Relationship Id="rId10" Type="http://schemas.openxmlformats.org/officeDocument/2006/relationships/image" Target="../media/image96.png"/><Relationship Id="rId19" Type="http://schemas.openxmlformats.org/officeDocument/2006/relationships/image" Target="../media/image105.svg"/><Relationship Id="rId4" Type="http://schemas.openxmlformats.org/officeDocument/2006/relationships/image" Target="../media/image90.png"/><Relationship Id="rId9" Type="http://schemas.openxmlformats.org/officeDocument/2006/relationships/image" Target="../media/image95.svg"/><Relationship Id="rId14" Type="http://schemas.openxmlformats.org/officeDocument/2006/relationships/image" Target="../media/image100.png"/></Relationships>
</file>

<file path=ppt/slides/_rels/slide43.xml.rels><?xml version="1.0" encoding="UTF-8" standalone="yes"?>
<Relationships xmlns="http://schemas.openxmlformats.org/package/2006/relationships"><Relationship Id="rId8" Type="http://schemas.openxmlformats.org/officeDocument/2006/relationships/image" Target="../media/image112.png"/><Relationship Id="rId13" Type="http://schemas.openxmlformats.org/officeDocument/2006/relationships/image" Target="../media/image117.svg"/><Relationship Id="rId18" Type="http://schemas.openxmlformats.org/officeDocument/2006/relationships/image" Target="../media/image122.png"/><Relationship Id="rId3" Type="http://schemas.openxmlformats.org/officeDocument/2006/relationships/image" Target="../media/image107.svg"/><Relationship Id="rId7" Type="http://schemas.openxmlformats.org/officeDocument/2006/relationships/image" Target="../media/image111.svg"/><Relationship Id="rId12" Type="http://schemas.openxmlformats.org/officeDocument/2006/relationships/image" Target="../media/image116.png"/><Relationship Id="rId17" Type="http://schemas.openxmlformats.org/officeDocument/2006/relationships/image" Target="../media/image121.svg"/><Relationship Id="rId2" Type="http://schemas.openxmlformats.org/officeDocument/2006/relationships/image" Target="../media/image106.png"/><Relationship Id="rId16" Type="http://schemas.openxmlformats.org/officeDocument/2006/relationships/image" Target="../media/image120.png"/><Relationship Id="rId20" Type="http://schemas.openxmlformats.org/officeDocument/2006/relationships/image" Target="../media/image64.png"/><Relationship Id="rId1" Type="http://schemas.openxmlformats.org/officeDocument/2006/relationships/slideLayout" Target="../slideLayouts/slideLayout3.xml"/><Relationship Id="rId6" Type="http://schemas.openxmlformats.org/officeDocument/2006/relationships/image" Target="../media/image110.png"/><Relationship Id="rId11" Type="http://schemas.openxmlformats.org/officeDocument/2006/relationships/image" Target="../media/image115.svg"/><Relationship Id="rId5" Type="http://schemas.openxmlformats.org/officeDocument/2006/relationships/image" Target="../media/image109.svg"/><Relationship Id="rId15" Type="http://schemas.openxmlformats.org/officeDocument/2006/relationships/image" Target="../media/image119.svg"/><Relationship Id="rId10" Type="http://schemas.openxmlformats.org/officeDocument/2006/relationships/image" Target="../media/image114.png"/><Relationship Id="rId19" Type="http://schemas.openxmlformats.org/officeDocument/2006/relationships/image" Target="../media/image123.svg"/><Relationship Id="rId4" Type="http://schemas.openxmlformats.org/officeDocument/2006/relationships/image" Target="../media/image108.png"/><Relationship Id="rId9" Type="http://schemas.openxmlformats.org/officeDocument/2006/relationships/image" Target="../media/image113.svg"/><Relationship Id="rId14" Type="http://schemas.openxmlformats.org/officeDocument/2006/relationships/image" Target="../media/image118.png"/></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64.png"/></Relationships>
</file>

<file path=ppt/slides/_rels/slide45.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4.emf"/></Relationships>
</file>

<file path=ppt/slides/_rels/slide4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15.emf"/><Relationship Id="rId4" Type="http://schemas.openxmlformats.org/officeDocument/2006/relationships/image" Target="../media/image19.emf"/></Relationships>
</file>

<file path=ppt/slides/_rels/slide47.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125.svg"/></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49.svg"/></Relationships>
</file>

<file path=ppt/slides/_rels/slide4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17.sv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15.emf"/><Relationship Id="rId4" Type="http://schemas.openxmlformats.org/officeDocument/2006/relationships/image" Target="../media/image19.emf"/></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Text Box 90">
            <a:extLst>
              <a:ext uri="{FF2B5EF4-FFF2-40B4-BE49-F238E27FC236}">
                <a16:creationId xmlns:a16="http://schemas.microsoft.com/office/drawing/2014/main" id="{42267CBC-71BB-4D6E-94DD-1A660505304C}"/>
              </a:ext>
            </a:extLst>
          </p:cNvPr>
          <p:cNvSpPr txBox="1">
            <a:spLocks noChangeArrowheads="1"/>
          </p:cNvSpPr>
          <p:nvPr/>
        </p:nvSpPr>
        <p:spPr bwMode="auto">
          <a:xfrm>
            <a:off x="2600939" y="2356128"/>
            <a:ext cx="470411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 typeface="Wingdings" panose="05000000000000000000" pitchFamily="2" charset="2"/>
              <a:buNone/>
            </a:pPr>
            <a:r>
              <a:rPr lang="ja-JP" altLang="en-US" sz="3600" b="1" dirty="0">
                <a:solidFill>
                  <a:schemeClr val="bg1"/>
                </a:solidFill>
                <a:latin typeface="BIZ UDPゴシック" panose="020B0400000000000000" pitchFamily="50" charset="-128"/>
                <a:ea typeface="BIZ UDPゴシック" panose="020B0400000000000000" pitchFamily="50" charset="-128"/>
              </a:rPr>
              <a:t>保護者のみなさまへ</a:t>
            </a:r>
          </a:p>
        </p:txBody>
      </p:sp>
      <p:pic>
        <p:nvPicPr>
          <p:cNvPr id="4" name="Picture 10" descr="キッズマネースクール監修。学校では教えてくれないお小遣いの正しいあげ方やお金の基礎知識">
            <a:extLst>
              <a:ext uri="{FF2B5EF4-FFF2-40B4-BE49-F238E27FC236}">
                <a16:creationId xmlns:a16="http://schemas.microsoft.com/office/drawing/2014/main" id="{BC5CFB28-9048-4690-BFDD-6D757BE7D26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840" t="63685" r="76934" b="-5362"/>
          <a:stretch/>
        </p:blipFill>
        <p:spPr bwMode="auto">
          <a:xfrm>
            <a:off x="3981561" y="3240337"/>
            <a:ext cx="1942874" cy="327330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フッター プレースホルダー 3">
            <a:extLst>
              <a:ext uri="{FF2B5EF4-FFF2-40B4-BE49-F238E27FC236}">
                <a16:creationId xmlns:a16="http://schemas.microsoft.com/office/drawing/2014/main" id="{485EF387-837D-9C69-59F5-67ED13CAA0AC}"/>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
        <p:nvSpPr>
          <p:cNvPr id="3" name="Google Shape;311;p11">
            <a:extLst>
              <a:ext uri="{FF2B5EF4-FFF2-40B4-BE49-F238E27FC236}">
                <a16:creationId xmlns:a16="http://schemas.microsoft.com/office/drawing/2014/main" id="{66C3769E-0ACD-3847-229E-89E283A91524}"/>
              </a:ext>
            </a:extLst>
          </p:cNvPr>
          <p:cNvSpPr/>
          <p:nvPr/>
        </p:nvSpPr>
        <p:spPr>
          <a:xfrm>
            <a:off x="-718733" y="2056715"/>
            <a:ext cx="11138641" cy="1025762"/>
          </a:xfrm>
          <a:prstGeom prst="roundRect">
            <a:avLst>
              <a:gd name="adj" fmla="val 16667"/>
            </a:avLst>
          </a:prstGeom>
          <a:solidFill>
            <a:srgbClr val="F4A169"/>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algn="ctr"/>
            <a:r>
              <a:rPr lang="ja-JP" altLang="en-US" sz="3200" b="1" dirty="0">
                <a:solidFill>
                  <a:schemeClr val="lt1"/>
                </a:solidFill>
                <a:latin typeface="BIZ UDPゴシック" panose="020B0400000000000000" pitchFamily="50" charset="-128"/>
                <a:ea typeface="BIZ UDPゴシック" panose="020B0400000000000000" pitchFamily="50" charset="-128"/>
              </a:rPr>
              <a:t>保護者の皆様へ</a:t>
            </a:r>
            <a:endParaRPr sz="3200" dirty="0">
              <a:latin typeface="BIZ UDPゴシック" panose="020B0400000000000000"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3"/>
          <p:cNvSpPr txBox="1"/>
          <p:nvPr/>
        </p:nvSpPr>
        <p:spPr>
          <a:xfrm>
            <a:off x="822903" y="2541648"/>
            <a:ext cx="1519564" cy="635507"/>
          </a:xfrm>
          <a:prstGeom prst="rect">
            <a:avLst/>
          </a:prstGeom>
          <a:noFill/>
          <a:ln>
            <a:noFill/>
          </a:ln>
        </p:spPr>
        <p:txBody>
          <a:bodyPr spcFirstLastPara="1" wrap="square" lIns="74275" tIns="37125" rIns="74275" bIns="37125" anchor="ctr" anchorCtr="0">
            <a:noAutofit/>
          </a:bodyPr>
          <a:lstStyle/>
          <a:p>
            <a:pPr marL="0" marR="0" lvl="0" indent="0" algn="l" rtl="0">
              <a:lnSpc>
                <a:spcPct val="100000"/>
              </a:lnSpc>
              <a:spcBef>
                <a:spcPts val="0"/>
              </a:spcBef>
              <a:spcAft>
                <a:spcPts val="0"/>
              </a:spcAft>
              <a:buClr>
                <a:schemeClr val="lt1"/>
              </a:buClr>
              <a:buSzPts val="1300"/>
              <a:buFont typeface="Noto Sans JP"/>
              <a:buNone/>
            </a:pPr>
            <a:r>
              <a:rPr lang="ja-JP" sz="1300" b="1" dirty="0">
                <a:solidFill>
                  <a:schemeClr val="lt1"/>
                </a:solidFill>
                <a:latin typeface="BIZ UDPゴシック" panose="020B0400000000000000" pitchFamily="50" charset="-128"/>
                <a:ea typeface="BIZ UDPゴシック" panose="020B0400000000000000" pitchFamily="50" charset="-128"/>
                <a:cs typeface="Noto Sans JP"/>
                <a:sym typeface="Noto Sans JP"/>
              </a:rPr>
              <a:t>テキストがはいり</a:t>
            </a:r>
            <a:endParaRPr sz="1300" b="1" dirty="0">
              <a:solidFill>
                <a:schemeClr val="lt1"/>
              </a:solidFill>
              <a:latin typeface="BIZ UDPゴシック" panose="020B0400000000000000" pitchFamily="50" charset="-128"/>
              <a:ea typeface="BIZ UDPゴシック" panose="020B0400000000000000" pitchFamily="50" charset="-128"/>
              <a:cs typeface="Noto Sans JP"/>
              <a:sym typeface="Noto Sans JP"/>
            </a:endParaRPr>
          </a:p>
          <a:p>
            <a:pPr marL="0" marR="0" lvl="0" indent="0" algn="l" rtl="0">
              <a:lnSpc>
                <a:spcPct val="100000"/>
              </a:lnSpc>
              <a:spcBef>
                <a:spcPts val="0"/>
              </a:spcBef>
              <a:spcAft>
                <a:spcPts val="0"/>
              </a:spcAft>
              <a:buClr>
                <a:schemeClr val="lt1"/>
              </a:buClr>
              <a:buSzPts val="1300"/>
              <a:buFont typeface="Noto Sans JP"/>
              <a:buNone/>
            </a:pPr>
            <a:r>
              <a:rPr lang="ja-JP" sz="1300" b="1" dirty="0">
                <a:solidFill>
                  <a:schemeClr val="lt1"/>
                </a:solidFill>
                <a:latin typeface="BIZ UDPゴシック" panose="020B0400000000000000" pitchFamily="50" charset="-128"/>
                <a:ea typeface="BIZ UDPゴシック" panose="020B0400000000000000" pitchFamily="50" charset="-128"/>
                <a:cs typeface="Noto Sans JP"/>
                <a:sym typeface="Noto Sans JP"/>
              </a:rPr>
              <a:t>ます</a:t>
            </a:r>
            <a:endParaRPr dirty="0">
              <a:latin typeface="BIZ UDPゴシック" panose="020B0400000000000000" pitchFamily="50" charset="-128"/>
              <a:ea typeface="BIZ UDPゴシック" panose="020B0400000000000000" pitchFamily="50" charset="-128"/>
            </a:endParaRPr>
          </a:p>
        </p:txBody>
      </p:sp>
      <p:sp>
        <p:nvSpPr>
          <p:cNvPr id="117" name="Google Shape;117;p3"/>
          <p:cNvSpPr txBox="1"/>
          <p:nvPr/>
        </p:nvSpPr>
        <p:spPr>
          <a:xfrm>
            <a:off x="822903" y="3606924"/>
            <a:ext cx="1519564" cy="635507"/>
          </a:xfrm>
          <a:prstGeom prst="rect">
            <a:avLst/>
          </a:prstGeom>
          <a:noFill/>
          <a:ln>
            <a:noFill/>
          </a:ln>
        </p:spPr>
        <p:txBody>
          <a:bodyPr spcFirstLastPara="1" wrap="square" lIns="74275" tIns="37125" rIns="74275" bIns="37125" anchor="ctr" anchorCtr="0">
            <a:noAutofit/>
          </a:bodyPr>
          <a:lstStyle/>
          <a:p>
            <a:pPr marL="0" marR="0" lvl="0" indent="0" algn="l" rtl="0">
              <a:lnSpc>
                <a:spcPct val="100000"/>
              </a:lnSpc>
              <a:spcBef>
                <a:spcPts val="0"/>
              </a:spcBef>
              <a:spcAft>
                <a:spcPts val="0"/>
              </a:spcAft>
              <a:buClr>
                <a:schemeClr val="lt1"/>
              </a:buClr>
              <a:buSzPts val="1300"/>
              <a:buFont typeface="Noto Sans JP"/>
              <a:buNone/>
            </a:pPr>
            <a:r>
              <a:rPr lang="ja-JP" sz="1300" b="1" dirty="0">
                <a:solidFill>
                  <a:schemeClr val="lt1"/>
                </a:solidFill>
                <a:latin typeface="BIZ UDPゴシック" panose="020B0400000000000000" pitchFamily="50" charset="-128"/>
                <a:ea typeface="BIZ UDPゴシック" panose="020B0400000000000000" pitchFamily="50" charset="-128"/>
                <a:cs typeface="Noto Sans JP"/>
                <a:sym typeface="Noto Sans JP"/>
              </a:rPr>
              <a:t>テキストがはいり</a:t>
            </a:r>
            <a:endParaRPr sz="1300" b="1" dirty="0">
              <a:solidFill>
                <a:schemeClr val="lt1"/>
              </a:solidFill>
              <a:latin typeface="BIZ UDPゴシック" panose="020B0400000000000000" pitchFamily="50" charset="-128"/>
              <a:ea typeface="BIZ UDPゴシック" panose="020B0400000000000000" pitchFamily="50" charset="-128"/>
              <a:cs typeface="Noto Sans JP"/>
              <a:sym typeface="Noto Sans JP"/>
            </a:endParaRPr>
          </a:p>
          <a:p>
            <a:pPr marL="0" marR="0" lvl="0" indent="0" algn="l" rtl="0">
              <a:lnSpc>
                <a:spcPct val="100000"/>
              </a:lnSpc>
              <a:spcBef>
                <a:spcPts val="0"/>
              </a:spcBef>
              <a:spcAft>
                <a:spcPts val="0"/>
              </a:spcAft>
              <a:buClr>
                <a:schemeClr val="lt1"/>
              </a:buClr>
              <a:buSzPts val="1300"/>
              <a:buFont typeface="Noto Sans JP"/>
              <a:buNone/>
            </a:pPr>
            <a:r>
              <a:rPr lang="ja-JP" sz="1300" b="1" dirty="0">
                <a:solidFill>
                  <a:schemeClr val="lt1"/>
                </a:solidFill>
                <a:latin typeface="BIZ UDPゴシック" panose="020B0400000000000000" pitchFamily="50" charset="-128"/>
                <a:ea typeface="BIZ UDPゴシック" panose="020B0400000000000000" pitchFamily="50" charset="-128"/>
                <a:cs typeface="Noto Sans JP"/>
                <a:sym typeface="Noto Sans JP"/>
              </a:rPr>
              <a:t>ます</a:t>
            </a:r>
            <a:endParaRPr dirty="0">
              <a:latin typeface="BIZ UDPゴシック" panose="020B0400000000000000" pitchFamily="50" charset="-128"/>
              <a:ea typeface="BIZ UDPゴシック" panose="020B0400000000000000" pitchFamily="50" charset="-128"/>
            </a:endParaRPr>
          </a:p>
        </p:txBody>
      </p:sp>
      <p:sp>
        <p:nvSpPr>
          <p:cNvPr id="118" name="Google Shape;118;p3"/>
          <p:cNvSpPr/>
          <p:nvPr/>
        </p:nvSpPr>
        <p:spPr>
          <a:xfrm>
            <a:off x="2342468" y="4607051"/>
            <a:ext cx="3439583" cy="93880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62" dirty="0">
              <a:solidFill>
                <a:schemeClr val="lt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19" name="Google Shape;119;p3"/>
          <p:cNvSpPr/>
          <p:nvPr/>
        </p:nvSpPr>
        <p:spPr>
          <a:xfrm>
            <a:off x="-33814" y="4263609"/>
            <a:ext cx="9906000" cy="2608140"/>
          </a:xfrm>
          <a:prstGeom prst="rect">
            <a:avLst/>
          </a:prstGeom>
          <a:solidFill>
            <a:srgbClr val="FCDFB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62" dirty="0">
              <a:solidFill>
                <a:schemeClr val="lt1"/>
              </a:solidFill>
              <a:latin typeface="BIZ UDPゴシック" panose="020B0400000000000000" pitchFamily="50" charset="-128"/>
              <a:ea typeface="BIZ UDPゴシック" panose="020B0400000000000000" pitchFamily="50" charset="-128"/>
              <a:cs typeface="Noto Sans JP"/>
              <a:sym typeface="Noto Sans JP"/>
            </a:endParaRPr>
          </a:p>
        </p:txBody>
      </p:sp>
      <p:grpSp>
        <p:nvGrpSpPr>
          <p:cNvPr id="120" name="Google Shape;120;p3"/>
          <p:cNvGrpSpPr/>
          <p:nvPr/>
        </p:nvGrpSpPr>
        <p:grpSpPr>
          <a:xfrm>
            <a:off x="-364297" y="191955"/>
            <a:ext cx="8850983" cy="1029051"/>
            <a:chOff x="-411147" y="125933"/>
            <a:chExt cx="8850983" cy="1173163"/>
          </a:xfrm>
        </p:grpSpPr>
        <p:grpSp>
          <p:nvGrpSpPr>
            <p:cNvPr id="121" name="Google Shape;121;p3"/>
            <p:cNvGrpSpPr/>
            <p:nvPr/>
          </p:nvGrpSpPr>
          <p:grpSpPr>
            <a:xfrm>
              <a:off x="5420350" y="125932"/>
              <a:ext cx="3019486" cy="1173163"/>
              <a:chOff x="-100" y="140"/>
              <a:chExt cx="5983" cy="739"/>
            </a:xfrm>
          </p:grpSpPr>
          <p:sp>
            <p:nvSpPr>
              <p:cNvPr id="122" name="Google Shape;122;p3"/>
              <p:cNvSpPr/>
              <p:nvPr/>
            </p:nvSpPr>
            <p:spPr>
              <a:xfrm>
                <a:off x="-97" y="141"/>
                <a:ext cx="5977" cy="73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23" name="Google Shape;123;p3"/>
              <p:cNvSpPr/>
              <p:nvPr/>
            </p:nvSpPr>
            <p:spPr>
              <a:xfrm>
                <a:off x="1325" y="140"/>
                <a:ext cx="4558" cy="739"/>
              </a:xfrm>
              <a:custGeom>
                <a:avLst/>
                <a:gdLst/>
                <a:ahLst/>
                <a:cxnLst/>
                <a:rect l="l" t="t" r="r" b="b"/>
                <a:pathLst>
                  <a:path w="1407" h="751" extrusionOk="0">
                    <a:moveTo>
                      <a:pt x="679" y="0"/>
                    </a:moveTo>
                    <a:cubicBezTo>
                      <a:pt x="1061" y="0"/>
                      <a:pt x="1061" y="0"/>
                      <a:pt x="1061" y="0"/>
                    </a:cubicBezTo>
                    <a:cubicBezTo>
                      <a:pt x="1075" y="0"/>
                      <a:pt x="1075" y="0"/>
                      <a:pt x="1075" y="0"/>
                    </a:cubicBezTo>
                    <a:cubicBezTo>
                      <a:pt x="1259" y="7"/>
                      <a:pt x="1407" y="160"/>
                      <a:pt x="1407" y="346"/>
                    </a:cubicBezTo>
                    <a:cubicBezTo>
                      <a:pt x="1407" y="405"/>
                      <a:pt x="1407" y="405"/>
                      <a:pt x="1407" y="405"/>
                    </a:cubicBezTo>
                    <a:cubicBezTo>
                      <a:pt x="1407" y="591"/>
                      <a:pt x="1259" y="744"/>
                      <a:pt x="1075" y="751"/>
                    </a:cubicBezTo>
                    <a:cubicBezTo>
                      <a:pt x="1061" y="751"/>
                      <a:pt x="1061" y="751"/>
                      <a:pt x="1061"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24" name="Google Shape;124;p3"/>
              <p:cNvSpPr/>
              <p:nvPr/>
            </p:nvSpPr>
            <p:spPr>
              <a:xfrm>
                <a:off x="-100" y="140"/>
                <a:ext cx="4561" cy="739"/>
              </a:xfrm>
              <a:custGeom>
                <a:avLst/>
                <a:gdLst/>
                <a:ahLst/>
                <a:cxnLst/>
                <a:rect l="l" t="t" r="r" b="b"/>
                <a:pathLst>
                  <a:path w="1408" h="751" extrusionOk="0">
                    <a:moveTo>
                      <a:pt x="679" y="0"/>
                    </a:moveTo>
                    <a:cubicBezTo>
                      <a:pt x="1062" y="0"/>
                      <a:pt x="1062" y="0"/>
                      <a:pt x="1062" y="0"/>
                    </a:cubicBezTo>
                    <a:cubicBezTo>
                      <a:pt x="1075" y="0"/>
                      <a:pt x="1075" y="0"/>
                      <a:pt x="1075" y="0"/>
                    </a:cubicBezTo>
                    <a:cubicBezTo>
                      <a:pt x="1259" y="7"/>
                      <a:pt x="1408" y="160"/>
                      <a:pt x="1408" y="346"/>
                    </a:cubicBezTo>
                    <a:cubicBezTo>
                      <a:pt x="1408" y="405"/>
                      <a:pt x="1408" y="405"/>
                      <a:pt x="1408" y="405"/>
                    </a:cubicBezTo>
                    <a:cubicBezTo>
                      <a:pt x="1408" y="591"/>
                      <a:pt x="1259" y="744"/>
                      <a:pt x="1075" y="751"/>
                    </a:cubicBezTo>
                    <a:cubicBezTo>
                      <a:pt x="1062" y="751"/>
                      <a:pt x="1062" y="751"/>
                      <a:pt x="1062"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grpSp>
        <p:grpSp>
          <p:nvGrpSpPr>
            <p:cNvPr id="125" name="Google Shape;125;p3"/>
            <p:cNvGrpSpPr/>
            <p:nvPr/>
          </p:nvGrpSpPr>
          <p:grpSpPr>
            <a:xfrm>
              <a:off x="-411147" y="125932"/>
              <a:ext cx="7265491" cy="1173163"/>
              <a:chOff x="-100" y="140"/>
              <a:chExt cx="5983" cy="739"/>
            </a:xfrm>
          </p:grpSpPr>
          <p:sp>
            <p:nvSpPr>
              <p:cNvPr id="126" name="Google Shape;126;p3"/>
              <p:cNvSpPr/>
              <p:nvPr/>
            </p:nvSpPr>
            <p:spPr>
              <a:xfrm>
                <a:off x="-97" y="141"/>
                <a:ext cx="5977" cy="73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27" name="Google Shape;127;p3"/>
              <p:cNvSpPr/>
              <p:nvPr/>
            </p:nvSpPr>
            <p:spPr>
              <a:xfrm>
                <a:off x="1325" y="140"/>
                <a:ext cx="4558" cy="739"/>
              </a:xfrm>
              <a:custGeom>
                <a:avLst/>
                <a:gdLst/>
                <a:ahLst/>
                <a:cxnLst/>
                <a:rect l="l" t="t" r="r" b="b"/>
                <a:pathLst>
                  <a:path w="1407" h="751" extrusionOk="0">
                    <a:moveTo>
                      <a:pt x="679" y="0"/>
                    </a:moveTo>
                    <a:cubicBezTo>
                      <a:pt x="1061" y="0"/>
                      <a:pt x="1061" y="0"/>
                      <a:pt x="1061" y="0"/>
                    </a:cubicBezTo>
                    <a:cubicBezTo>
                      <a:pt x="1075" y="0"/>
                      <a:pt x="1075" y="0"/>
                      <a:pt x="1075" y="0"/>
                    </a:cubicBezTo>
                    <a:cubicBezTo>
                      <a:pt x="1259" y="7"/>
                      <a:pt x="1407" y="160"/>
                      <a:pt x="1407" y="346"/>
                    </a:cubicBezTo>
                    <a:cubicBezTo>
                      <a:pt x="1407" y="405"/>
                      <a:pt x="1407" y="405"/>
                      <a:pt x="1407" y="405"/>
                    </a:cubicBezTo>
                    <a:cubicBezTo>
                      <a:pt x="1407" y="591"/>
                      <a:pt x="1259" y="744"/>
                      <a:pt x="1075" y="751"/>
                    </a:cubicBezTo>
                    <a:cubicBezTo>
                      <a:pt x="1061" y="751"/>
                      <a:pt x="1061" y="751"/>
                      <a:pt x="1061"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28" name="Google Shape;128;p3"/>
              <p:cNvSpPr/>
              <p:nvPr/>
            </p:nvSpPr>
            <p:spPr>
              <a:xfrm>
                <a:off x="-100" y="140"/>
                <a:ext cx="4561" cy="739"/>
              </a:xfrm>
              <a:custGeom>
                <a:avLst/>
                <a:gdLst/>
                <a:ahLst/>
                <a:cxnLst/>
                <a:rect l="l" t="t" r="r" b="b"/>
                <a:pathLst>
                  <a:path w="1408" h="751" extrusionOk="0">
                    <a:moveTo>
                      <a:pt x="679" y="0"/>
                    </a:moveTo>
                    <a:cubicBezTo>
                      <a:pt x="1062" y="0"/>
                      <a:pt x="1062" y="0"/>
                      <a:pt x="1062" y="0"/>
                    </a:cubicBezTo>
                    <a:cubicBezTo>
                      <a:pt x="1075" y="0"/>
                      <a:pt x="1075" y="0"/>
                      <a:pt x="1075" y="0"/>
                    </a:cubicBezTo>
                    <a:cubicBezTo>
                      <a:pt x="1259" y="7"/>
                      <a:pt x="1408" y="160"/>
                      <a:pt x="1408" y="346"/>
                    </a:cubicBezTo>
                    <a:cubicBezTo>
                      <a:pt x="1408" y="405"/>
                      <a:pt x="1408" y="405"/>
                      <a:pt x="1408" y="405"/>
                    </a:cubicBezTo>
                    <a:cubicBezTo>
                      <a:pt x="1408" y="591"/>
                      <a:pt x="1259" y="744"/>
                      <a:pt x="1075" y="751"/>
                    </a:cubicBezTo>
                    <a:cubicBezTo>
                      <a:pt x="1062" y="751"/>
                      <a:pt x="1062" y="751"/>
                      <a:pt x="1062"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grpSp>
      </p:grpSp>
      <p:sp>
        <p:nvSpPr>
          <p:cNvPr id="129" name="Google Shape;129;p3"/>
          <p:cNvSpPr txBox="1"/>
          <p:nvPr/>
        </p:nvSpPr>
        <p:spPr>
          <a:xfrm>
            <a:off x="332199" y="408252"/>
            <a:ext cx="7841493" cy="4770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2500" b="1" dirty="0">
                <a:solidFill>
                  <a:schemeClr val="accent2"/>
                </a:solidFill>
                <a:latin typeface="BIZ UDPゴシック" panose="020B0400000000000000" pitchFamily="50" charset="-128"/>
                <a:ea typeface="BIZ UDPゴシック" panose="020B0400000000000000" pitchFamily="50" charset="-128"/>
                <a:cs typeface="Noto Sans JP"/>
                <a:sym typeface="Noto Sans JP"/>
              </a:rPr>
              <a:t>おこづかいは、いつからスタート？</a:t>
            </a:r>
            <a:endParaRPr sz="2500" dirty="0">
              <a:solidFill>
                <a:schemeClr val="accent2"/>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30" name="Google Shape;130;p3"/>
          <p:cNvSpPr txBox="1"/>
          <p:nvPr/>
        </p:nvSpPr>
        <p:spPr>
          <a:xfrm>
            <a:off x="965250" y="1743030"/>
            <a:ext cx="9468053" cy="1332659"/>
          </a:xfrm>
          <a:prstGeom prst="rect">
            <a:avLst/>
          </a:prstGeom>
          <a:noFill/>
          <a:ln>
            <a:noFill/>
          </a:ln>
        </p:spPr>
        <p:txBody>
          <a:bodyPr spcFirstLastPara="1" wrap="square" lIns="68550" tIns="34275" rIns="68550" bIns="34275" anchor="t" anchorCtr="0">
            <a:noAutofit/>
          </a:bodyPr>
          <a:lstStyle/>
          <a:p>
            <a:pPr marL="342898" marR="0" lvl="0" indent="-342898" algn="l" rtl="0">
              <a:spcBef>
                <a:spcPts val="0"/>
              </a:spcBef>
              <a:spcAft>
                <a:spcPts val="0"/>
              </a:spcAft>
              <a:buNone/>
            </a:pPr>
            <a:r>
              <a:rPr lang="ja-JP" sz="28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子どもに、</a:t>
            </a:r>
            <a:endParaRPr sz="28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a:p>
            <a:pPr marL="342898" marR="0" lvl="0" indent="-342898" algn="l" rtl="0">
              <a:spcBef>
                <a:spcPts val="0"/>
              </a:spcBef>
              <a:spcAft>
                <a:spcPts val="0"/>
              </a:spcAft>
              <a:buNone/>
            </a:pPr>
            <a:r>
              <a:rPr lang="ja-JP" sz="28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お金というもの概念がついた時。</a:t>
            </a:r>
            <a:endParaRPr sz="28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a:p>
            <a:pPr marL="342898" marR="0" lvl="0" indent="-342898" algn="l" rtl="0">
              <a:spcBef>
                <a:spcPts val="0"/>
              </a:spcBef>
              <a:spcAft>
                <a:spcPts val="0"/>
              </a:spcAft>
              <a:buNone/>
            </a:pPr>
            <a:endParaRPr sz="28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31" name="Google Shape;131;p3"/>
          <p:cNvSpPr txBox="1"/>
          <p:nvPr/>
        </p:nvSpPr>
        <p:spPr>
          <a:xfrm>
            <a:off x="965250" y="3224129"/>
            <a:ext cx="10317968" cy="1331786"/>
          </a:xfrm>
          <a:prstGeom prst="rect">
            <a:avLst/>
          </a:prstGeom>
          <a:noFill/>
          <a:ln>
            <a:noFill/>
          </a:ln>
        </p:spPr>
        <p:txBody>
          <a:bodyPr spcFirstLastPara="1" wrap="square" lIns="68550" tIns="34275" rIns="68550" bIns="34275" anchor="t" anchorCtr="0">
            <a:noAutofit/>
          </a:bodyPr>
          <a:lstStyle/>
          <a:p>
            <a:pPr marL="342898" marR="0" lvl="0" indent="-342898" algn="l" rtl="0">
              <a:spcBef>
                <a:spcPts val="0"/>
              </a:spcBef>
              <a:spcAft>
                <a:spcPts val="0"/>
              </a:spcAft>
              <a:buNone/>
            </a:pPr>
            <a:r>
              <a:rPr lang="ja-JP" sz="28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お金で物を買うということを知った時。</a:t>
            </a:r>
            <a:endParaRPr sz="28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p:txBody>
      </p:sp>
      <p:grpSp>
        <p:nvGrpSpPr>
          <p:cNvPr id="132" name="Google Shape;132;p3"/>
          <p:cNvGrpSpPr/>
          <p:nvPr/>
        </p:nvGrpSpPr>
        <p:grpSpPr>
          <a:xfrm>
            <a:off x="1158204" y="4510005"/>
            <a:ext cx="7742363" cy="2071706"/>
            <a:chOff x="1158204" y="4510005"/>
            <a:chExt cx="7742363" cy="2071706"/>
          </a:xfrm>
        </p:grpSpPr>
        <p:pic>
          <p:nvPicPr>
            <p:cNvPr id="133" name="Google Shape;133;p3"/>
            <p:cNvPicPr preferRelativeResize="0"/>
            <p:nvPr/>
          </p:nvPicPr>
          <p:blipFill rotWithShape="1">
            <a:blip r:embed="rId3">
              <a:alphaModFix/>
            </a:blip>
            <a:srcRect/>
            <a:stretch/>
          </p:blipFill>
          <p:spPr>
            <a:xfrm flipH="1">
              <a:off x="1158204" y="4510005"/>
              <a:ext cx="3760982" cy="2071706"/>
            </a:xfrm>
            <a:prstGeom prst="rect">
              <a:avLst/>
            </a:prstGeom>
            <a:noFill/>
            <a:ln>
              <a:noFill/>
            </a:ln>
          </p:spPr>
        </p:pic>
        <p:pic>
          <p:nvPicPr>
            <p:cNvPr id="134" name="Google Shape;134;p3"/>
            <p:cNvPicPr preferRelativeResize="0"/>
            <p:nvPr/>
          </p:nvPicPr>
          <p:blipFill rotWithShape="1">
            <a:blip r:embed="rId4">
              <a:alphaModFix/>
            </a:blip>
            <a:srcRect/>
            <a:stretch/>
          </p:blipFill>
          <p:spPr>
            <a:xfrm>
              <a:off x="4638524" y="4510005"/>
              <a:ext cx="4262043" cy="2071706"/>
            </a:xfrm>
            <a:prstGeom prst="rect">
              <a:avLst/>
            </a:prstGeom>
            <a:noFill/>
            <a:ln>
              <a:noFill/>
            </a:ln>
          </p:spPr>
        </p:pic>
      </p:grpSp>
      <p:sp>
        <p:nvSpPr>
          <p:cNvPr id="135" name="Google Shape;135;p3"/>
          <p:cNvSpPr txBox="1"/>
          <p:nvPr/>
        </p:nvSpPr>
        <p:spPr>
          <a:xfrm>
            <a:off x="1509231" y="4672200"/>
            <a:ext cx="7682776" cy="1914364"/>
          </a:xfrm>
          <a:prstGeom prst="rect">
            <a:avLst/>
          </a:prstGeom>
          <a:noFill/>
          <a:ln>
            <a:noFill/>
          </a:ln>
        </p:spPr>
        <p:txBody>
          <a:bodyPr spcFirstLastPara="1" wrap="square" lIns="68550" tIns="34275" rIns="68550" bIns="34275" anchor="t" anchorCtr="0">
            <a:noAutofit/>
          </a:bodyPr>
          <a:lstStyle/>
          <a:p>
            <a:pPr marL="342898" marR="0" lvl="0" indent="-342898" algn="l" rtl="0">
              <a:spcBef>
                <a:spcPts val="0"/>
              </a:spcBef>
              <a:spcAft>
                <a:spcPts val="0"/>
              </a:spcAft>
              <a:buNone/>
            </a:pPr>
            <a:r>
              <a:rPr lang="ja-JP" sz="2400" b="1" dirty="0">
                <a:solidFill>
                  <a:srgbClr val="000000"/>
                </a:solidFill>
                <a:latin typeface="BIZ UDPゴシック" panose="020B0400000000000000" pitchFamily="50" charset="-128"/>
                <a:ea typeface="BIZ UDPゴシック" panose="020B0400000000000000" pitchFamily="50" charset="-128"/>
                <a:cs typeface="Noto Sans JP"/>
                <a:sym typeface="Noto Sans JP"/>
              </a:rPr>
              <a:t>【こどもからのサイン】</a:t>
            </a:r>
            <a:endParaRPr sz="12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a:p>
            <a:pPr marL="342898" marR="0" lvl="0" indent="-342898" algn="l" rtl="0">
              <a:spcBef>
                <a:spcPts val="0"/>
              </a:spcBef>
              <a:spcAft>
                <a:spcPts val="0"/>
              </a:spcAft>
              <a:buNone/>
            </a:pPr>
            <a:endParaRPr sz="18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a:p>
            <a:pPr marL="342898" marR="0" lvl="0" indent="-342898" algn="l" rtl="0">
              <a:spcBef>
                <a:spcPts val="0"/>
              </a:spcBef>
              <a:spcAft>
                <a:spcPts val="0"/>
              </a:spcAft>
              <a:buNone/>
            </a:pPr>
            <a:r>
              <a:rPr lang="ja-JP" sz="18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「ママ、あれ買って」「パパ、これ欲しい」と言い出したら、</a:t>
            </a:r>
            <a:endParaRPr sz="18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a:p>
            <a:pPr marL="342898" marR="0" lvl="0" indent="-342898" algn="l" rtl="0">
              <a:spcBef>
                <a:spcPts val="0"/>
              </a:spcBef>
              <a:spcAft>
                <a:spcPts val="0"/>
              </a:spcAft>
              <a:buNone/>
            </a:pPr>
            <a:r>
              <a:rPr lang="ja-JP" sz="18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　ほしいものは、お金と交換することで手に入るということを</a:t>
            </a:r>
            <a:endParaRPr sz="18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a:p>
            <a:pPr marL="342898" marR="0" lvl="0" indent="-342898" algn="l" rtl="0">
              <a:spcBef>
                <a:spcPts val="0"/>
              </a:spcBef>
              <a:spcAft>
                <a:spcPts val="0"/>
              </a:spcAft>
              <a:buNone/>
            </a:pPr>
            <a:r>
              <a:rPr lang="ja-JP" sz="18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　理解しているサイン。</a:t>
            </a:r>
            <a:endParaRPr sz="18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a:p>
            <a:pPr marL="342898" marR="0" lvl="0" indent="-342898" algn="l" rtl="0">
              <a:spcBef>
                <a:spcPts val="0"/>
              </a:spcBef>
              <a:spcAft>
                <a:spcPts val="0"/>
              </a:spcAft>
              <a:buNone/>
            </a:pPr>
            <a:r>
              <a:rPr lang="ja-JP" sz="18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一般的には３歳～４歳くらい。</a:t>
            </a:r>
            <a:endParaRPr sz="18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 name="フッター プレースホルダー 3">
            <a:extLst>
              <a:ext uri="{FF2B5EF4-FFF2-40B4-BE49-F238E27FC236}">
                <a16:creationId xmlns:a16="http://schemas.microsoft.com/office/drawing/2014/main" id="{7000A20C-F89A-ED5F-8D44-639FD8FB32BA}"/>
              </a:ext>
            </a:extLst>
          </p:cNvPr>
          <p:cNvSpPr txBox="1">
            <a:spLocks/>
          </p:cNvSpPr>
          <p:nvPr/>
        </p:nvSpPr>
        <p:spPr>
          <a:xfrm>
            <a:off x="3316223" y="6567522"/>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4"/>
          <p:cNvSpPr txBox="1"/>
          <p:nvPr/>
        </p:nvSpPr>
        <p:spPr>
          <a:xfrm>
            <a:off x="5484356" y="5455602"/>
            <a:ext cx="1519564" cy="635507"/>
          </a:xfrm>
          <a:prstGeom prst="rect">
            <a:avLst/>
          </a:prstGeom>
          <a:noFill/>
          <a:ln>
            <a:noFill/>
          </a:ln>
        </p:spPr>
        <p:txBody>
          <a:bodyPr spcFirstLastPara="1" wrap="square" lIns="74275" tIns="37125" rIns="74275" bIns="37125" anchor="ctr" anchorCtr="0">
            <a:noAutofit/>
          </a:bodyPr>
          <a:lstStyle/>
          <a:p>
            <a:pPr marL="0" marR="0" lvl="0" indent="0" algn="l" rtl="0">
              <a:lnSpc>
                <a:spcPct val="100000"/>
              </a:lnSpc>
              <a:spcBef>
                <a:spcPts val="0"/>
              </a:spcBef>
              <a:spcAft>
                <a:spcPts val="0"/>
              </a:spcAft>
              <a:buClr>
                <a:schemeClr val="lt1"/>
              </a:buClr>
              <a:buSzPts val="1300"/>
              <a:buFont typeface="Noto Sans JP"/>
              <a:buNone/>
            </a:pPr>
            <a:r>
              <a:rPr lang="ja-JP" sz="1300" b="1" dirty="0">
                <a:solidFill>
                  <a:schemeClr val="lt1"/>
                </a:solidFill>
                <a:latin typeface="BIZ UDPゴシック" panose="020B0400000000000000" pitchFamily="50" charset="-128"/>
                <a:ea typeface="BIZ UDPゴシック" panose="020B0400000000000000" pitchFamily="50" charset="-128"/>
                <a:cs typeface="Noto Sans JP"/>
                <a:sym typeface="Noto Sans JP"/>
              </a:rPr>
              <a:t>テキストがはいり</a:t>
            </a:r>
            <a:endParaRPr sz="1300" b="1" dirty="0">
              <a:solidFill>
                <a:schemeClr val="lt1"/>
              </a:solidFill>
              <a:latin typeface="BIZ UDPゴシック" panose="020B0400000000000000" pitchFamily="50" charset="-128"/>
              <a:ea typeface="BIZ UDPゴシック" panose="020B0400000000000000" pitchFamily="50" charset="-128"/>
              <a:cs typeface="Noto Sans JP"/>
              <a:sym typeface="Noto Sans JP"/>
            </a:endParaRPr>
          </a:p>
          <a:p>
            <a:pPr marL="0" marR="0" lvl="0" indent="0" algn="l" rtl="0">
              <a:lnSpc>
                <a:spcPct val="100000"/>
              </a:lnSpc>
              <a:spcBef>
                <a:spcPts val="0"/>
              </a:spcBef>
              <a:spcAft>
                <a:spcPts val="0"/>
              </a:spcAft>
              <a:buClr>
                <a:schemeClr val="lt1"/>
              </a:buClr>
              <a:buSzPts val="1300"/>
              <a:buFont typeface="Noto Sans JP"/>
              <a:buNone/>
            </a:pPr>
            <a:r>
              <a:rPr lang="ja-JP" sz="1300" b="1" dirty="0">
                <a:solidFill>
                  <a:schemeClr val="lt1"/>
                </a:solidFill>
                <a:latin typeface="BIZ UDPゴシック" panose="020B0400000000000000" pitchFamily="50" charset="-128"/>
                <a:ea typeface="BIZ UDPゴシック" panose="020B0400000000000000" pitchFamily="50" charset="-128"/>
                <a:cs typeface="Noto Sans JP"/>
                <a:sym typeface="Noto Sans JP"/>
              </a:rPr>
              <a:t>ます</a:t>
            </a:r>
            <a:endParaRPr dirty="0">
              <a:latin typeface="BIZ UDPゴシック" panose="020B0400000000000000" pitchFamily="50" charset="-128"/>
              <a:ea typeface="BIZ UDPゴシック" panose="020B0400000000000000" pitchFamily="50" charset="-128"/>
            </a:endParaRPr>
          </a:p>
        </p:txBody>
      </p:sp>
      <p:grpSp>
        <p:nvGrpSpPr>
          <p:cNvPr id="142" name="Google Shape;142;p4"/>
          <p:cNvGrpSpPr/>
          <p:nvPr/>
        </p:nvGrpSpPr>
        <p:grpSpPr>
          <a:xfrm>
            <a:off x="527096" y="1574212"/>
            <a:ext cx="10271703" cy="1423295"/>
            <a:chOff x="1064153" y="5255390"/>
            <a:chExt cx="6087654" cy="1177575"/>
          </a:xfrm>
        </p:grpSpPr>
        <p:sp>
          <p:nvSpPr>
            <p:cNvPr id="143" name="Google Shape;143;p4"/>
            <p:cNvSpPr/>
            <p:nvPr/>
          </p:nvSpPr>
          <p:spPr>
            <a:xfrm>
              <a:off x="2918474" y="5255390"/>
              <a:ext cx="4233333" cy="1155455"/>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462" dirty="0">
                <a:solidFill>
                  <a:schemeClr val="lt1"/>
                </a:solidFill>
                <a:latin typeface="BIZ UDPゴシック" panose="020B0400000000000000" pitchFamily="50" charset="-128"/>
                <a:ea typeface="BIZ UDPゴシック" panose="020B0400000000000000" pitchFamily="50" charset="-128"/>
                <a:cs typeface="Noto Sans JP"/>
                <a:sym typeface="Noto Sans JP"/>
              </a:endParaRPr>
            </a:p>
          </p:txBody>
        </p:sp>
        <p:pic>
          <p:nvPicPr>
            <p:cNvPr id="144" name="Google Shape;144;p4"/>
            <p:cNvPicPr preferRelativeResize="0"/>
            <p:nvPr/>
          </p:nvPicPr>
          <p:blipFill rotWithShape="1">
            <a:blip r:embed="rId3">
              <a:alphaModFix/>
            </a:blip>
            <a:srcRect/>
            <a:stretch/>
          </p:blipFill>
          <p:spPr>
            <a:xfrm>
              <a:off x="1064153" y="5272198"/>
              <a:ext cx="1942712" cy="1160767"/>
            </a:xfrm>
            <a:prstGeom prst="rect">
              <a:avLst/>
            </a:prstGeom>
            <a:noFill/>
            <a:ln>
              <a:noFill/>
            </a:ln>
          </p:spPr>
        </p:pic>
      </p:grpSp>
      <p:grpSp>
        <p:nvGrpSpPr>
          <p:cNvPr id="145" name="Google Shape;145;p4"/>
          <p:cNvGrpSpPr/>
          <p:nvPr/>
        </p:nvGrpSpPr>
        <p:grpSpPr>
          <a:xfrm>
            <a:off x="485751" y="3272480"/>
            <a:ext cx="10199498" cy="1430424"/>
            <a:chOff x="1064153" y="5249492"/>
            <a:chExt cx="6044861" cy="1183473"/>
          </a:xfrm>
        </p:grpSpPr>
        <p:sp>
          <p:nvSpPr>
            <p:cNvPr id="146" name="Google Shape;146;p4"/>
            <p:cNvSpPr/>
            <p:nvPr/>
          </p:nvSpPr>
          <p:spPr>
            <a:xfrm>
              <a:off x="2875681" y="5249492"/>
              <a:ext cx="4233333" cy="1155455"/>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462" dirty="0">
                <a:solidFill>
                  <a:schemeClr val="lt1"/>
                </a:solidFill>
                <a:latin typeface="BIZ UDPゴシック" panose="020B0400000000000000" pitchFamily="50" charset="-128"/>
                <a:ea typeface="BIZ UDPゴシック" panose="020B0400000000000000" pitchFamily="50" charset="-128"/>
                <a:cs typeface="Noto Sans JP"/>
                <a:sym typeface="Noto Sans JP"/>
              </a:endParaRPr>
            </a:p>
          </p:txBody>
        </p:sp>
        <p:pic>
          <p:nvPicPr>
            <p:cNvPr id="147" name="Google Shape;147;p4"/>
            <p:cNvPicPr preferRelativeResize="0"/>
            <p:nvPr/>
          </p:nvPicPr>
          <p:blipFill rotWithShape="1">
            <a:blip r:embed="rId3">
              <a:alphaModFix/>
            </a:blip>
            <a:srcRect/>
            <a:stretch/>
          </p:blipFill>
          <p:spPr>
            <a:xfrm>
              <a:off x="1064153" y="5272198"/>
              <a:ext cx="1967215" cy="1160767"/>
            </a:xfrm>
            <a:prstGeom prst="rect">
              <a:avLst/>
            </a:prstGeom>
            <a:noFill/>
            <a:ln>
              <a:noFill/>
            </a:ln>
          </p:spPr>
        </p:pic>
      </p:grpSp>
      <p:grpSp>
        <p:nvGrpSpPr>
          <p:cNvPr id="148" name="Google Shape;148;p4"/>
          <p:cNvGrpSpPr/>
          <p:nvPr/>
        </p:nvGrpSpPr>
        <p:grpSpPr>
          <a:xfrm>
            <a:off x="527096" y="5071865"/>
            <a:ext cx="10334034" cy="1402980"/>
            <a:chOff x="1064153" y="5272198"/>
            <a:chExt cx="6124595" cy="1160767"/>
          </a:xfrm>
        </p:grpSpPr>
        <p:sp>
          <p:nvSpPr>
            <p:cNvPr id="149" name="Google Shape;149;p4"/>
            <p:cNvSpPr/>
            <p:nvPr/>
          </p:nvSpPr>
          <p:spPr>
            <a:xfrm>
              <a:off x="2955415" y="5272198"/>
              <a:ext cx="4233333" cy="1155455"/>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462" dirty="0">
                <a:solidFill>
                  <a:schemeClr val="lt1"/>
                </a:solidFill>
                <a:latin typeface="BIZ UDPゴシック" panose="020B0400000000000000" pitchFamily="50" charset="-128"/>
                <a:ea typeface="BIZ UDPゴシック" panose="020B0400000000000000" pitchFamily="50" charset="-128"/>
                <a:cs typeface="Noto Sans JP"/>
                <a:sym typeface="Noto Sans JP"/>
              </a:endParaRPr>
            </a:p>
          </p:txBody>
        </p:sp>
        <p:pic>
          <p:nvPicPr>
            <p:cNvPr id="150" name="Google Shape;150;p4"/>
            <p:cNvPicPr preferRelativeResize="0"/>
            <p:nvPr/>
          </p:nvPicPr>
          <p:blipFill rotWithShape="1">
            <a:blip r:embed="rId3">
              <a:alphaModFix/>
            </a:blip>
            <a:srcRect/>
            <a:stretch/>
          </p:blipFill>
          <p:spPr>
            <a:xfrm>
              <a:off x="1064153" y="5272198"/>
              <a:ext cx="1942711" cy="1160767"/>
            </a:xfrm>
            <a:prstGeom prst="rect">
              <a:avLst/>
            </a:prstGeom>
            <a:noFill/>
            <a:ln>
              <a:noFill/>
            </a:ln>
          </p:spPr>
        </p:pic>
      </p:grpSp>
      <p:grpSp>
        <p:nvGrpSpPr>
          <p:cNvPr id="151" name="Google Shape;151;p4"/>
          <p:cNvGrpSpPr/>
          <p:nvPr/>
        </p:nvGrpSpPr>
        <p:grpSpPr>
          <a:xfrm>
            <a:off x="-411147" y="288235"/>
            <a:ext cx="8850983" cy="975303"/>
            <a:chOff x="-411147" y="125933"/>
            <a:chExt cx="8850983" cy="1173163"/>
          </a:xfrm>
        </p:grpSpPr>
        <p:grpSp>
          <p:nvGrpSpPr>
            <p:cNvPr id="152" name="Google Shape;152;p4"/>
            <p:cNvGrpSpPr/>
            <p:nvPr/>
          </p:nvGrpSpPr>
          <p:grpSpPr>
            <a:xfrm>
              <a:off x="5420350" y="125932"/>
              <a:ext cx="3019486" cy="1173163"/>
              <a:chOff x="-100" y="140"/>
              <a:chExt cx="5983" cy="739"/>
            </a:xfrm>
          </p:grpSpPr>
          <p:sp>
            <p:nvSpPr>
              <p:cNvPr id="153" name="Google Shape;153;p4"/>
              <p:cNvSpPr/>
              <p:nvPr/>
            </p:nvSpPr>
            <p:spPr>
              <a:xfrm>
                <a:off x="-97" y="141"/>
                <a:ext cx="5977" cy="73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54" name="Google Shape;154;p4"/>
              <p:cNvSpPr/>
              <p:nvPr/>
            </p:nvSpPr>
            <p:spPr>
              <a:xfrm>
                <a:off x="1325" y="140"/>
                <a:ext cx="4558" cy="739"/>
              </a:xfrm>
              <a:custGeom>
                <a:avLst/>
                <a:gdLst/>
                <a:ahLst/>
                <a:cxnLst/>
                <a:rect l="l" t="t" r="r" b="b"/>
                <a:pathLst>
                  <a:path w="1407" h="751" extrusionOk="0">
                    <a:moveTo>
                      <a:pt x="679" y="0"/>
                    </a:moveTo>
                    <a:cubicBezTo>
                      <a:pt x="1061" y="0"/>
                      <a:pt x="1061" y="0"/>
                      <a:pt x="1061" y="0"/>
                    </a:cubicBezTo>
                    <a:cubicBezTo>
                      <a:pt x="1075" y="0"/>
                      <a:pt x="1075" y="0"/>
                      <a:pt x="1075" y="0"/>
                    </a:cubicBezTo>
                    <a:cubicBezTo>
                      <a:pt x="1259" y="7"/>
                      <a:pt x="1407" y="160"/>
                      <a:pt x="1407" y="346"/>
                    </a:cubicBezTo>
                    <a:cubicBezTo>
                      <a:pt x="1407" y="405"/>
                      <a:pt x="1407" y="405"/>
                      <a:pt x="1407" y="405"/>
                    </a:cubicBezTo>
                    <a:cubicBezTo>
                      <a:pt x="1407" y="591"/>
                      <a:pt x="1259" y="744"/>
                      <a:pt x="1075" y="751"/>
                    </a:cubicBezTo>
                    <a:cubicBezTo>
                      <a:pt x="1061" y="751"/>
                      <a:pt x="1061" y="751"/>
                      <a:pt x="1061"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55" name="Google Shape;155;p4"/>
              <p:cNvSpPr/>
              <p:nvPr/>
            </p:nvSpPr>
            <p:spPr>
              <a:xfrm>
                <a:off x="-100" y="140"/>
                <a:ext cx="4561" cy="739"/>
              </a:xfrm>
              <a:custGeom>
                <a:avLst/>
                <a:gdLst/>
                <a:ahLst/>
                <a:cxnLst/>
                <a:rect l="l" t="t" r="r" b="b"/>
                <a:pathLst>
                  <a:path w="1408" h="751" extrusionOk="0">
                    <a:moveTo>
                      <a:pt x="679" y="0"/>
                    </a:moveTo>
                    <a:cubicBezTo>
                      <a:pt x="1062" y="0"/>
                      <a:pt x="1062" y="0"/>
                      <a:pt x="1062" y="0"/>
                    </a:cubicBezTo>
                    <a:cubicBezTo>
                      <a:pt x="1075" y="0"/>
                      <a:pt x="1075" y="0"/>
                      <a:pt x="1075" y="0"/>
                    </a:cubicBezTo>
                    <a:cubicBezTo>
                      <a:pt x="1259" y="7"/>
                      <a:pt x="1408" y="160"/>
                      <a:pt x="1408" y="346"/>
                    </a:cubicBezTo>
                    <a:cubicBezTo>
                      <a:pt x="1408" y="405"/>
                      <a:pt x="1408" y="405"/>
                      <a:pt x="1408" y="405"/>
                    </a:cubicBezTo>
                    <a:cubicBezTo>
                      <a:pt x="1408" y="591"/>
                      <a:pt x="1259" y="744"/>
                      <a:pt x="1075" y="751"/>
                    </a:cubicBezTo>
                    <a:cubicBezTo>
                      <a:pt x="1062" y="751"/>
                      <a:pt x="1062" y="751"/>
                      <a:pt x="1062"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grpSp>
        <p:grpSp>
          <p:nvGrpSpPr>
            <p:cNvPr id="156" name="Google Shape;156;p4"/>
            <p:cNvGrpSpPr/>
            <p:nvPr/>
          </p:nvGrpSpPr>
          <p:grpSpPr>
            <a:xfrm>
              <a:off x="-411147" y="125932"/>
              <a:ext cx="7265491" cy="1173163"/>
              <a:chOff x="-100" y="140"/>
              <a:chExt cx="5983" cy="739"/>
            </a:xfrm>
          </p:grpSpPr>
          <p:sp>
            <p:nvSpPr>
              <p:cNvPr id="157" name="Google Shape;157;p4"/>
              <p:cNvSpPr/>
              <p:nvPr/>
            </p:nvSpPr>
            <p:spPr>
              <a:xfrm>
                <a:off x="-97" y="141"/>
                <a:ext cx="5977" cy="73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58" name="Google Shape;158;p4"/>
              <p:cNvSpPr/>
              <p:nvPr/>
            </p:nvSpPr>
            <p:spPr>
              <a:xfrm>
                <a:off x="1325" y="140"/>
                <a:ext cx="4558" cy="739"/>
              </a:xfrm>
              <a:custGeom>
                <a:avLst/>
                <a:gdLst/>
                <a:ahLst/>
                <a:cxnLst/>
                <a:rect l="l" t="t" r="r" b="b"/>
                <a:pathLst>
                  <a:path w="1407" h="751" extrusionOk="0">
                    <a:moveTo>
                      <a:pt x="679" y="0"/>
                    </a:moveTo>
                    <a:cubicBezTo>
                      <a:pt x="1061" y="0"/>
                      <a:pt x="1061" y="0"/>
                      <a:pt x="1061" y="0"/>
                    </a:cubicBezTo>
                    <a:cubicBezTo>
                      <a:pt x="1075" y="0"/>
                      <a:pt x="1075" y="0"/>
                      <a:pt x="1075" y="0"/>
                    </a:cubicBezTo>
                    <a:cubicBezTo>
                      <a:pt x="1259" y="7"/>
                      <a:pt x="1407" y="160"/>
                      <a:pt x="1407" y="346"/>
                    </a:cubicBezTo>
                    <a:cubicBezTo>
                      <a:pt x="1407" y="405"/>
                      <a:pt x="1407" y="405"/>
                      <a:pt x="1407" y="405"/>
                    </a:cubicBezTo>
                    <a:cubicBezTo>
                      <a:pt x="1407" y="591"/>
                      <a:pt x="1259" y="744"/>
                      <a:pt x="1075" y="751"/>
                    </a:cubicBezTo>
                    <a:cubicBezTo>
                      <a:pt x="1061" y="751"/>
                      <a:pt x="1061" y="751"/>
                      <a:pt x="1061"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59" name="Google Shape;159;p4"/>
              <p:cNvSpPr/>
              <p:nvPr/>
            </p:nvSpPr>
            <p:spPr>
              <a:xfrm>
                <a:off x="-100" y="140"/>
                <a:ext cx="4561" cy="739"/>
              </a:xfrm>
              <a:custGeom>
                <a:avLst/>
                <a:gdLst/>
                <a:ahLst/>
                <a:cxnLst/>
                <a:rect l="l" t="t" r="r" b="b"/>
                <a:pathLst>
                  <a:path w="1408" h="751" extrusionOk="0">
                    <a:moveTo>
                      <a:pt x="679" y="0"/>
                    </a:moveTo>
                    <a:cubicBezTo>
                      <a:pt x="1062" y="0"/>
                      <a:pt x="1062" y="0"/>
                      <a:pt x="1062" y="0"/>
                    </a:cubicBezTo>
                    <a:cubicBezTo>
                      <a:pt x="1075" y="0"/>
                      <a:pt x="1075" y="0"/>
                      <a:pt x="1075" y="0"/>
                    </a:cubicBezTo>
                    <a:cubicBezTo>
                      <a:pt x="1259" y="7"/>
                      <a:pt x="1408" y="160"/>
                      <a:pt x="1408" y="346"/>
                    </a:cubicBezTo>
                    <a:cubicBezTo>
                      <a:pt x="1408" y="405"/>
                      <a:pt x="1408" y="405"/>
                      <a:pt x="1408" y="405"/>
                    </a:cubicBezTo>
                    <a:cubicBezTo>
                      <a:pt x="1408" y="591"/>
                      <a:pt x="1259" y="744"/>
                      <a:pt x="1075" y="751"/>
                    </a:cubicBezTo>
                    <a:cubicBezTo>
                      <a:pt x="1062" y="751"/>
                      <a:pt x="1062" y="751"/>
                      <a:pt x="1062"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grpSp>
      </p:grpSp>
      <p:sp>
        <p:nvSpPr>
          <p:cNvPr id="160" name="Google Shape;160;p4"/>
          <p:cNvSpPr txBox="1"/>
          <p:nvPr/>
        </p:nvSpPr>
        <p:spPr>
          <a:xfrm>
            <a:off x="141512" y="467234"/>
            <a:ext cx="7841493"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accent2"/>
              </a:buClr>
              <a:buSzPts val="3600"/>
              <a:buFont typeface="Noto Sans JP"/>
              <a:buNone/>
            </a:pPr>
            <a:r>
              <a:rPr lang="ja-JP" sz="3600" b="1" dirty="0">
                <a:solidFill>
                  <a:schemeClr val="accent2"/>
                </a:solidFill>
                <a:latin typeface="BIZ UDPゴシック" panose="020B0400000000000000" pitchFamily="50" charset="-128"/>
                <a:ea typeface="BIZ UDPゴシック" panose="020B0400000000000000" pitchFamily="50" charset="-128"/>
                <a:cs typeface="Noto Sans JP"/>
                <a:sym typeface="Noto Sans JP"/>
              </a:rPr>
              <a:t>おこづかいの種類は？</a:t>
            </a:r>
            <a:endParaRPr dirty="0">
              <a:latin typeface="BIZ UDPゴシック" panose="020B0400000000000000" pitchFamily="50" charset="-128"/>
              <a:ea typeface="BIZ UDPゴシック" panose="020B0400000000000000" pitchFamily="50" charset="-128"/>
            </a:endParaRPr>
          </a:p>
        </p:txBody>
      </p:sp>
      <p:sp>
        <p:nvSpPr>
          <p:cNvPr id="161" name="Google Shape;161;p4"/>
          <p:cNvSpPr txBox="1"/>
          <p:nvPr/>
        </p:nvSpPr>
        <p:spPr>
          <a:xfrm>
            <a:off x="284470" y="2104148"/>
            <a:ext cx="3777788" cy="58473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accent2"/>
              </a:buClr>
              <a:buSzPts val="4400"/>
              <a:buFont typeface="Noto Sans JP"/>
              <a:buNone/>
            </a:pPr>
            <a:r>
              <a:rPr lang="ja-JP" sz="3200" b="1" dirty="0">
                <a:solidFill>
                  <a:schemeClr val="accent2"/>
                </a:solidFill>
                <a:latin typeface="BIZ UDPゴシック" panose="020B0400000000000000" pitchFamily="50" charset="-128"/>
                <a:ea typeface="BIZ UDPゴシック" panose="020B0400000000000000" pitchFamily="50" charset="-128"/>
                <a:cs typeface="Noto Sans JP"/>
                <a:sym typeface="Noto Sans JP"/>
              </a:rPr>
              <a:t>定額タイプ</a:t>
            </a:r>
            <a:endParaRPr sz="1050" dirty="0">
              <a:latin typeface="BIZ UDPゴシック" panose="020B0400000000000000" pitchFamily="50" charset="-128"/>
              <a:ea typeface="BIZ UDPゴシック" panose="020B0400000000000000" pitchFamily="50" charset="-128"/>
            </a:endParaRPr>
          </a:p>
        </p:txBody>
      </p:sp>
      <p:sp>
        <p:nvSpPr>
          <p:cNvPr id="162" name="Google Shape;162;p4"/>
          <p:cNvSpPr txBox="1"/>
          <p:nvPr/>
        </p:nvSpPr>
        <p:spPr>
          <a:xfrm>
            <a:off x="-791606" y="3720216"/>
            <a:ext cx="6211956" cy="58473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accent2"/>
              </a:buClr>
              <a:buSzPts val="4400"/>
              <a:buFont typeface="Noto Sans JP"/>
              <a:buNone/>
            </a:pPr>
            <a:r>
              <a:rPr lang="ja-JP" sz="3200" b="1" dirty="0">
                <a:solidFill>
                  <a:schemeClr val="accent2"/>
                </a:solidFill>
                <a:latin typeface="BIZ UDPゴシック" panose="020B0400000000000000" pitchFamily="50" charset="-128"/>
                <a:ea typeface="BIZ UDPゴシック" panose="020B0400000000000000" pitchFamily="50" charset="-128"/>
                <a:cs typeface="Noto Sans JP"/>
                <a:sym typeface="Noto Sans JP"/>
              </a:rPr>
              <a:t>報酬タイプ</a:t>
            </a:r>
            <a:endParaRPr sz="1050" dirty="0">
              <a:latin typeface="BIZ UDPゴシック" panose="020B0400000000000000" pitchFamily="50" charset="-128"/>
              <a:ea typeface="BIZ UDPゴシック" panose="020B0400000000000000" pitchFamily="50" charset="-128"/>
            </a:endParaRPr>
          </a:p>
        </p:txBody>
      </p:sp>
      <p:sp>
        <p:nvSpPr>
          <p:cNvPr id="163" name="Google Shape;163;p4"/>
          <p:cNvSpPr txBox="1"/>
          <p:nvPr/>
        </p:nvSpPr>
        <p:spPr>
          <a:xfrm>
            <a:off x="-986350" y="5508555"/>
            <a:ext cx="6365240"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accent2"/>
              </a:buClr>
              <a:buSzPts val="4000"/>
              <a:buFont typeface="Noto Sans JP"/>
              <a:buNone/>
            </a:pPr>
            <a:r>
              <a:rPr lang="ja-JP" sz="2800" b="1" dirty="0">
                <a:solidFill>
                  <a:schemeClr val="accent2"/>
                </a:solidFill>
                <a:latin typeface="BIZ UDPゴシック" panose="020B0400000000000000" pitchFamily="50" charset="-128"/>
                <a:ea typeface="BIZ UDPゴシック" panose="020B0400000000000000" pitchFamily="50" charset="-128"/>
                <a:cs typeface="Noto Sans JP"/>
                <a:sym typeface="Noto Sans JP"/>
              </a:rPr>
              <a:t>ミックスタイプ</a:t>
            </a:r>
            <a:endParaRPr sz="1050" dirty="0">
              <a:latin typeface="BIZ UDPゴシック" panose="020B0400000000000000" pitchFamily="50" charset="-128"/>
              <a:ea typeface="BIZ UDPゴシック" panose="020B0400000000000000" pitchFamily="50" charset="-128"/>
            </a:endParaRPr>
          </a:p>
        </p:txBody>
      </p:sp>
      <p:pic>
        <p:nvPicPr>
          <p:cNvPr id="164" name="Google Shape;164;p4"/>
          <p:cNvPicPr preferRelativeResize="0"/>
          <p:nvPr/>
        </p:nvPicPr>
        <p:blipFill rotWithShape="1">
          <a:blip r:embed="rId4">
            <a:alphaModFix/>
          </a:blip>
          <a:srcRect/>
          <a:stretch/>
        </p:blipFill>
        <p:spPr>
          <a:xfrm>
            <a:off x="7762820" y="-107192"/>
            <a:ext cx="1921783" cy="1921783"/>
          </a:xfrm>
          <a:prstGeom prst="rect">
            <a:avLst/>
          </a:prstGeom>
          <a:noFill/>
          <a:ln>
            <a:noFill/>
          </a:ln>
        </p:spPr>
      </p:pic>
      <p:sp>
        <p:nvSpPr>
          <p:cNvPr id="165" name="Google Shape;165;p4"/>
          <p:cNvSpPr txBox="1"/>
          <p:nvPr/>
        </p:nvSpPr>
        <p:spPr>
          <a:xfrm>
            <a:off x="3987480" y="1722831"/>
            <a:ext cx="5697124" cy="792162"/>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dk1"/>
              </a:buClr>
              <a:buSzPts val="2400"/>
              <a:buFont typeface="Noto Sans Symbols"/>
              <a:buNone/>
            </a:pPr>
            <a:r>
              <a:rPr lang="ja-JP" sz="2400" dirty="0">
                <a:solidFill>
                  <a:schemeClr val="dk1"/>
                </a:solidFill>
                <a:latin typeface="BIZ UDPゴシック" panose="020B0400000000000000" pitchFamily="50" charset="-128"/>
                <a:ea typeface="BIZ UDPゴシック" panose="020B0400000000000000" pitchFamily="50" charset="-128"/>
                <a:cs typeface="Noto Sans JP"/>
                <a:sym typeface="Noto Sans JP"/>
              </a:rPr>
              <a:t>週単位や月</a:t>
            </a:r>
            <a:r>
              <a:rPr lang="ja-JP" sz="2000" dirty="0">
                <a:solidFill>
                  <a:schemeClr val="dk1"/>
                </a:solidFill>
                <a:latin typeface="BIZ UDPゴシック" panose="020B0400000000000000" pitchFamily="50" charset="-128"/>
                <a:ea typeface="BIZ UDPゴシック" panose="020B0400000000000000" pitchFamily="50" charset="-128"/>
                <a:cs typeface="Noto Sans JP"/>
                <a:sym typeface="Noto Sans JP"/>
              </a:rPr>
              <a:t>単位</a:t>
            </a:r>
            <a:r>
              <a:rPr lang="ja-JP" sz="2400" dirty="0">
                <a:solidFill>
                  <a:schemeClr val="dk1"/>
                </a:solidFill>
                <a:latin typeface="BIZ UDPゴシック" panose="020B0400000000000000" pitchFamily="50" charset="-128"/>
                <a:ea typeface="BIZ UDPゴシック" panose="020B0400000000000000" pitchFamily="50" charset="-128"/>
                <a:cs typeface="Noto Sans JP"/>
                <a:sym typeface="Noto Sans JP"/>
              </a:rPr>
              <a:t>など一定の期間に、</a:t>
            </a:r>
            <a:endParaRPr sz="24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a:p>
            <a:pPr marL="457200" marR="0" lvl="0" indent="-457200" algn="l" rtl="0">
              <a:spcBef>
                <a:spcPts val="0"/>
              </a:spcBef>
              <a:spcAft>
                <a:spcPts val="0"/>
              </a:spcAft>
              <a:buClr>
                <a:schemeClr val="dk1"/>
              </a:buClr>
              <a:buSzPts val="2400"/>
              <a:buFont typeface="Noto Sans Symbols"/>
              <a:buNone/>
            </a:pPr>
            <a:r>
              <a:rPr lang="ja-JP" sz="2400" dirty="0">
                <a:solidFill>
                  <a:schemeClr val="dk1"/>
                </a:solidFill>
                <a:latin typeface="BIZ UDPゴシック" panose="020B0400000000000000" pitchFamily="50" charset="-128"/>
                <a:ea typeface="BIZ UDPゴシック" panose="020B0400000000000000" pitchFamily="50" charset="-128"/>
                <a:cs typeface="Noto Sans JP"/>
                <a:sym typeface="Noto Sans JP"/>
              </a:rPr>
              <a:t>一定の金額を渡すもの。</a:t>
            </a:r>
            <a:endParaRPr dirty="0">
              <a:latin typeface="BIZ UDPゴシック" panose="020B0400000000000000" pitchFamily="50" charset="-128"/>
              <a:ea typeface="BIZ UDPゴシック" panose="020B0400000000000000" pitchFamily="50" charset="-128"/>
            </a:endParaRPr>
          </a:p>
          <a:p>
            <a:pPr marL="457200" marR="0" lvl="0" indent="-457200" algn="l" rtl="0">
              <a:spcBef>
                <a:spcPts val="0"/>
              </a:spcBef>
              <a:spcAft>
                <a:spcPts val="0"/>
              </a:spcAft>
              <a:buClr>
                <a:schemeClr val="dk1"/>
              </a:buClr>
              <a:buSzPts val="2400"/>
              <a:buFont typeface="Noto Sans Symbols"/>
              <a:buNone/>
            </a:pPr>
            <a:endParaRPr sz="24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66" name="Google Shape;166;p4"/>
          <p:cNvSpPr txBox="1"/>
          <p:nvPr/>
        </p:nvSpPr>
        <p:spPr>
          <a:xfrm>
            <a:off x="2468999" y="2552255"/>
            <a:ext cx="6840537"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FF0000"/>
              </a:buClr>
              <a:buSzPts val="2000"/>
              <a:buFont typeface="Arial"/>
              <a:buNone/>
            </a:pPr>
            <a:r>
              <a:rPr lang="ja-JP" sz="1800" dirty="0">
                <a:solidFill>
                  <a:srgbClr val="FF0000"/>
                </a:solidFill>
                <a:latin typeface="BIZ UDPゴシック" panose="020B0400000000000000" pitchFamily="50" charset="-128"/>
                <a:ea typeface="BIZ UDPゴシック" panose="020B0400000000000000" pitchFamily="50" charset="-128"/>
                <a:cs typeface="Noto Sans JP"/>
                <a:sym typeface="Noto Sans JP"/>
              </a:rPr>
              <a:t>お金の管理を学ぶことができる！</a:t>
            </a:r>
            <a:endParaRPr sz="1200" dirty="0">
              <a:latin typeface="BIZ UDPゴシック" panose="020B0400000000000000" pitchFamily="50" charset="-128"/>
              <a:ea typeface="BIZ UDPゴシック" panose="020B0400000000000000" pitchFamily="50" charset="-128"/>
            </a:endParaRPr>
          </a:p>
        </p:txBody>
      </p:sp>
      <p:sp>
        <p:nvSpPr>
          <p:cNvPr id="167" name="Google Shape;167;p4"/>
          <p:cNvSpPr txBox="1"/>
          <p:nvPr/>
        </p:nvSpPr>
        <p:spPr>
          <a:xfrm>
            <a:off x="3987479" y="3384076"/>
            <a:ext cx="8747125" cy="792162"/>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rgbClr val="000000"/>
              </a:buClr>
              <a:buSzPts val="2400"/>
              <a:buFont typeface="Noto Sans Symbols"/>
              <a:buNone/>
            </a:pPr>
            <a:r>
              <a:rPr lang="ja-JP" sz="24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お手伝いなどの働きに応じて、</a:t>
            </a:r>
            <a:endParaRPr sz="24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a:p>
            <a:pPr marL="457200" marR="0" lvl="0" indent="-457200" algn="l" rtl="0">
              <a:spcBef>
                <a:spcPts val="0"/>
              </a:spcBef>
              <a:spcAft>
                <a:spcPts val="0"/>
              </a:spcAft>
              <a:buClr>
                <a:srgbClr val="000000"/>
              </a:buClr>
              <a:buSzPts val="2400"/>
              <a:buFont typeface="Noto Sans Symbols"/>
              <a:buNone/>
            </a:pPr>
            <a:r>
              <a:rPr lang="ja-JP" sz="24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おこづかいの金額が決まるもの。</a:t>
            </a:r>
            <a:endParaRPr dirty="0">
              <a:latin typeface="BIZ UDPゴシック" panose="020B0400000000000000" pitchFamily="50" charset="-128"/>
              <a:ea typeface="BIZ UDPゴシック" panose="020B0400000000000000" pitchFamily="50" charset="-128"/>
            </a:endParaRPr>
          </a:p>
        </p:txBody>
      </p:sp>
      <p:sp>
        <p:nvSpPr>
          <p:cNvPr id="168" name="Google Shape;168;p4"/>
          <p:cNvSpPr txBox="1"/>
          <p:nvPr/>
        </p:nvSpPr>
        <p:spPr>
          <a:xfrm>
            <a:off x="3221598" y="4246334"/>
            <a:ext cx="6842125"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FF0000"/>
              </a:buClr>
              <a:buSzPts val="2000"/>
              <a:buFont typeface="Arial"/>
              <a:buNone/>
            </a:pPr>
            <a:r>
              <a:rPr lang="ja-JP" sz="1800" dirty="0">
                <a:solidFill>
                  <a:srgbClr val="FF0000"/>
                </a:solidFill>
                <a:latin typeface="BIZ UDPゴシック" panose="020B0400000000000000" pitchFamily="50" charset="-128"/>
                <a:ea typeface="BIZ UDPゴシック" panose="020B0400000000000000" pitchFamily="50" charset="-128"/>
                <a:cs typeface="Noto Sans JP"/>
                <a:sym typeface="Noto Sans JP"/>
              </a:rPr>
              <a:t>お金は仕事の対価だということがわかる！</a:t>
            </a:r>
            <a:endParaRPr sz="1200" dirty="0">
              <a:latin typeface="BIZ UDPゴシック" panose="020B0400000000000000" pitchFamily="50" charset="-128"/>
              <a:ea typeface="BIZ UDPゴシック" panose="020B0400000000000000" pitchFamily="50" charset="-128"/>
            </a:endParaRPr>
          </a:p>
        </p:txBody>
      </p:sp>
      <p:sp>
        <p:nvSpPr>
          <p:cNvPr id="169" name="Google Shape;169;p4"/>
          <p:cNvSpPr txBox="1"/>
          <p:nvPr/>
        </p:nvSpPr>
        <p:spPr>
          <a:xfrm>
            <a:off x="4016056" y="5496999"/>
            <a:ext cx="5975728" cy="792162"/>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rgbClr val="000000"/>
              </a:buClr>
              <a:buSzPts val="2400"/>
              <a:buFont typeface="Noto Sans Symbols"/>
              <a:buNone/>
            </a:pPr>
            <a:r>
              <a:rPr lang="ja-JP" sz="24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定額タイプと報酬タイプをあわせたもの。</a:t>
            </a:r>
            <a:endParaRPr dirty="0">
              <a:latin typeface="BIZ UDPゴシック" panose="020B0400000000000000" pitchFamily="50" charset="-128"/>
              <a:ea typeface="BIZ UDPゴシック" panose="020B0400000000000000" pitchFamily="50" charset="-128"/>
            </a:endParaRPr>
          </a:p>
        </p:txBody>
      </p:sp>
      <p:sp>
        <p:nvSpPr>
          <p:cNvPr id="2" name="フッター プレースホルダー 3">
            <a:extLst>
              <a:ext uri="{FF2B5EF4-FFF2-40B4-BE49-F238E27FC236}">
                <a16:creationId xmlns:a16="http://schemas.microsoft.com/office/drawing/2014/main" id="{E9CDAAAF-FCE5-4D86-9A21-CFBAF73DAC19}"/>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grpSp>
        <p:nvGrpSpPr>
          <p:cNvPr id="175" name="Google Shape;175;p5"/>
          <p:cNvGrpSpPr/>
          <p:nvPr/>
        </p:nvGrpSpPr>
        <p:grpSpPr>
          <a:xfrm>
            <a:off x="-346829" y="243913"/>
            <a:ext cx="8850983" cy="909280"/>
            <a:chOff x="-411147" y="125933"/>
            <a:chExt cx="8850983" cy="1173163"/>
          </a:xfrm>
        </p:grpSpPr>
        <p:grpSp>
          <p:nvGrpSpPr>
            <p:cNvPr id="176" name="Google Shape;176;p5"/>
            <p:cNvGrpSpPr/>
            <p:nvPr/>
          </p:nvGrpSpPr>
          <p:grpSpPr>
            <a:xfrm>
              <a:off x="5420350" y="125932"/>
              <a:ext cx="3019486" cy="1173163"/>
              <a:chOff x="-100" y="140"/>
              <a:chExt cx="5983" cy="739"/>
            </a:xfrm>
          </p:grpSpPr>
          <p:sp>
            <p:nvSpPr>
              <p:cNvPr id="177" name="Google Shape;177;p5"/>
              <p:cNvSpPr/>
              <p:nvPr/>
            </p:nvSpPr>
            <p:spPr>
              <a:xfrm>
                <a:off x="-97" y="141"/>
                <a:ext cx="5977" cy="73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78" name="Google Shape;178;p5"/>
              <p:cNvSpPr/>
              <p:nvPr/>
            </p:nvSpPr>
            <p:spPr>
              <a:xfrm>
                <a:off x="1325" y="140"/>
                <a:ext cx="4558" cy="739"/>
              </a:xfrm>
              <a:custGeom>
                <a:avLst/>
                <a:gdLst/>
                <a:ahLst/>
                <a:cxnLst/>
                <a:rect l="l" t="t" r="r" b="b"/>
                <a:pathLst>
                  <a:path w="1407" h="751" extrusionOk="0">
                    <a:moveTo>
                      <a:pt x="679" y="0"/>
                    </a:moveTo>
                    <a:cubicBezTo>
                      <a:pt x="1061" y="0"/>
                      <a:pt x="1061" y="0"/>
                      <a:pt x="1061" y="0"/>
                    </a:cubicBezTo>
                    <a:cubicBezTo>
                      <a:pt x="1075" y="0"/>
                      <a:pt x="1075" y="0"/>
                      <a:pt x="1075" y="0"/>
                    </a:cubicBezTo>
                    <a:cubicBezTo>
                      <a:pt x="1259" y="7"/>
                      <a:pt x="1407" y="160"/>
                      <a:pt x="1407" y="346"/>
                    </a:cubicBezTo>
                    <a:cubicBezTo>
                      <a:pt x="1407" y="405"/>
                      <a:pt x="1407" y="405"/>
                      <a:pt x="1407" y="405"/>
                    </a:cubicBezTo>
                    <a:cubicBezTo>
                      <a:pt x="1407" y="591"/>
                      <a:pt x="1259" y="744"/>
                      <a:pt x="1075" y="751"/>
                    </a:cubicBezTo>
                    <a:cubicBezTo>
                      <a:pt x="1061" y="751"/>
                      <a:pt x="1061" y="751"/>
                      <a:pt x="1061"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79" name="Google Shape;179;p5"/>
              <p:cNvSpPr/>
              <p:nvPr/>
            </p:nvSpPr>
            <p:spPr>
              <a:xfrm>
                <a:off x="-100" y="140"/>
                <a:ext cx="4561" cy="739"/>
              </a:xfrm>
              <a:custGeom>
                <a:avLst/>
                <a:gdLst/>
                <a:ahLst/>
                <a:cxnLst/>
                <a:rect l="l" t="t" r="r" b="b"/>
                <a:pathLst>
                  <a:path w="1408" h="751" extrusionOk="0">
                    <a:moveTo>
                      <a:pt x="679" y="0"/>
                    </a:moveTo>
                    <a:cubicBezTo>
                      <a:pt x="1062" y="0"/>
                      <a:pt x="1062" y="0"/>
                      <a:pt x="1062" y="0"/>
                    </a:cubicBezTo>
                    <a:cubicBezTo>
                      <a:pt x="1075" y="0"/>
                      <a:pt x="1075" y="0"/>
                      <a:pt x="1075" y="0"/>
                    </a:cubicBezTo>
                    <a:cubicBezTo>
                      <a:pt x="1259" y="7"/>
                      <a:pt x="1408" y="160"/>
                      <a:pt x="1408" y="346"/>
                    </a:cubicBezTo>
                    <a:cubicBezTo>
                      <a:pt x="1408" y="405"/>
                      <a:pt x="1408" y="405"/>
                      <a:pt x="1408" y="405"/>
                    </a:cubicBezTo>
                    <a:cubicBezTo>
                      <a:pt x="1408" y="591"/>
                      <a:pt x="1259" y="744"/>
                      <a:pt x="1075" y="751"/>
                    </a:cubicBezTo>
                    <a:cubicBezTo>
                      <a:pt x="1062" y="751"/>
                      <a:pt x="1062" y="751"/>
                      <a:pt x="1062"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grpSp>
        <p:grpSp>
          <p:nvGrpSpPr>
            <p:cNvPr id="180" name="Google Shape;180;p5"/>
            <p:cNvGrpSpPr/>
            <p:nvPr/>
          </p:nvGrpSpPr>
          <p:grpSpPr>
            <a:xfrm>
              <a:off x="-411147" y="125932"/>
              <a:ext cx="7265491" cy="1173163"/>
              <a:chOff x="-100" y="140"/>
              <a:chExt cx="5983" cy="739"/>
            </a:xfrm>
          </p:grpSpPr>
          <p:sp>
            <p:nvSpPr>
              <p:cNvPr id="181" name="Google Shape;181;p5"/>
              <p:cNvSpPr/>
              <p:nvPr/>
            </p:nvSpPr>
            <p:spPr>
              <a:xfrm>
                <a:off x="-97" y="141"/>
                <a:ext cx="5977" cy="73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82" name="Google Shape;182;p5"/>
              <p:cNvSpPr/>
              <p:nvPr/>
            </p:nvSpPr>
            <p:spPr>
              <a:xfrm>
                <a:off x="1325" y="140"/>
                <a:ext cx="4558" cy="739"/>
              </a:xfrm>
              <a:custGeom>
                <a:avLst/>
                <a:gdLst/>
                <a:ahLst/>
                <a:cxnLst/>
                <a:rect l="l" t="t" r="r" b="b"/>
                <a:pathLst>
                  <a:path w="1407" h="751" extrusionOk="0">
                    <a:moveTo>
                      <a:pt x="679" y="0"/>
                    </a:moveTo>
                    <a:cubicBezTo>
                      <a:pt x="1061" y="0"/>
                      <a:pt x="1061" y="0"/>
                      <a:pt x="1061" y="0"/>
                    </a:cubicBezTo>
                    <a:cubicBezTo>
                      <a:pt x="1075" y="0"/>
                      <a:pt x="1075" y="0"/>
                      <a:pt x="1075" y="0"/>
                    </a:cubicBezTo>
                    <a:cubicBezTo>
                      <a:pt x="1259" y="7"/>
                      <a:pt x="1407" y="160"/>
                      <a:pt x="1407" y="346"/>
                    </a:cubicBezTo>
                    <a:cubicBezTo>
                      <a:pt x="1407" y="405"/>
                      <a:pt x="1407" y="405"/>
                      <a:pt x="1407" y="405"/>
                    </a:cubicBezTo>
                    <a:cubicBezTo>
                      <a:pt x="1407" y="591"/>
                      <a:pt x="1259" y="744"/>
                      <a:pt x="1075" y="751"/>
                    </a:cubicBezTo>
                    <a:cubicBezTo>
                      <a:pt x="1061" y="751"/>
                      <a:pt x="1061" y="751"/>
                      <a:pt x="1061"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83" name="Google Shape;183;p5"/>
              <p:cNvSpPr/>
              <p:nvPr/>
            </p:nvSpPr>
            <p:spPr>
              <a:xfrm>
                <a:off x="-100" y="140"/>
                <a:ext cx="4561" cy="739"/>
              </a:xfrm>
              <a:custGeom>
                <a:avLst/>
                <a:gdLst/>
                <a:ahLst/>
                <a:cxnLst/>
                <a:rect l="l" t="t" r="r" b="b"/>
                <a:pathLst>
                  <a:path w="1408" h="751" extrusionOk="0">
                    <a:moveTo>
                      <a:pt x="679" y="0"/>
                    </a:moveTo>
                    <a:cubicBezTo>
                      <a:pt x="1062" y="0"/>
                      <a:pt x="1062" y="0"/>
                      <a:pt x="1062" y="0"/>
                    </a:cubicBezTo>
                    <a:cubicBezTo>
                      <a:pt x="1075" y="0"/>
                      <a:pt x="1075" y="0"/>
                      <a:pt x="1075" y="0"/>
                    </a:cubicBezTo>
                    <a:cubicBezTo>
                      <a:pt x="1259" y="7"/>
                      <a:pt x="1408" y="160"/>
                      <a:pt x="1408" y="346"/>
                    </a:cubicBezTo>
                    <a:cubicBezTo>
                      <a:pt x="1408" y="405"/>
                      <a:pt x="1408" y="405"/>
                      <a:pt x="1408" y="405"/>
                    </a:cubicBezTo>
                    <a:cubicBezTo>
                      <a:pt x="1408" y="591"/>
                      <a:pt x="1259" y="744"/>
                      <a:pt x="1075" y="751"/>
                    </a:cubicBezTo>
                    <a:cubicBezTo>
                      <a:pt x="1062" y="751"/>
                      <a:pt x="1062" y="751"/>
                      <a:pt x="1062"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grpSp>
      </p:grpSp>
      <p:pic>
        <p:nvPicPr>
          <p:cNvPr id="184" name="Google Shape;184;p5"/>
          <p:cNvPicPr preferRelativeResize="0"/>
          <p:nvPr/>
        </p:nvPicPr>
        <p:blipFill rotWithShape="1">
          <a:blip r:embed="rId3">
            <a:alphaModFix/>
          </a:blip>
          <a:srcRect/>
          <a:stretch/>
        </p:blipFill>
        <p:spPr>
          <a:xfrm>
            <a:off x="7762820" y="-107192"/>
            <a:ext cx="1921783" cy="1921783"/>
          </a:xfrm>
          <a:prstGeom prst="rect">
            <a:avLst/>
          </a:prstGeom>
          <a:noFill/>
          <a:ln>
            <a:noFill/>
          </a:ln>
        </p:spPr>
      </p:pic>
      <p:sp>
        <p:nvSpPr>
          <p:cNvPr id="185" name="Google Shape;185;p5"/>
          <p:cNvSpPr/>
          <p:nvPr/>
        </p:nvSpPr>
        <p:spPr>
          <a:xfrm>
            <a:off x="221397" y="286567"/>
            <a:ext cx="8569325" cy="90805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accent2"/>
              </a:buClr>
              <a:buSzPts val="3600"/>
              <a:buFont typeface="Arial"/>
              <a:buNone/>
            </a:pPr>
            <a:r>
              <a:rPr lang="ja-JP" sz="2500" b="1" dirty="0">
                <a:solidFill>
                  <a:schemeClr val="accent2"/>
                </a:solidFill>
                <a:latin typeface="BIZ UDPゴシック" panose="020B0400000000000000" pitchFamily="50" charset="-128"/>
                <a:ea typeface="BIZ UDPゴシック" panose="020B0400000000000000" pitchFamily="50" charset="-128"/>
                <a:cs typeface="Noto Sans JP"/>
                <a:sym typeface="Noto Sans JP"/>
              </a:rPr>
              <a:t>おこづかいの取り決め</a:t>
            </a:r>
            <a:endParaRPr sz="2500" dirty="0">
              <a:latin typeface="BIZ UDPゴシック" panose="020B0400000000000000" pitchFamily="50" charset="-128"/>
              <a:ea typeface="BIZ UDPゴシック" panose="020B0400000000000000" pitchFamily="50" charset="-128"/>
            </a:endParaRPr>
          </a:p>
        </p:txBody>
      </p:sp>
      <p:sp>
        <p:nvSpPr>
          <p:cNvPr id="187" name="Google Shape;187;p5"/>
          <p:cNvSpPr/>
          <p:nvPr/>
        </p:nvSpPr>
        <p:spPr>
          <a:xfrm>
            <a:off x="540603" y="1374328"/>
            <a:ext cx="9144000" cy="79216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rgbClr val="000000"/>
              </a:buClr>
              <a:buSzPts val="3200"/>
              <a:buFont typeface="Arial"/>
              <a:buNone/>
            </a:pPr>
            <a:r>
              <a:rPr lang="ja-JP" sz="28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計画表でルールを決める　</a:t>
            </a:r>
            <a:endParaRPr sz="1600" dirty="0">
              <a:latin typeface="BIZ UDPゴシック" panose="020B0400000000000000" pitchFamily="50" charset="-128"/>
              <a:ea typeface="BIZ UDPゴシック" panose="020B0400000000000000" pitchFamily="50" charset="-128"/>
            </a:endParaRPr>
          </a:p>
        </p:txBody>
      </p:sp>
      <p:sp>
        <p:nvSpPr>
          <p:cNvPr id="188" name="Google Shape;188;p5"/>
          <p:cNvSpPr/>
          <p:nvPr/>
        </p:nvSpPr>
        <p:spPr>
          <a:xfrm>
            <a:off x="5463442" y="2286924"/>
            <a:ext cx="4041775" cy="3945580"/>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rgbClr val="FF5050"/>
              </a:buClr>
              <a:buSzPts val="2000"/>
              <a:buFont typeface="Arial"/>
              <a:buNone/>
            </a:pPr>
            <a:r>
              <a:rPr lang="ja-JP" sz="2000" b="1" dirty="0">
                <a:solidFill>
                  <a:srgbClr val="FF5050"/>
                </a:solidFill>
                <a:latin typeface="BIZ UDPゴシック" panose="020B0400000000000000" pitchFamily="50" charset="-128"/>
                <a:ea typeface="BIZ UDPゴシック" panose="020B0400000000000000" pitchFamily="50" charset="-128"/>
                <a:cs typeface="Noto Sans JP"/>
                <a:sym typeface="Noto Sans JP"/>
              </a:rPr>
              <a:t>・筆記用具、お菓子</a:t>
            </a:r>
            <a:endParaRPr sz="2000" b="1" dirty="0">
              <a:solidFill>
                <a:srgbClr val="FF5050"/>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l" rtl="0">
              <a:spcBef>
                <a:spcPts val="400"/>
              </a:spcBef>
              <a:spcAft>
                <a:spcPts val="0"/>
              </a:spcAft>
              <a:buClr>
                <a:schemeClr val="dk1"/>
              </a:buClr>
              <a:buSzPts val="2000"/>
              <a:buFont typeface="Arial"/>
              <a:buNone/>
            </a:pPr>
            <a:endParaRPr sz="2000" b="1" dirty="0">
              <a:solidFill>
                <a:srgbClr val="FF5050"/>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l" rtl="0">
              <a:spcBef>
                <a:spcPts val="400"/>
              </a:spcBef>
              <a:spcAft>
                <a:spcPts val="0"/>
              </a:spcAft>
              <a:buClr>
                <a:srgbClr val="FF5050"/>
              </a:buClr>
              <a:buSzPts val="2000"/>
              <a:buFont typeface="Arial"/>
              <a:buNone/>
            </a:pPr>
            <a:r>
              <a:rPr lang="ja-JP" sz="2000" b="1" dirty="0">
                <a:solidFill>
                  <a:srgbClr val="FF5050"/>
                </a:solidFill>
                <a:latin typeface="BIZ UDPゴシック" panose="020B0400000000000000" pitchFamily="50" charset="-128"/>
                <a:ea typeface="BIZ UDPゴシック" panose="020B0400000000000000" pitchFamily="50" charset="-128"/>
                <a:cs typeface="Noto Sans JP"/>
                <a:sym typeface="Noto Sans JP"/>
              </a:rPr>
              <a:t>・自由に使えるお金</a:t>
            </a:r>
            <a:endParaRPr sz="2000" b="1" dirty="0">
              <a:solidFill>
                <a:srgbClr val="FF5050"/>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l" rtl="0">
              <a:spcBef>
                <a:spcPts val="400"/>
              </a:spcBef>
              <a:spcAft>
                <a:spcPts val="0"/>
              </a:spcAft>
              <a:buClr>
                <a:schemeClr val="dk1"/>
              </a:buClr>
              <a:buSzPts val="2000"/>
              <a:buFont typeface="Arial"/>
              <a:buNone/>
            </a:pPr>
            <a:endParaRPr sz="2000" b="1" dirty="0">
              <a:solidFill>
                <a:srgbClr val="FF5050"/>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l" rtl="0">
              <a:spcBef>
                <a:spcPts val="400"/>
              </a:spcBef>
              <a:spcAft>
                <a:spcPts val="0"/>
              </a:spcAft>
              <a:buClr>
                <a:srgbClr val="FF5050"/>
              </a:buClr>
              <a:buSzPts val="2000"/>
              <a:buFont typeface="Arial"/>
              <a:buNone/>
            </a:pPr>
            <a:r>
              <a:rPr lang="ja-JP" sz="2000" b="1" dirty="0">
                <a:solidFill>
                  <a:srgbClr val="FF5050"/>
                </a:solidFill>
                <a:latin typeface="BIZ UDPゴシック" panose="020B0400000000000000" pitchFamily="50" charset="-128"/>
                <a:ea typeface="BIZ UDPゴシック" panose="020B0400000000000000" pitchFamily="50" charset="-128"/>
                <a:cs typeface="Noto Sans JP"/>
                <a:sym typeface="Noto Sans JP"/>
              </a:rPr>
              <a:t>・人のためにつかう、</a:t>
            </a:r>
            <a:endParaRPr sz="2000" b="1" dirty="0">
              <a:solidFill>
                <a:srgbClr val="FF5050"/>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l" rtl="0">
              <a:spcBef>
                <a:spcPts val="400"/>
              </a:spcBef>
              <a:spcAft>
                <a:spcPts val="0"/>
              </a:spcAft>
              <a:buClr>
                <a:srgbClr val="FF5050"/>
              </a:buClr>
              <a:buSzPts val="2000"/>
              <a:buFont typeface="Arial"/>
              <a:buNone/>
            </a:pPr>
            <a:r>
              <a:rPr lang="ja-JP" sz="2000" b="1" dirty="0">
                <a:solidFill>
                  <a:srgbClr val="FF5050"/>
                </a:solidFill>
                <a:latin typeface="BIZ UDPゴシック" panose="020B0400000000000000" pitchFamily="50" charset="-128"/>
                <a:ea typeface="BIZ UDPゴシック" panose="020B0400000000000000" pitchFamily="50" charset="-128"/>
                <a:cs typeface="Noto Sans JP"/>
                <a:sym typeface="Noto Sans JP"/>
              </a:rPr>
              <a:t>　「ありがとう」のお金</a:t>
            </a:r>
            <a:endParaRPr sz="2000" b="1" dirty="0">
              <a:solidFill>
                <a:srgbClr val="FF5050"/>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l" rtl="0">
              <a:spcBef>
                <a:spcPts val="280"/>
              </a:spcBef>
              <a:spcAft>
                <a:spcPts val="0"/>
              </a:spcAft>
              <a:buClr>
                <a:schemeClr val="dk1"/>
              </a:buClr>
              <a:buSzPts val="1400"/>
              <a:buFont typeface="Arial"/>
              <a:buNone/>
            </a:pPr>
            <a:r>
              <a:rPr lang="ja-JP" sz="1400" dirty="0">
                <a:solidFill>
                  <a:schemeClr val="dk1"/>
                </a:solidFill>
                <a:latin typeface="BIZ UDPゴシック" panose="020B0400000000000000" pitchFamily="50" charset="-128"/>
                <a:ea typeface="BIZ UDPゴシック" panose="020B0400000000000000" pitchFamily="50" charset="-128"/>
                <a:cs typeface="Noto Sans JP"/>
                <a:sym typeface="Noto Sans JP"/>
              </a:rPr>
              <a:t>家族やお友達の誕生日プレゼント</a:t>
            </a:r>
            <a:endParaRPr sz="14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l" rtl="0">
              <a:spcBef>
                <a:spcPts val="280"/>
              </a:spcBef>
              <a:spcAft>
                <a:spcPts val="0"/>
              </a:spcAft>
              <a:buClr>
                <a:schemeClr val="dk1"/>
              </a:buClr>
              <a:buSzPts val="1400"/>
              <a:buFont typeface="Arial"/>
              <a:buNone/>
            </a:pPr>
            <a:r>
              <a:rPr lang="ja-JP" sz="1400" dirty="0">
                <a:solidFill>
                  <a:schemeClr val="dk1"/>
                </a:solidFill>
                <a:latin typeface="BIZ UDPゴシック" panose="020B0400000000000000" pitchFamily="50" charset="-128"/>
                <a:ea typeface="BIZ UDPゴシック" panose="020B0400000000000000" pitchFamily="50" charset="-128"/>
                <a:cs typeface="Noto Sans JP"/>
                <a:sym typeface="Noto Sans JP"/>
              </a:rPr>
              <a:t>24時間テレビ　など</a:t>
            </a:r>
            <a:endParaRPr sz="14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l" rtl="0">
              <a:spcBef>
                <a:spcPts val="280"/>
              </a:spcBef>
              <a:spcAft>
                <a:spcPts val="0"/>
              </a:spcAft>
              <a:buClr>
                <a:schemeClr val="dk1"/>
              </a:buClr>
              <a:buSzPts val="1400"/>
              <a:buFont typeface="Arial"/>
              <a:buNone/>
            </a:pPr>
            <a:endParaRPr sz="14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l" rtl="0">
              <a:spcBef>
                <a:spcPts val="400"/>
              </a:spcBef>
              <a:spcAft>
                <a:spcPts val="0"/>
              </a:spcAft>
              <a:buClr>
                <a:srgbClr val="FF5050"/>
              </a:buClr>
              <a:buSzPts val="2000"/>
              <a:buFont typeface="Arial"/>
              <a:buNone/>
            </a:pPr>
            <a:r>
              <a:rPr lang="ja-JP" sz="2000" b="1" dirty="0">
                <a:solidFill>
                  <a:srgbClr val="FF5050"/>
                </a:solidFill>
                <a:latin typeface="BIZ UDPゴシック" panose="020B0400000000000000" pitchFamily="50" charset="-128"/>
                <a:ea typeface="BIZ UDPゴシック" panose="020B0400000000000000" pitchFamily="50" charset="-128"/>
                <a:cs typeface="Noto Sans JP"/>
                <a:sym typeface="Noto Sans JP"/>
              </a:rPr>
              <a:t>・貯金のお金</a:t>
            </a:r>
            <a:endParaRPr sz="2000" b="1" dirty="0">
              <a:solidFill>
                <a:srgbClr val="FF5050"/>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l" rtl="0">
              <a:spcBef>
                <a:spcPts val="280"/>
              </a:spcBef>
              <a:spcAft>
                <a:spcPts val="0"/>
              </a:spcAft>
              <a:buClr>
                <a:schemeClr val="dk1"/>
              </a:buClr>
              <a:buSzPts val="1400"/>
              <a:buFont typeface="Arial"/>
              <a:buNone/>
            </a:pPr>
            <a:r>
              <a:rPr lang="ja-JP" sz="1400" dirty="0">
                <a:solidFill>
                  <a:schemeClr val="dk1"/>
                </a:solidFill>
                <a:latin typeface="BIZ UDPゴシック" panose="020B0400000000000000" pitchFamily="50" charset="-128"/>
                <a:ea typeface="BIZ UDPゴシック" panose="020B0400000000000000" pitchFamily="50" charset="-128"/>
                <a:cs typeface="Noto Sans JP"/>
                <a:sym typeface="Noto Sans JP"/>
              </a:rPr>
              <a:t>自転車や価格の高いゲームなどを買うためや</a:t>
            </a:r>
            <a:endParaRPr sz="14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l" rtl="0">
              <a:spcBef>
                <a:spcPts val="280"/>
              </a:spcBef>
              <a:spcAft>
                <a:spcPts val="0"/>
              </a:spcAft>
              <a:buClr>
                <a:schemeClr val="dk1"/>
              </a:buClr>
              <a:buSzPts val="1400"/>
              <a:buFont typeface="Arial"/>
              <a:buNone/>
            </a:pPr>
            <a:r>
              <a:rPr lang="ja-JP" sz="1400" dirty="0">
                <a:solidFill>
                  <a:schemeClr val="dk1"/>
                </a:solidFill>
                <a:latin typeface="BIZ UDPゴシック" panose="020B0400000000000000" pitchFamily="50" charset="-128"/>
                <a:ea typeface="BIZ UDPゴシック" panose="020B0400000000000000" pitchFamily="50" charset="-128"/>
                <a:cs typeface="Noto Sans JP"/>
                <a:sym typeface="Noto Sans JP"/>
              </a:rPr>
              <a:t>投資の勉強用</a:t>
            </a:r>
            <a:endParaRPr dirty="0">
              <a:latin typeface="BIZ UDPゴシック" panose="020B0400000000000000" pitchFamily="50" charset="-128"/>
              <a:ea typeface="BIZ UDPゴシック" panose="020B0400000000000000" pitchFamily="50" charset="-128"/>
            </a:endParaRPr>
          </a:p>
          <a:p>
            <a:pPr marL="342900" marR="0" lvl="0" indent="-342900" algn="l" rtl="0">
              <a:spcBef>
                <a:spcPts val="400"/>
              </a:spcBef>
              <a:spcAft>
                <a:spcPts val="0"/>
              </a:spcAft>
              <a:buClr>
                <a:schemeClr val="dk1"/>
              </a:buClr>
              <a:buSzPts val="2000"/>
              <a:buFont typeface="Arial"/>
              <a:buNone/>
            </a:pPr>
            <a:endParaRPr sz="2000" b="1" dirty="0">
              <a:solidFill>
                <a:srgbClr val="FF5050"/>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l" rtl="0">
              <a:spcBef>
                <a:spcPts val="400"/>
              </a:spcBef>
              <a:spcAft>
                <a:spcPts val="0"/>
              </a:spcAft>
              <a:buClr>
                <a:schemeClr val="dk1"/>
              </a:buClr>
              <a:buSzPts val="2000"/>
              <a:buFont typeface="Arial"/>
              <a:buNone/>
            </a:pPr>
            <a:endParaRPr sz="2000" b="1" dirty="0">
              <a:solidFill>
                <a:srgbClr val="FF5050"/>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l" rtl="0">
              <a:spcBef>
                <a:spcPts val="560"/>
              </a:spcBef>
              <a:spcAft>
                <a:spcPts val="0"/>
              </a:spcAft>
              <a:buClr>
                <a:srgbClr val="FF5050"/>
              </a:buClr>
              <a:buSzPts val="2800"/>
              <a:buFont typeface="Arial"/>
              <a:buNone/>
            </a:pPr>
            <a:r>
              <a:rPr lang="ja-JP" sz="2800" b="1" dirty="0">
                <a:solidFill>
                  <a:srgbClr val="FF5050"/>
                </a:solidFill>
                <a:latin typeface="BIZ UDPゴシック" panose="020B0400000000000000" pitchFamily="50" charset="-128"/>
                <a:ea typeface="BIZ UDPゴシック" panose="020B0400000000000000" pitchFamily="50" charset="-128"/>
                <a:cs typeface="Noto Sans JP"/>
                <a:sym typeface="Noto Sans JP"/>
              </a:rPr>
              <a:t>　　</a:t>
            </a:r>
            <a:endParaRPr dirty="0">
              <a:latin typeface="BIZ UDPゴシック" panose="020B0400000000000000" pitchFamily="50" charset="-128"/>
              <a:ea typeface="BIZ UDPゴシック" panose="020B0400000000000000" pitchFamily="50" charset="-128"/>
            </a:endParaRPr>
          </a:p>
        </p:txBody>
      </p:sp>
      <p:sp>
        <p:nvSpPr>
          <p:cNvPr id="189" name="Google Shape;189;p5"/>
          <p:cNvSpPr/>
          <p:nvPr/>
        </p:nvSpPr>
        <p:spPr>
          <a:xfrm>
            <a:off x="5330884" y="2065789"/>
            <a:ext cx="3956846" cy="3111125"/>
          </a:xfrm>
          <a:prstGeom prst="roundRect">
            <a:avLst>
              <a:gd name="adj" fmla="val 16667"/>
            </a:avLst>
          </a:prstGeom>
          <a:noFill/>
          <a:ln w="38100" cap="flat" cmpd="sng">
            <a:solidFill>
              <a:srgbClr val="F6B68A"/>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spcBef>
                <a:spcPts val="0"/>
              </a:spcBef>
              <a:spcAft>
                <a:spcPts val="0"/>
              </a:spcAft>
              <a:buNone/>
            </a:pPr>
            <a:endParaRPr sz="1350" dirty="0">
              <a:solidFill>
                <a:srgbClr val="FFFFFF"/>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90" name="Google Shape;190;p5"/>
          <p:cNvSpPr/>
          <p:nvPr/>
        </p:nvSpPr>
        <p:spPr>
          <a:xfrm>
            <a:off x="5365515" y="5235569"/>
            <a:ext cx="4012203" cy="1027246"/>
          </a:xfrm>
          <a:prstGeom prst="roundRect">
            <a:avLst>
              <a:gd name="adj" fmla="val 16667"/>
            </a:avLst>
          </a:prstGeom>
          <a:noFill/>
          <a:ln w="38100" cap="flat" cmpd="sng">
            <a:solidFill>
              <a:srgbClr val="F6B68A"/>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spcBef>
                <a:spcPts val="0"/>
              </a:spcBef>
              <a:spcAft>
                <a:spcPts val="0"/>
              </a:spcAft>
              <a:buNone/>
            </a:pPr>
            <a:endParaRPr sz="1350" dirty="0">
              <a:solidFill>
                <a:srgbClr val="FFFFFF"/>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91" name="Google Shape;191;p5"/>
          <p:cNvSpPr txBox="1"/>
          <p:nvPr/>
        </p:nvSpPr>
        <p:spPr>
          <a:xfrm>
            <a:off x="5570504" y="1641482"/>
            <a:ext cx="1412823" cy="346218"/>
          </a:xfrm>
          <a:prstGeom prst="rect">
            <a:avLst/>
          </a:prstGeom>
          <a:noFill/>
          <a:ln>
            <a:noFill/>
          </a:ln>
        </p:spPr>
        <p:txBody>
          <a:bodyPr spcFirstLastPara="1" wrap="square" lIns="68550" tIns="34275" rIns="68550" bIns="34275" anchor="t" anchorCtr="0">
            <a:spAutoFit/>
          </a:bodyPr>
          <a:lstStyle/>
          <a:p>
            <a:pPr marL="0" marR="0" lvl="0" indent="0" algn="l" rtl="0">
              <a:spcBef>
                <a:spcPts val="0"/>
              </a:spcBef>
              <a:spcAft>
                <a:spcPts val="0"/>
              </a:spcAft>
              <a:buNone/>
            </a:pPr>
            <a:r>
              <a:rPr lang="ja-JP" sz="1800" b="1" dirty="0">
                <a:solidFill>
                  <a:srgbClr val="000000"/>
                </a:solidFill>
                <a:latin typeface="BIZ UDPゴシック" panose="020B0400000000000000" pitchFamily="50" charset="-128"/>
                <a:ea typeface="BIZ UDPゴシック" panose="020B0400000000000000" pitchFamily="50" charset="-128"/>
                <a:cs typeface="Noto Sans JP"/>
                <a:sym typeface="Noto Sans JP"/>
              </a:rPr>
              <a:t>～使い方～</a:t>
            </a:r>
            <a:endParaRPr sz="105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p:txBody>
      </p:sp>
      <p:pic>
        <p:nvPicPr>
          <p:cNvPr id="3" name="図 2">
            <a:extLst>
              <a:ext uri="{FF2B5EF4-FFF2-40B4-BE49-F238E27FC236}">
                <a16:creationId xmlns:a16="http://schemas.microsoft.com/office/drawing/2014/main" id="{94F11816-B28C-CCAB-33EF-7BABE7BC8CB7}"/>
              </a:ext>
            </a:extLst>
          </p:cNvPr>
          <p:cNvPicPr>
            <a:picLocks noChangeAspect="1"/>
          </p:cNvPicPr>
          <p:nvPr/>
        </p:nvPicPr>
        <p:blipFill>
          <a:blip r:embed="rId4"/>
          <a:stretch>
            <a:fillRect/>
          </a:stretch>
        </p:blipFill>
        <p:spPr>
          <a:xfrm>
            <a:off x="1146413" y="2166491"/>
            <a:ext cx="3004732" cy="4246817"/>
          </a:xfrm>
          <a:prstGeom prst="rect">
            <a:avLst/>
          </a:prstGeom>
          <a:effectLst>
            <a:outerShdw blurRad="50800" dist="38100" dir="5400000" algn="t" rotWithShape="0">
              <a:prstClr val="black">
                <a:alpha val="40000"/>
              </a:prstClr>
            </a:outerShdw>
          </a:effectLst>
        </p:spPr>
      </p:pic>
      <p:sp>
        <p:nvSpPr>
          <p:cNvPr id="2" name="フッター プレースホルダー 3">
            <a:extLst>
              <a:ext uri="{FF2B5EF4-FFF2-40B4-BE49-F238E27FC236}">
                <a16:creationId xmlns:a16="http://schemas.microsoft.com/office/drawing/2014/main" id="{9BA13130-874A-FCFA-00B7-BD857B7533E7}"/>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pic>
        <p:nvPicPr>
          <p:cNvPr id="9" name="図 8">
            <a:extLst>
              <a:ext uri="{FF2B5EF4-FFF2-40B4-BE49-F238E27FC236}">
                <a16:creationId xmlns:a16="http://schemas.microsoft.com/office/drawing/2014/main" id="{E94AFE59-C3FA-0BBD-4EC5-73DC0E6AC071}"/>
              </a:ext>
            </a:extLst>
          </p:cNvPr>
          <p:cNvPicPr>
            <a:picLocks noChangeAspect="1"/>
          </p:cNvPicPr>
          <p:nvPr/>
        </p:nvPicPr>
        <p:blipFill>
          <a:blip r:embed="rId3"/>
          <a:stretch>
            <a:fillRect/>
          </a:stretch>
        </p:blipFill>
        <p:spPr>
          <a:xfrm>
            <a:off x="2799048" y="1216472"/>
            <a:ext cx="3883845" cy="5489334"/>
          </a:xfrm>
          <a:prstGeom prst="rect">
            <a:avLst/>
          </a:prstGeom>
          <a:effectLst>
            <a:outerShdw blurRad="50800" dist="38100" dir="5400000" algn="t" rotWithShape="0">
              <a:prstClr val="black">
                <a:alpha val="40000"/>
              </a:prstClr>
            </a:outerShdw>
          </a:effectLst>
        </p:spPr>
      </p:pic>
      <p:sp>
        <p:nvSpPr>
          <p:cNvPr id="199" name="Google Shape;199;p6"/>
          <p:cNvSpPr/>
          <p:nvPr/>
        </p:nvSpPr>
        <p:spPr>
          <a:xfrm>
            <a:off x="1658541" y="1402558"/>
            <a:ext cx="6858001" cy="594122"/>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2400"/>
              <a:buFont typeface="Arial"/>
              <a:buNone/>
            </a:pPr>
            <a:endParaRPr sz="24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00" name="Google Shape;200;p6"/>
          <p:cNvSpPr txBox="1"/>
          <p:nvPr/>
        </p:nvSpPr>
        <p:spPr>
          <a:xfrm>
            <a:off x="3548835" y="1978423"/>
            <a:ext cx="761747"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800" dirty="0">
                <a:solidFill>
                  <a:srgbClr val="000000"/>
                </a:solidFill>
                <a:latin typeface="BIZ UDゴシック" panose="020B0400000000000000" pitchFamily="49" charset="-128"/>
                <a:ea typeface="BIZ UDゴシック" panose="020B0400000000000000" pitchFamily="49" charset="-128"/>
                <a:cs typeface="Noto Sans JP"/>
                <a:sym typeface="Noto Sans JP"/>
              </a:rPr>
              <a:t>1,000</a:t>
            </a:r>
            <a:endParaRPr sz="1800" dirty="0">
              <a:solidFill>
                <a:srgbClr val="000000"/>
              </a:solidFill>
              <a:latin typeface="BIZ UDゴシック" panose="020B0400000000000000" pitchFamily="49" charset="-128"/>
              <a:ea typeface="BIZ UDゴシック" panose="020B0400000000000000" pitchFamily="49" charset="-128"/>
              <a:cs typeface="Noto Sans JP"/>
              <a:sym typeface="Noto Sans JP"/>
            </a:endParaRPr>
          </a:p>
        </p:txBody>
      </p:sp>
      <p:sp>
        <p:nvSpPr>
          <p:cNvPr id="201" name="Google Shape;201;p6"/>
          <p:cNvSpPr txBox="1"/>
          <p:nvPr/>
        </p:nvSpPr>
        <p:spPr>
          <a:xfrm>
            <a:off x="5189257" y="1983763"/>
            <a:ext cx="569387"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800" dirty="0">
                <a:solidFill>
                  <a:srgbClr val="000000"/>
                </a:solidFill>
                <a:latin typeface="BIZ UDゴシック" panose="020B0400000000000000" pitchFamily="49" charset="-128"/>
                <a:ea typeface="BIZ UDゴシック" panose="020B0400000000000000" pitchFamily="49" charset="-128"/>
                <a:cs typeface="Noto Sans JP"/>
                <a:sym typeface="Noto Sans JP"/>
              </a:rPr>
              <a:t>500</a:t>
            </a:r>
            <a:endParaRPr sz="1800" dirty="0">
              <a:solidFill>
                <a:srgbClr val="000000"/>
              </a:solidFill>
              <a:latin typeface="BIZ UDゴシック" panose="020B0400000000000000" pitchFamily="49" charset="-128"/>
              <a:ea typeface="BIZ UDゴシック" panose="020B0400000000000000" pitchFamily="49" charset="-128"/>
              <a:cs typeface="Noto Sans JP"/>
              <a:sym typeface="Noto Sans JP"/>
            </a:endParaRPr>
          </a:p>
        </p:txBody>
      </p:sp>
      <p:sp>
        <p:nvSpPr>
          <p:cNvPr id="202" name="Google Shape;202;p6"/>
          <p:cNvSpPr txBox="1"/>
          <p:nvPr/>
        </p:nvSpPr>
        <p:spPr>
          <a:xfrm>
            <a:off x="4360096" y="2387619"/>
            <a:ext cx="761747"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800" dirty="0">
                <a:solidFill>
                  <a:srgbClr val="000000"/>
                </a:solidFill>
                <a:latin typeface="BIZ UDゴシック" panose="020B0400000000000000" pitchFamily="49" charset="-128"/>
                <a:ea typeface="BIZ UDゴシック" panose="020B0400000000000000" pitchFamily="49" charset="-128"/>
                <a:cs typeface="Noto Sans JP"/>
                <a:sym typeface="Noto Sans JP"/>
              </a:rPr>
              <a:t>1,500</a:t>
            </a:r>
            <a:endParaRPr sz="1800" dirty="0">
              <a:solidFill>
                <a:srgbClr val="000000"/>
              </a:solidFill>
              <a:latin typeface="BIZ UDゴシック" panose="020B0400000000000000" pitchFamily="49" charset="-128"/>
              <a:ea typeface="BIZ UDゴシック" panose="020B0400000000000000" pitchFamily="49" charset="-128"/>
              <a:cs typeface="Noto Sans JP"/>
              <a:sym typeface="Noto Sans JP"/>
            </a:endParaRPr>
          </a:p>
        </p:txBody>
      </p:sp>
      <p:sp>
        <p:nvSpPr>
          <p:cNvPr id="203" name="Google Shape;203;p6"/>
          <p:cNvSpPr txBox="1"/>
          <p:nvPr/>
        </p:nvSpPr>
        <p:spPr>
          <a:xfrm>
            <a:off x="3302914" y="3358720"/>
            <a:ext cx="569387"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800" dirty="0">
                <a:solidFill>
                  <a:srgbClr val="000000"/>
                </a:solidFill>
                <a:latin typeface="BIZ UDゴシック" panose="020B0400000000000000" pitchFamily="49" charset="-128"/>
                <a:ea typeface="BIZ UDゴシック" panose="020B0400000000000000" pitchFamily="49" charset="-128"/>
                <a:cs typeface="Noto Sans JP"/>
                <a:sym typeface="Noto Sans JP"/>
              </a:rPr>
              <a:t>400</a:t>
            </a:r>
            <a:endParaRPr sz="1800" dirty="0">
              <a:solidFill>
                <a:srgbClr val="000000"/>
              </a:solidFill>
              <a:latin typeface="BIZ UDゴシック" panose="020B0400000000000000" pitchFamily="49" charset="-128"/>
              <a:ea typeface="BIZ UDゴシック" panose="020B0400000000000000" pitchFamily="49" charset="-128"/>
              <a:cs typeface="Noto Sans JP"/>
              <a:sym typeface="Noto Sans JP"/>
            </a:endParaRPr>
          </a:p>
        </p:txBody>
      </p:sp>
      <p:sp>
        <p:nvSpPr>
          <p:cNvPr id="204" name="Google Shape;204;p6"/>
          <p:cNvSpPr txBox="1"/>
          <p:nvPr/>
        </p:nvSpPr>
        <p:spPr>
          <a:xfrm>
            <a:off x="4383613" y="3393289"/>
            <a:ext cx="569387"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800" dirty="0">
                <a:solidFill>
                  <a:srgbClr val="000000"/>
                </a:solidFill>
                <a:latin typeface="BIZ UDゴシック" panose="020B0400000000000000" pitchFamily="49" charset="-128"/>
                <a:ea typeface="BIZ UDゴシック" panose="020B0400000000000000" pitchFamily="49" charset="-128"/>
                <a:cs typeface="Noto Sans JP"/>
                <a:sym typeface="Noto Sans JP"/>
              </a:rPr>
              <a:t>100</a:t>
            </a:r>
            <a:endParaRPr sz="1800" dirty="0">
              <a:solidFill>
                <a:srgbClr val="000000"/>
              </a:solidFill>
              <a:latin typeface="BIZ UDゴシック" panose="020B0400000000000000" pitchFamily="49" charset="-128"/>
              <a:ea typeface="BIZ UDゴシック" panose="020B0400000000000000" pitchFamily="49" charset="-128"/>
              <a:cs typeface="Noto Sans JP"/>
              <a:sym typeface="Noto Sans JP"/>
            </a:endParaRPr>
          </a:p>
        </p:txBody>
      </p:sp>
      <p:sp>
        <p:nvSpPr>
          <p:cNvPr id="205" name="Google Shape;205;p6"/>
          <p:cNvSpPr txBox="1"/>
          <p:nvPr/>
        </p:nvSpPr>
        <p:spPr>
          <a:xfrm>
            <a:off x="5378883" y="3424463"/>
            <a:ext cx="761747"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800" dirty="0">
                <a:solidFill>
                  <a:srgbClr val="000000"/>
                </a:solidFill>
                <a:latin typeface="BIZ UDゴシック" panose="020B0400000000000000" pitchFamily="49" charset="-128"/>
                <a:ea typeface="BIZ UDゴシック" panose="020B0400000000000000" pitchFamily="49" charset="-128"/>
                <a:cs typeface="Noto Sans JP"/>
                <a:sym typeface="Noto Sans JP"/>
              </a:rPr>
              <a:t>1,000</a:t>
            </a:r>
            <a:endParaRPr sz="1800" dirty="0">
              <a:solidFill>
                <a:srgbClr val="000000"/>
              </a:solidFill>
              <a:latin typeface="BIZ UDゴシック" panose="020B0400000000000000" pitchFamily="49" charset="-128"/>
              <a:ea typeface="BIZ UDゴシック" panose="020B0400000000000000" pitchFamily="49" charset="-128"/>
              <a:cs typeface="Noto Sans JP"/>
              <a:sym typeface="Noto Sans JP"/>
            </a:endParaRPr>
          </a:p>
        </p:txBody>
      </p:sp>
      <p:sp>
        <p:nvSpPr>
          <p:cNvPr id="210" name="Google Shape;210;p6"/>
          <p:cNvSpPr txBox="1"/>
          <p:nvPr/>
        </p:nvSpPr>
        <p:spPr>
          <a:xfrm>
            <a:off x="3348445" y="4139943"/>
            <a:ext cx="877163"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200" b="1" dirty="0">
                <a:solidFill>
                  <a:srgbClr val="000000"/>
                </a:solidFill>
                <a:latin typeface="BIZ UDPゴシック" panose="020B0400000000000000" pitchFamily="50" charset="-128"/>
                <a:ea typeface="BIZ UDPゴシック" panose="020B0400000000000000" pitchFamily="50" charset="-128"/>
                <a:cs typeface="Noto Sans JP"/>
                <a:sym typeface="Noto Sans JP"/>
              </a:rPr>
              <a:t>ジュース</a:t>
            </a:r>
            <a:endParaRPr sz="1200" dirty="0">
              <a:latin typeface="BIZ UDPゴシック" panose="020B0400000000000000" pitchFamily="50" charset="-128"/>
              <a:ea typeface="BIZ UDPゴシック" panose="020B0400000000000000" pitchFamily="50" charset="-128"/>
            </a:endParaRPr>
          </a:p>
        </p:txBody>
      </p:sp>
      <p:sp>
        <p:nvSpPr>
          <p:cNvPr id="211" name="Google Shape;211;p6"/>
          <p:cNvSpPr txBox="1"/>
          <p:nvPr/>
        </p:nvSpPr>
        <p:spPr>
          <a:xfrm>
            <a:off x="4714975" y="4150362"/>
            <a:ext cx="651140"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200" b="1" dirty="0">
                <a:solidFill>
                  <a:srgbClr val="000000"/>
                </a:solidFill>
                <a:latin typeface="BIZ UDゴシック" panose="020B0400000000000000" pitchFamily="49" charset="-128"/>
                <a:ea typeface="BIZ UDゴシック" panose="020B0400000000000000" pitchFamily="49" charset="-128"/>
                <a:cs typeface="Noto Sans JP"/>
                <a:sym typeface="Noto Sans JP"/>
              </a:rPr>
              <a:t>1,000</a:t>
            </a:r>
            <a:endParaRPr sz="1200" b="1" dirty="0">
              <a:solidFill>
                <a:srgbClr val="000000"/>
              </a:solidFill>
              <a:latin typeface="BIZ UDゴシック" panose="020B0400000000000000" pitchFamily="49" charset="-128"/>
              <a:ea typeface="BIZ UDゴシック" panose="020B0400000000000000" pitchFamily="49" charset="-128"/>
              <a:cs typeface="Noto Sans JP"/>
              <a:sym typeface="Noto Sans JP"/>
            </a:endParaRPr>
          </a:p>
        </p:txBody>
      </p:sp>
      <p:sp>
        <p:nvSpPr>
          <p:cNvPr id="215" name="Google Shape;215;p6"/>
          <p:cNvSpPr/>
          <p:nvPr/>
        </p:nvSpPr>
        <p:spPr>
          <a:xfrm flipH="1">
            <a:off x="6378111" y="2222799"/>
            <a:ext cx="2558689" cy="1355156"/>
          </a:xfrm>
          <a:prstGeom prst="wedgeEllipseCallout">
            <a:avLst>
              <a:gd name="adj1" fmla="val 70423"/>
              <a:gd name="adj2" fmla="val 91892"/>
            </a:avLst>
          </a:prstGeom>
          <a:solidFill>
            <a:schemeClr val="bg1"/>
          </a:solidFill>
          <a:ln w="127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FFFFFF"/>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16" name="Google Shape;216;p6"/>
          <p:cNvSpPr txBox="1"/>
          <p:nvPr/>
        </p:nvSpPr>
        <p:spPr>
          <a:xfrm>
            <a:off x="5470754" y="4150362"/>
            <a:ext cx="492443"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200" b="1" dirty="0">
                <a:solidFill>
                  <a:srgbClr val="000000"/>
                </a:solidFill>
                <a:latin typeface="BIZ UDゴシック" panose="020B0400000000000000" pitchFamily="49" charset="-128"/>
                <a:ea typeface="BIZ UDゴシック" panose="020B0400000000000000" pitchFamily="49" charset="-128"/>
                <a:cs typeface="Noto Sans JP"/>
                <a:sym typeface="Noto Sans JP"/>
              </a:rPr>
              <a:t>120</a:t>
            </a:r>
            <a:endParaRPr sz="1200" b="1" dirty="0">
              <a:solidFill>
                <a:srgbClr val="000000"/>
              </a:solidFill>
              <a:latin typeface="BIZ UDゴシック" panose="020B0400000000000000" pitchFamily="49" charset="-128"/>
              <a:ea typeface="BIZ UDゴシック" panose="020B0400000000000000" pitchFamily="49" charset="-128"/>
              <a:cs typeface="Noto Sans JP"/>
              <a:sym typeface="Noto Sans JP"/>
            </a:endParaRPr>
          </a:p>
        </p:txBody>
      </p:sp>
      <p:sp>
        <p:nvSpPr>
          <p:cNvPr id="217" name="Google Shape;217;p6"/>
          <p:cNvSpPr txBox="1"/>
          <p:nvPr/>
        </p:nvSpPr>
        <p:spPr>
          <a:xfrm>
            <a:off x="6000429" y="4163337"/>
            <a:ext cx="622166"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200" b="1" dirty="0">
                <a:solidFill>
                  <a:srgbClr val="000000"/>
                </a:solidFill>
                <a:latin typeface="BIZ UDゴシック" panose="020B0400000000000000" pitchFamily="49" charset="-128"/>
                <a:ea typeface="BIZ UDゴシック" panose="020B0400000000000000" pitchFamily="49" charset="-128"/>
                <a:cs typeface="Noto Sans JP"/>
                <a:sym typeface="Noto Sans JP"/>
              </a:rPr>
              <a:t>880</a:t>
            </a:r>
            <a:endParaRPr sz="1200" b="1" dirty="0">
              <a:solidFill>
                <a:srgbClr val="000000"/>
              </a:solidFill>
              <a:latin typeface="BIZ UDゴシック" panose="020B0400000000000000" pitchFamily="49" charset="-128"/>
              <a:ea typeface="BIZ UDゴシック" panose="020B0400000000000000" pitchFamily="49" charset="-128"/>
              <a:cs typeface="Noto Sans JP"/>
              <a:sym typeface="Noto Sans JP"/>
            </a:endParaRPr>
          </a:p>
        </p:txBody>
      </p:sp>
      <p:sp>
        <p:nvSpPr>
          <p:cNvPr id="218" name="Google Shape;218;p6"/>
          <p:cNvSpPr txBox="1"/>
          <p:nvPr/>
        </p:nvSpPr>
        <p:spPr>
          <a:xfrm>
            <a:off x="3341200" y="4374525"/>
            <a:ext cx="1223412"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200" b="1" dirty="0">
                <a:solidFill>
                  <a:srgbClr val="000000"/>
                </a:solidFill>
                <a:latin typeface="BIZ UDPゴシック" panose="020B0400000000000000" pitchFamily="50" charset="-128"/>
                <a:ea typeface="BIZ UDPゴシック" panose="020B0400000000000000" pitchFamily="50" charset="-128"/>
                <a:cs typeface="Noto Sans JP"/>
                <a:sym typeface="Noto Sans JP"/>
              </a:rPr>
              <a:t>ガチャガチャ</a:t>
            </a:r>
            <a:endParaRPr sz="1200" dirty="0">
              <a:latin typeface="BIZ UDPゴシック" panose="020B0400000000000000" pitchFamily="50" charset="-128"/>
              <a:ea typeface="BIZ UDPゴシック" panose="020B0400000000000000" pitchFamily="50" charset="-128"/>
            </a:endParaRPr>
          </a:p>
        </p:txBody>
      </p:sp>
      <p:sp>
        <p:nvSpPr>
          <p:cNvPr id="219" name="Google Shape;219;p6"/>
          <p:cNvSpPr txBox="1"/>
          <p:nvPr/>
        </p:nvSpPr>
        <p:spPr>
          <a:xfrm>
            <a:off x="4835449" y="4362963"/>
            <a:ext cx="492443"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200" b="1" dirty="0">
                <a:solidFill>
                  <a:srgbClr val="000000"/>
                </a:solidFill>
                <a:latin typeface="BIZ UDゴシック" panose="020B0400000000000000" pitchFamily="49" charset="-128"/>
                <a:ea typeface="BIZ UDゴシック" panose="020B0400000000000000" pitchFamily="49" charset="-128"/>
                <a:cs typeface="Noto Sans JP"/>
                <a:sym typeface="Noto Sans JP"/>
              </a:rPr>
              <a:t>880</a:t>
            </a:r>
            <a:endParaRPr sz="1200" b="1" dirty="0">
              <a:solidFill>
                <a:srgbClr val="000000"/>
              </a:solidFill>
              <a:latin typeface="BIZ UDゴシック" panose="020B0400000000000000" pitchFamily="49" charset="-128"/>
              <a:ea typeface="BIZ UDゴシック" panose="020B0400000000000000" pitchFamily="49" charset="-128"/>
              <a:cs typeface="Noto Sans JP"/>
              <a:sym typeface="Noto Sans JP"/>
            </a:endParaRPr>
          </a:p>
        </p:txBody>
      </p:sp>
      <p:sp>
        <p:nvSpPr>
          <p:cNvPr id="220" name="Google Shape;220;p6"/>
          <p:cNvSpPr txBox="1"/>
          <p:nvPr/>
        </p:nvSpPr>
        <p:spPr>
          <a:xfrm>
            <a:off x="5459702" y="4382220"/>
            <a:ext cx="492443"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200" b="1" dirty="0">
                <a:solidFill>
                  <a:srgbClr val="000000"/>
                </a:solidFill>
                <a:latin typeface="BIZ UDゴシック" panose="020B0400000000000000" pitchFamily="49" charset="-128"/>
                <a:ea typeface="BIZ UDゴシック" panose="020B0400000000000000" pitchFamily="49" charset="-128"/>
                <a:cs typeface="Noto Sans JP"/>
                <a:sym typeface="Noto Sans JP"/>
              </a:rPr>
              <a:t>200</a:t>
            </a:r>
            <a:endParaRPr sz="1200" b="1" dirty="0">
              <a:solidFill>
                <a:srgbClr val="000000"/>
              </a:solidFill>
              <a:latin typeface="BIZ UDゴシック" panose="020B0400000000000000" pitchFamily="49" charset="-128"/>
              <a:ea typeface="BIZ UDゴシック" panose="020B0400000000000000" pitchFamily="49" charset="-128"/>
              <a:cs typeface="Noto Sans JP"/>
              <a:sym typeface="Noto Sans JP"/>
            </a:endParaRPr>
          </a:p>
        </p:txBody>
      </p:sp>
      <p:sp>
        <p:nvSpPr>
          <p:cNvPr id="223" name="Google Shape;223;p6"/>
          <p:cNvSpPr/>
          <p:nvPr/>
        </p:nvSpPr>
        <p:spPr>
          <a:xfrm flipH="1">
            <a:off x="6308677" y="4317407"/>
            <a:ext cx="2511028" cy="1266825"/>
          </a:xfrm>
          <a:prstGeom prst="wedgeEllipseCallout">
            <a:avLst>
              <a:gd name="adj1" fmla="val 53545"/>
              <a:gd name="adj2" fmla="val -23712"/>
            </a:avLst>
          </a:prstGeom>
          <a:solidFill>
            <a:schemeClr val="bg1"/>
          </a:solidFill>
          <a:ln w="127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FFFFFF"/>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25" name="Google Shape;225;p6"/>
          <p:cNvSpPr txBox="1"/>
          <p:nvPr/>
        </p:nvSpPr>
        <p:spPr>
          <a:xfrm>
            <a:off x="5996557" y="4362963"/>
            <a:ext cx="492443"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200" b="1" dirty="0">
                <a:solidFill>
                  <a:srgbClr val="000000"/>
                </a:solidFill>
                <a:latin typeface="BIZ UDゴシック" panose="020B0400000000000000" pitchFamily="49" charset="-128"/>
                <a:ea typeface="BIZ UDゴシック" panose="020B0400000000000000" pitchFamily="49" charset="-128"/>
                <a:cs typeface="Noto Sans JP"/>
                <a:sym typeface="Noto Sans JP"/>
              </a:rPr>
              <a:t>680</a:t>
            </a:r>
            <a:endParaRPr sz="1200" b="1" dirty="0">
              <a:solidFill>
                <a:srgbClr val="000000"/>
              </a:solidFill>
              <a:latin typeface="BIZ UDゴシック" panose="020B0400000000000000" pitchFamily="49" charset="-128"/>
              <a:ea typeface="BIZ UDゴシック" panose="020B0400000000000000" pitchFamily="49" charset="-128"/>
              <a:cs typeface="Noto Sans JP"/>
              <a:sym typeface="Noto Sans JP"/>
            </a:endParaRPr>
          </a:p>
        </p:txBody>
      </p:sp>
      <p:sp>
        <p:nvSpPr>
          <p:cNvPr id="227" name="Google Shape;227;p6"/>
          <p:cNvSpPr txBox="1"/>
          <p:nvPr/>
        </p:nvSpPr>
        <p:spPr>
          <a:xfrm>
            <a:off x="2988235" y="4162986"/>
            <a:ext cx="397866" cy="2538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050" b="1" dirty="0">
                <a:solidFill>
                  <a:srgbClr val="000000"/>
                </a:solidFill>
                <a:latin typeface="BIZ UDゴシック" panose="020B0400000000000000" pitchFamily="49" charset="-128"/>
                <a:ea typeface="BIZ UDゴシック" panose="020B0400000000000000" pitchFamily="49" charset="-128"/>
                <a:cs typeface="Noto Sans JP"/>
                <a:sym typeface="Noto Sans JP"/>
              </a:rPr>
              <a:t>5/3</a:t>
            </a:r>
            <a:endParaRPr sz="1050" b="1" dirty="0">
              <a:solidFill>
                <a:srgbClr val="000000"/>
              </a:solidFill>
              <a:latin typeface="BIZ UDゴシック" panose="020B0400000000000000" pitchFamily="49" charset="-128"/>
              <a:ea typeface="BIZ UDゴシック" panose="020B0400000000000000" pitchFamily="49" charset="-128"/>
              <a:cs typeface="Noto Sans JP"/>
              <a:sym typeface="Noto Sans JP"/>
            </a:endParaRPr>
          </a:p>
        </p:txBody>
      </p:sp>
      <p:sp>
        <p:nvSpPr>
          <p:cNvPr id="228" name="Google Shape;228;p6"/>
          <p:cNvSpPr txBox="1"/>
          <p:nvPr/>
        </p:nvSpPr>
        <p:spPr>
          <a:xfrm>
            <a:off x="3023646" y="4387371"/>
            <a:ext cx="397866" cy="2538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050" b="1" dirty="0">
                <a:solidFill>
                  <a:srgbClr val="000000"/>
                </a:solidFill>
                <a:latin typeface="BIZ UDゴシック" panose="020B0400000000000000" pitchFamily="49" charset="-128"/>
                <a:ea typeface="BIZ UDゴシック" panose="020B0400000000000000" pitchFamily="49" charset="-128"/>
                <a:cs typeface="Noto Sans JP"/>
                <a:sym typeface="Noto Sans JP"/>
              </a:rPr>
              <a:t>5/5</a:t>
            </a:r>
            <a:endParaRPr sz="1050" b="1" dirty="0">
              <a:solidFill>
                <a:srgbClr val="000000"/>
              </a:solidFill>
              <a:latin typeface="BIZ UDゴシック" panose="020B0400000000000000" pitchFamily="49" charset="-128"/>
              <a:ea typeface="BIZ UDゴシック" panose="020B0400000000000000" pitchFamily="49" charset="-128"/>
              <a:cs typeface="Noto Sans JP"/>
              <a:sym typeface="Noto Sans JP"/>
            </a:endParaRPr>
          </a:p>
        </p:txBody>
      </p:sp>
      <p:grpSp>
        <p:nvGrpSpPr>
          <p:cNvPr id="229" name="Google Shape;229;p6"/>
          <p:cNvGrpSpPr/>
          <p:nvPr/>
        </p:nvGrpSpPr>
        <p:grpSpPr>
          <a:xfrm>
            <a:off x="-284897" y="224343"/>
            <a:ext cx="8850983" cy="909280"/>
            <a:chOff x="-411147" y="125933"/>
            <a:chExt cx="8850983" cy="1173163"/>
          </a:xfrm>
        </p:grpSpPr>
        <p:grpSp>
          <p:nvGrpSpPr>
            <p:cNvPr id="230" name="Google Shape;230;p6"/>
            <p:cNvGrpSpPr/>
            <p:nvPr/>
          </p:nvGrpSpPr>
          <p:grpSpPr>
            <a:xfrm>
              <a:off x="5420350" y="125932"/>
              <a:ext cx="3019486" cy="1173163"/>
              <a:chOff x="-100" y="140"/>
              <a:chExt cx="5983" cy="739"/>
            </a:xfrm>
          </p:grpSpPr>
          <p:sp>
            <p:nvSpPr>
              <p:cNvPr id="231" name="Google Shape;231;p6"/>
              <p:cNvSpPr/>
              <p:nvPr/>
            </p:nvSpPr>
            <p:spPr>
              <a:xfrm>
                <a:off x="-97" y="141"/>
                <a:ext cx="5977" cy="73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32" name="Google Shape;232;p6"/>
              <p:cNvSpPr/>
              <p:nvPr/>
            </p:nvSpPr>
            <p:spPr>
              <a:xfrm>
                <a:off x="1325" y="140"/>
                <a:ext cx="4558" cy="739"/>
              </a:xfrm>
              <a:custGeom>
                <a:avLst/>
                <a:gdLst/>
                <a:ahLst/>
                <a:cxnLst/>
                <a:rect l="l" t="t" r="r" b="b"/>
                <a:pathLst>
                  <a:path w="1407" h="751" extrusionOk="0">
                    <a:moveTo>
                      <a:pt x="679" y="0"/>
                    </a:moveTo>
                    <a:cubicBezTo>
                      <a:pt x="1061" y="0"/>
                      <a:pt x="1061" y="0"/>
                      <a:pt x="1061" y="0"/>
                    </a:cubicBezTo>
                    <a:cubicBezTo>
                      <a:pt x="1075" y="0"/>
                      <a:pt x="1075" y="0"/>
                      <a:pt x="1075" y="0"/>
                    </a:cubicBezTo>
                    <a:cubicBezTo>
                      <a:pt x="1259" y="7"/>
                      <a:pt x="1407" y="160"/>
                      <a:pt x="1407" y="346"/>
                    </a:cubicBezTo>
                    <a:cubicBezTo>
                      <a:pt x="1407" y="405"/>
                      <a:pt x="1407" y="405"/>
                      <a:pt x="1407" y="405"/>
                    </a:cubicBezTo>
                    <a:cubicBezTo>
                      <a:pt x="1407" y="591"/>
                      <a:pt x="1259" y="744"/>
                      <a:pt x="1075" y="751"/>
                    </a:cubicBezTo>
                    <a:cubicBezTo>
                      <a:pt x="1061" y="751"/>
                      <a:pt x="1061" y="751"/>
                      <a:pt x="1061"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33" name="Google Shape;233;p6"/>
              <p:cNvSpPr/>
              <p:nvPr/>
            </p:nvSpPr>
            <p:spPr>
              <a:xfrm>
                <a:off x="-100" y="140"/>
                <a:ext cx="4561" cy="739"/>
              </a:xfrm>
              <a:custGeom>
                <a:avLst/>
                <a:gdLst/>
                <a:ahLst/>
                <a:cxnLst/>
                <a:rect l="l" t="t" r="r" b="b"/>
                <a:pathLst>
                  <a:path w="1408" h="751" extrusionOk="0">
                    <a:moveTo>
                      <a:pt x="679" y="0"/>
                    </a:moveTo>
                    <a:cubicBezTo>
                      <a:pt x="1062" y="0"/>
                      <a:pt x="1062" y="0"/>
                      <a:pt x="1062" y="0"/>
                    </a:cubicBezTo>
                    <a:cubicBezTo>
                      <a:pt x="1075" y="0"/>
                      <a:pt x="1075" y="0"/>
                      <a:pt x="1075" y="0"/>
                    </a:cubicBezTo>
                    <a:cubicBezTo>
                      <a:pt x="1259" y="7"/>
                      <a:pt x="1408" y="160"/>
                      <a:pt x="1408" y="346"/>
                    </a:cubicBezTo>
                    <a:cubicBezTo>
                      <a:pt x="1408" y="405"/>
                      <a:pt x="1408" y="405"/>
                      <a:pt x="1408" y="405"/>
                    </a:cubicBezTo>
                    <a:cubicBezTo>
                      <a:pt x="1408" y="591"/>
                      <a:pt x="1259" y="744"/>
                      <a:pt x="1075" y="751"/>
                    </a:cubicBezTo>
                    <a:cubicBezTo>
                      <a:pt x="1062" y="751"/>
                      <a:pt x="1062" y="751"/>
                      <a:pt x="1062"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grpSp>
        <p:grpSp>
          <p:nvGrpSpPr>
            <p:cNvPr id="234" name="Google Shape;234;p6"/>
            <p:cNvGrpSpPr/>
            <p:nvPr/>
          </p:nvGrpSpPr>
          <p:grpSpPr>
            <a:xfrm>
              <a:off x="-411147" y="125932"/>
              <a:ext cx="7265491" cy="1173163"/>
              <a:chOff x="-100" y="140"/>
              <a:chExt cx="5983" cy="739"/>
            </a:xfrm>
          </p:grpSpPr>
          <p:sp>
            <p:nvSpPr>
              <p:cNvPr id="235" name="Google Shape;235;p6"/>
              <p:cNvSpPr/>
              <p:nvPr/>
            </p:nvSpPr>
            <p:spPr>
              <a:xfrm>
                <a:off x="-97" y="141"/>
                <a:ext cx="5977" cy="73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36" name="Google Shape;236;p6"/>
              <p:cNvSpPr/>
              <p:nvPr/>
            </p:nvSpPr>
            <p:spPr>
              <a:xfrm>
                <a:off x="1325" y="140"/>
                <a:ext cx="4558" cy="739"/>
              </a:xfrm>
              <a:custGeom>
                <a:avLst/>
                <a:gdLst/>
                <a:ahLst/>
                <a:cxnLst/>
                <a:rect l="l" t="t" r="r" b="b"/>
                <a:pathLst>
                  <a:path w="1407" h="751" extrusionOk="0">
                    <a:moveTo>
                      <a:pt x="679" y="0"/>
                    </a:moveTo>
                    <a:cubicBezTo>
                      <a:pt x="1061" y="0"/>
                      <a:pt x="1061" y="0"/>
                      <a:pt x="1061" y="0"/>
                    </a:cubicBezTo>
                    <a:cubicBezTo>
                      <a:pt x="1075" y="0"/>
                      <a:pt x="1075" y="0"/>
                      <a:pt x="1075" y="0"/>
                    </a:cubicBezTo>
                    <a:cubicBezTo>
                      <a:pt x="1259" y="7"/>
                      <a:pt x="1407" y="160"/>
                      <a:pt x="1407" y="346"/>
                    </a:cubicBezTo>
                    <a:cubicBezTo>
                      <a:pt x="1407" y="405"/>
                      <a:pt x="1407" y="405"/>
                      <a:pt x="1407" y="405"/>
                    </a:cubicBezTo>
                    <a:cubicBezTo>
                      <a:pt x="1407" y="591"/>
                      <a:pt x="1259" y="744"/>
                      <a:pt x="1075" y="751"/>
                    </a:cubicBezTo>
                    <a:cubicBezTo>
                      <a:pt x="1061" y="751"/>
                      <a:pt x="1061" y="751"/>
                      <a:pt x="1061"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37" name="Google Shape;237;p6"/>
              <p:cNvSpPr/>
              <p:nvPr/>
            </p:nvSpPr>
            <p:spPr>
              <a:xfrm>
                <a:off x="-100" y="140"/>
                <a:ext cx="4561" cy="739"/>
              </a:xfrm>
              <a:custGeom>
                <a:avLst/>
                <a:gdLst/>
                <a:ahLst/>
                <a:cxnLst/>
                <a:rect l="l" t="t" r="r" b="b"/>
                <a:pathLst>
                  <a:path w="1408" h="751" extrusionOk="0">
                    <a:moveTo>
                      <a:pt x="679" y="0"/>
                    </a:moveTo>
                    <a:cubicBezTo>
                      <a:pt x="1062" y="0"/>
                      <a:pt x="1062" y="0"/>
                      <a:pt x="1062" y="0"/>
                    </a:cubicBezTo>
                    <a:cubicBezTo>
                      <a:pt x="1075" y="0"/>
                      <a:pt x="1075" y="0"/>
                      <a:pt x="1075" y="0"/>
                    </a:cubicBezTo>
                    <a:cubicBezTo>
                      <a:pt x="1259" y="7"/>
                      <a:pt x="1408" y="160"/>
                      <a:pt x="1408" y="346"/>
                    </a:cubicBezTo>
                    <a:cubicBezTo>
                      <a:pt x="1408" y="405"/>
                      <a:pt x="1408" y="405"/>
                      <a:pt x="1408" y="405"/>
                    </a:cubicBezTo>
                    <a:cubicBezTo>
                      <a:pt x="1408" y="591"/>
                      <a:pt x="1259" y="744"/>
                      <a:pt x="1075" y="751"/>
                    </a:cubicBezTo>
                    <a:cubicBezTo>
                      <a:pt x="1062" y="751"/>
                      <a:pt x="1062" y="751"/>
                      <a:pt x="1062"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grpSp>
      </p:grpSp>
      <p:sp>
        <p:nvSpPr>
          <p:cNvPr id="238" name="Google Shape;238;p6"/>
          <p:cNvSpPr/>
          <p:nvPr/>
        </p:nvSpPr>
        <p:spPr>
          <a:xfrm>
            <a:off x="283329" y="266997"/>
            <a:ext cx="8569325" cy="90805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accent2"/>
              </a:buClr>
              <a:buSzPts val="3600"/>
              <a:buFont typeface="Arial"/>
              <a:buNone/>
            </a:pPr>
            <a:r>
              <a:rPr lang="ja-JP" sz="2500" b="1" dirty="0">
                <a:solidFill>
                  <a:schemeClr val="accent2"/>
                </a:solidFill>
                <a:latin typeface="BIZ UDPゴシック" panose="020B0400000000000000" pitchFamily="50" charset="-128"/>
                <a:ea typeface="BIZ UDPゴシック" panose="020B0400000000000000" pitchFamily="50" charset="-128"/>
                <a:cs typeface="Noto Sans JP"/>
                <a:sym typeface="Noto Sans JP"/>
              </a:rPr>
              <a:t>おこづかいの取り決め</a:t>
            </a:r>
            <a:endParaRPr sz="2500" dirty="0">
              <a:latin typeface="BIZ UDPゴシック" panose="020B0400000000000000" pitchFamily="50" charset="-128"/>
              <a:ea typeface="BIZ UDPゴシック" panose="020B0400000000000000" pitchFamily="50" charset="-128"/>
            </a:endParaRPr>
          </a:p>
        </p:txBody>
      </p:sp>
      <p:sp>
        <p:nvSpPr>
          <p:cNvPr id="209" name="Google Shape;209;p6"/>
          <p:cNvSpPr/>
          <p:nvPr/>
        </p:nvSpPr>
        <p:spPr>
          <a:xfrm>
            <a:off x="1111030" y="2541122"/>
            <a:ext cx="2076448" cy="1038225"/>
          </a:xfrm>
          <a:prstGeom prst="wedgeEllipseCallout">
            <a:avLst>
              <a:gd name="adj1" fmla="val 46365"/>
              <a:gd name="adj2" fmla="val 112031"/>
            </a:avLst>
          </a:prstGeom>
          <a:solidFill>
            <a:schemeClr val="bg1"/>
          </a:solidFill>
          <a:ln w="127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FFFFFF"/>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0" name="テキスト ボックス 9">
            <a:extLst>
              <a:ext uri="{FF2B5EF4-FFF2-40B4-BE49-F238E27FC236}">
                <a16:creationId xmlns:a16="http://schemas.microsoft.com/office/drawing/2014/main" id="{A6B9D459-55F2-60A7-864C-935CFA583B84}"/>
              </a:ext>
            </a:extLst>
          </p:cNvPr>
          <p:cNvSpPr txBox="1"/>
          <p:nvPr/>
        </p:nvSpPr>
        <p:spPr>
          <a:xfrm>
            <a:off x="1354961" y="2823562"/>
            <a:ext cx="1620957" cy="561692"/>
          </a:xfrm>
          <a:prstGeom prst="rect">
            <a:avLst/>
          </a:prstGeom>
          <a:noFill/>
        </p:spPr>
        <p:txBody>
          <a:bodyPr wrap="none" rtlCol="0">
            <a:spAutoFit/>
          </a:bodyPr>
          <a:lstStyle/>
          <a:p>
            <a:pPr marL="342900" marR="0" lvl="0" indent="-342900" algn="l" rtl="0">
              <a:spcBef>
                <a:spcPts val="0"/>
              </a:spcBef>
              <a:spcAft>
                <a:spcPts val="0"/>
              </a:spcAft>
              <a:buClr>
                <a:srgbClr val="000000"/>
              </a:buClr>
              <a:buSzPts val="1500"/>
              <a:buFont typeface="Noto Sans JP"/>
              <a:buNone/>
            </a:pPr>
            <a:r>
              <a:rPr lang="ja-JP" altLang="en-US" sz="14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自分の支出項目を</a:t>
            </a:r>
          </a:p>
          <a:p>
            <a:pPr marL="342900" marR="0" lvl="0" indent="-342900" algn="l" rtl="0">
              <a:spcBef>
                <a:spcPts val="300"/>
              </a:spcBef>
              <a:spcAft>
                <a:spcPts val="0"/>
              </a:spcAft>
              <a:buClr>
                <a:srgbClr val="000000"/>
              </a:buClr>
              <a:buSzPts val="1500"/>
              <a:buFont typeface="Noto Sans JP"/>
              <a:buNone/>
            </a:pPr>
            <a:r>
              <a:rPr lang="ja-JP" altLang="en-US" sz="14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　　把握させる</a:t>
            </a:r>
          </a:p>
        </p:txBody>
      </p:sp>
      <p:sp>
        <p:nvSpPr>
          <p:cNvPr id="11" name="テキスト ボックス 10">
            <a:extLst>
              <a:ext uri="{FF2B5EF4-FFF2-40B4-BE49-F238E27FC236}">
                <a16:creationId xmlns:a16="http://schemas.microsoft.com/office/drawing/2014/main" id="{673221EF-DD79-5462-724F-7F52D36650A4}"/>
              </a:ext>
            </a:extLst>
          </p:cNvPr>
          <p:cNvSpPr txBox="1"/>
          <p:nvPr/>
        </p:nvSpPr>
        <p:spPr>
          <a:xfrm>
            <a:off x="6766304" y="2620164"/>
            <a:ext cx="1620957" cy="738664"/>
          </a:xfrm>
          <a:prstGeom prst="rect">
            <a:avLst/>
          </a:prstGeom>
          <a:noFill/>
        </p:spPr>
        <p:txBody>
          <a:bodyPr wrap="none" rtlCol="0">
            <a:spAutoFit/>
          </a:bodyPr>
          <a:lstStyle/>
          <a:p>
            <a:r>
              <a:rPr lang="ja-JP" altLang="en-US" sz="14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「なに」に「いくら」</a:t>
            </a:r>
            <a:endParaRPr lang="en-US" altLang="ja-JP" sz="14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a:p>
            <a:r>
              <a:rPr lang="ja-JP" altLang="en-US" sz="14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使ったのかを書く</a:t>
            </a:r>
            <a:endParaRPr lang="ja-JP" altLang="en-US" dirty="0">
              <a:latin typeface="BIZ UDPゴシック" panose="020B0400000000000000" pitchFamily="50" charset="-128"/>
              <a:ea typeface="BIZ UDPゴシック" panose="020B0400000000000000" pitchFamily="50" charset="-128"/>
            </a:endParaRPr>
          </a:p>
          <a:p>
            <a:endParaRPr kumimoji="1" lang="ja-JP" altLang="en-US" dirty="0">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777EC3C8-642E-94B8-7AE3-D4EC8C357BCD}"/>
              </a:ext>
            </a:extLst>
          </p:cNvPr>
          <p:cNvSpPr txBox="1"/>
          <p:nvPr/>
        </p:nvSpPr>
        <p:spPr>
          <a:xfrm>
            <a:off x="6480192" y="4713825"/>
            <a:ext cx="2354526" cy="574516"/>
          </a:xfrm>
          <a:prstGeom prst="rect">
            <a:avLst/>
          </a:prstGeom>
          <a:noFill/>
        </p:spPr>
        <p:txBody>
          <a:bodyPr wrap="square">
            <a:spAutoFit/>
          </a:bodyPr>
          <a:lstStyle/>
          <a:p>
            <a:pPr marL="342900" marR="0" lvl="0" indent="-342900" algn="ctr" rtl="0">
              <a:spcBef>
                <a:spcPts val="0"/>
              </a:spcBef>
              <a:spcAft>
                <a:spcPts val="0"/>
              </a:spcAft>
              <a:buClr>
                <a:srgbClr val="000000"/>
              </a:buClr>
              <a:buSzPts val="1800"/>
              <a:buFont typeface="Noto Sans JP"/>
              <a:buNone/>
            </a:pPr>
            <a:r>
              <a:rPr lang="ja-JP" altLang="en-US" sz="14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最初の内は週に</a:t>
            </a:r>
            <a:r>
              <a:rPr lang="en-US" altLang="ja-JP" sz="14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1</a:t>
            </a:r>
            <a:r>
              <a:rPr lang="ja-JP" altLang="en-US" sz="14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回、</a:t>
            </a:r>
          </a:p>
          <a:p>
            <a:pPr marL="342900" marR="0" lvl="0" indent="-342900" algn="ctr" rtl="0">
              <a:spcBef>
                <a:spcPts val="360"/>
              </a:spcBef>
              <a:spcAft>
                <a:spcPts val="0"/>
              </a:spcAft>
              <a:buClr>
                <a:srgbClr val="000000"/>
              </a:buClr>
              <a:buSzPts val="1800"/>
              <a:buFont typeface="Noto Sans JP"/>
              <a:buNone/>
            </a:pPr>
            <a:r>
              <a:rPr lang="ja-JP" altLang="en-US" sz="14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親子で確認する</a:t>
            </a:r>
            <a:endParaRPr lang="ja-JP" altLang="en-US" dirty="0">
              <a:latin typeface="BIZ UDPゴシック" panose="020B0400000000000000" pitchFamily="50" charset="-128"/>
              <a:ea typeface="BIZ UDPゴシック" panose="020B0400000000000000" pitchFamily="50" charset="-128"/>
            </a:endParaRPr>
          </a:p>
        </p:txBody>
      </p:sp>
      <p:sp>
        <p:nvSpPr>
          <p:cNvPr id="14" name="Google Shape;201;p6">
            <a:extLst>
              <a:ext uri="{FF2B5EF4-FFF2-40B4-BE49-F238E27FC236}">
                <a16:creationId xmlns:a16="http://schemas.microsoft.com/office/drawing/2014/main" id="{337D2E7B-0C9D-47D8-022B-E204D443B9AF}"/>
              </a:ext>
            </a:extLst>
          </p:cNvPr>
          <p:cNvSpPr txBox="1"/>
          <p:nvPr/>
        </p:nvSpPr>
        <p:spPr>
          <a:xfrm>
            <a:off x="3449916" y="1403713"/>
            <a:ext cx="56938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altLang="ja-JP" sz="18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5</a:t>
            </a:r>
            <a:endParaRPr sz="18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 name="フッター プレースホルダー 3">
            <a:extLst>
              <a:ext uri="{FF2B5EF4-FFF2-40B4-BE49-F238E27FC236}">
                <a16:creationId xmlns:a16="http://schemas.microsoft.com/office/drawing/2014/main" id="{509022D2-8454-E1A7-231E-BA2C70DCCD5E}"/>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7"/>
          <p:cNvSpPr/>
          <p:nvPr/>
        </p:nvSpPr>
        <p:spPr>
          <a:xfrm>
            <a:off x="1658541" y="1402558"/>
            <a:ext cx="6858001" cy="594122"/>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2400"/>
              <a:buFont typeface="Arial"/>
              <a:buNone/>
            </a:pPr>
            <a:endParaRPr sz="24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p:txBody>
      </p:sp>
      <p:grpSp>
        <p:nvGrpSpPr>
          <p:cNvPr id="246" name="Google Shape;246;p7"/>
          <p:cNvGrpSpPr/>
          <p:nvPr/>
        </p:nvGrpSpPr>
        <p:grpSpPr>
          <a:xfrm>
            <a:off x="-284897" y="224343"/>
            <a:ext cx="8850983" cy="909280"/>
            <a:chOff x="-411147" y="125933"/>
            <a:chExt cx="8850983" cy="1173163"/>
          </a:xfrm>
        </p:grpSpPr>
        <p:grpSp>
          <p:nvGrpSpPr>
            <p:cNvPr id="247" name="Google Shape;247;p7"/>
            <p:cNvGrpSpPr/>
            <p:nvPr/>
          </p:nvGrpSpPr>
          <p:grpSpPr>
            <a:xfrm>
              <a:off x="5420350" y="125932"/>
              <a:ext cx="3019486" cy="1173163"/>
              <a:chOff x="-100" y="140"/>
              <a:chExt cx="5983" cy="739"/>
            </a:xfrm>
          </p:grpSpPr>
          <p:sp>
            <p:nvSpPr>
              <p:cNvPr id="248" name="Google Shape;248;p7"/>
              <p:cNvSpPr/>
              <p:nvPr/>
            </p:nvSpPr>
            <p:spPr>
              <a:xfrm>
                <a:off x="-97" y="141"/>
                <a:ext cx="5977" cy="73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49" name="Google Shape;249;p7"/>
              <p:cNvSpPr/>
              <p:nvPr/>
            </p:nvSpPr>
            <p:spPr>
              <a:xfrm>
                <a:off x="1325" y="140"/>
                <a:ext cx="4558" cy="739"/>
              </a:xfrm>
              <a:custGeom>
                <a:avLst/>
                <a:gdLst/>
                <a:ahLst/>
                <a:cxnLst/>
                <a:rect l="l" t="t" r="r" b="b"/>
                <a:pathLst>
                  <a:path w="1407" h="751" extrusionOk="0">
                    <a:moveTo>
                      <a:pt x="679" y="0"/>
                    </a:moveTo>
                    <a:cubicBezTo>
                      <a:pt x="1061" y="0"/>
                      <a:pt x="1061" y="0"/>
                      <a:pt x="1061" y="0"/>
                    </a:cubicBezTo>
                    <a:cubicBezTo>
                      <a:pt x="1075" y="0"/>
                      <a:pt x="1075" y="0"/>
                      <a:pt x="1075" y="0"/>
                    </a:cubicBezTo>
                    <a:cubicBezTo>
                      <a:pt x="1259" y="7"/>
                      <a:pt x="1407" y="160"/>
                      <a:pt x="1407" y="346"/>
                    </a:cubicBezTo>
                    <a:cubicBezTo>
                      <a:pt x="1407" y="405"/>
                      <a:pt x="1407" y="405"/>
                      <a:pt x="1407" y="405"/>
                    </a:cubicBezTo>
                    <a:cubicBezTo>
                      <a:pt x="1407" y="591"/>
                      <a:pt x="1259" y="744"/>
                      <a:pt x="1075" y="751"/>
                    </a:cubicBezTo>
                    <a:cubicBezTo>
                      <a:pt x="1061" y="751"/>
                      <a:pt x="1061" y="751"/>
                      <a:pt x="1061"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50" name="Google Shape;250;p7"/>
              <p:cNvSpPr/>
              <p:nvPr/>
            </p:nvSpPr>
            <p:spPr>
              <a:xfrm>
                <a:off x="-100" y="140"/>
                <a:ext cx="4561" cy="739"/>
              </a:xfrm>
              <a:custGeom>
                <a:avLst/>
                <a:gdLst/>
                <a:ahLst/>
                <a:cxnLst/>
                <a:rect l="l" t="t" r="r" b="b"/>
                <a:pathLst>
                  <a:path w="1408" h="751" extrusionOk="0">
                    <a:moveTo>
                      <a:pt x="679" y="0"/>
                    </a:moveTo>
                    <a:cubicBezTo>
                      <a:pt x="1062" y="0"/>
                      <a:pt x="1062" y="0"/>
                      <a:pt x="1062" y="0"/>
                    </a:cubicBezTo>
                    <a:cubicBezTo>
                      <a:pt x="1075" y="0"/>
                      <a:pt x="1075" y="0"/>
                      <a:pt x="1075" y="0"/>
                    </a:cubicBezTo>
                    <a:cubicBezTo>
                      <a:pt x="1259" y="7"/>
                      <a:pt x="1408" y="160"/>
                      <a:pt x="1408" y="346"/>
                    </a:cubicBezTo>
                    <a:cubicBezTo>
                      <a:pt x="1408" y="405"/>
                      <a:pt x="1408" y="405"/>
                      <a:pt x="1408" y="405"/>
                    </a:cubicBezTo>
                    <a:cubicBezTo>
                      <a:pt x="1408" y="591"/>
                      <a:pt x="1259" y="744"/>
                      <a:pt x="1075" y="751"/>
                    </a:cubicBezTo>
                    <a:cubicBezTo>
                      <a:pt x="1062" y="751"/>
                      <a:pt x="1062" y="751"/>
                      <a:pt x="1062"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grpSp>
        <p:grpSp>
          <p:nvGrpSpPr>
            <p:cNvPr id="251" name="Google Shape;251;p7"/>
            <p:cNvGrpSpPr/>
            <p:nvPr/>
          </p:nvGrpSpPr>
          <p:grpSpPr>
            <a:xfrm>
              <a:off x="-411147" y="125932"/>
              <a:ext cx="7265491" cy="1173163"/>
              <a:chOff x="-100" y="140"/>
              <a:chExt cx="5983" cy="739"/>
            </a:xfrm>
          </p:grpSpPr>
          <p:sp>
            <p:nvSpPr>
              <p:cNvPr id="252" name="Google Shape;252;p7"/>
              <p:cNvSpPr/>
              <p:nvPr/>
            </p:nvSpPr>
            <p:spPr>
              <a:xfrm>
                <a:off x="-97" y="141"/>
                <a:ext cx="5977" cy="73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53" name="Google Shape;253;p7"/>
              <p:cNvSpPr/>
              <p:nvPr/>
            </p:nvSpPr>
            <p:spPr>
              <a:xfrm>
                <a:off x="1325" y="140"/>
                <a:ext cx="4558" cy="739"/>
              </a:xfrm>
              <a:custGeom>
                <a:avLst/>
                <a:gdLst/>
                <a:ahLst/>
                <a:cxnLst/>
                <a:rect l="l" t="t" r="r" b="b"/>
                <a:pathLst>
                  <a:path w="1407" h="751" extrusionOk="0">
                    <a:moveTo>
                      <a:pt x="679" y="0"/>
                    </a:moveTo>
                    <a:cubicBezTo>
                      <a:pt x="1061" y="0"/>
                      <a:pt x="1061" y="0"/>
                      <a:pt x="1061" y="0"/>
                    </a:cubicBezTo>
                    <a:cubicBezTo>
                      <a:pt x="1075" y="0"/>
                      <a:pt x="1075" y="0"/>
                      <a:pt x="1075" y="0"/>
                    </a:cubicBezTo>
                    <a:cubicBezTo>
                      <a:pt x="1259" y="7"/>
                      <a:pt x="1407" y="160"/>
                      <a:pt x="1407" y="346"/>
                    </a:cubicBezTo>
                    <a:cubicBezTo>
                      <a:pt x="1407" y="405"/>
                      <a:pt x="1407" y="405"/>
                      <a:pt x="1407" y="405"/>
                    </a:cubicBezTo>
                    <a:cubicBezTo>
                      <a:pt x="1407" y="591"/>
                      <a:pt x="1259" y="744"/>
                      <a:pt x="1075" y="751"/>
                    </a:cubicBezTo>
                    <a:cubicBezTo>
                      <a:pt x="1061" y="751"/>
                      <a:pt x="1061" y="751"/>
                      <a:pt x="1061"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54" name="Google Shape;254;p7"/>
              <p:cNvSpPr/>
              <p:nvPr/>
            </p:nvSpPr>
            <p:spPr>
              <a:xfrm>
                <a:off x="-100" y="140"/>
                <a:ext cx="4561" cy="739"/>
              </a:xfrm>
              <a:custGeom>
                <a:avLst/>
                <a:gdLst/>
                <a:ahLst/>
                <a:cxnLst/>
                <a:rect l="l" t="t" r="r" b="b"/>
                <a:pathLst>
                  <a:path w="1408" h="751" extrusionOk="0">
                    <a:moveTo>
                      <a:pt x="679" y="0"/>
                    </a:moveTo>
                    <a:cubicBezTo>
                      <a:pt x="1062" y="0"/>
                      <a:pt x="1062" y="0"/>
                      <a:pt x="1062" y="0"/>
                    </a:cubicBezTo>
                    <a:cubicBezTo>
                      <a:pt x="1075" y="0"/>
                      <a:pt x="1075" y="0"/>
                      <a:pt x="1075" y="0"/>
                    </a:cubicBezTo>
                    <a:cubicBezTo>
                      <a:pt x="1259" y="7"/>
                      <a:pt x="1408" y="160"/>
                      <a:pt x="1408" y="346"/>
                    </a:cubicBezTo>
                    <a:cubicBezTo>
                      <a:pt x="1408" y="405"/>
                      <a:pt x="1408" y="405"/>
                      <a:pt x="1408" y="405"/>
                    </a:cubicBezTo>
                    <a:cubicBezTo>
                      <a:pt x="1408" y="591"/>
                      <a:pt x="1259" y="744"/>
                      <a:pt x="1075" y="751"/>
                    </a:cubicBezTo>
                    <a:cubicBezTo>
                      <a:pt x="1062" y="751"/>
                      <a:pt x="1062" y="751"/>
                      <a:pt x="1062"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grpSp>
      </p:grpSp>
      <p:sp>
        <p:nvSpPr>
          <p:cNvPr id="255" name="Google Shape;255;p7"/>
          <p:cNvSpPr/>
          <p:nvPr/>
        </p:nvSpPr>
        <p:spPr>
          <a:xfrm>
            <a:off x="283329" y="266997"/>
            <a:ext cx="8569325" cy="90805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accent2"/>
              </a:buClr>
              <a:buSzPts val="3600"/>
              <a:buFont typeface="Arial"/>
              <a:buNone/>
            </a:pPr>
            <a:r>
              <a:rPr lang="ja-JP" sz="3600" b="1" dirty="0">
                <a:solidFill>
                  <a:schemeClr val="accent2"/>
                </a:solidFill>
                <a:latin typeface="BIZ UDPゴシック" panose="020B0400000000000000" pitchFamily="50" charset="-128"/>
                <a:ea typeface="BIZ UDPゴシック" panose="020B0400000000000000" pitchFamily="50" charset="-128"/>
                <a:cs typeface="Noto Sans JP"/>
                <a:sym typeface="Noto Sans JP"/>
              </a:rPr>
              <a:t>おこづかいの取り決め</a:t>
            </a:r>
            <a:endParaRPr dirty="0">
              <a:latin typeface="BIZ UDPゴシック" panose="020B0400000000000000" pitchFamily="50" charset="-128"/>
              <a:ea typeface="BIZ UDPゴシック" panose="020B0400000000000000" pitchFamily="50" charset="-128"/>
            </a:endParaRPr>
          </a:p>
        </p:txBody>
      </p:sp>
      <p:sp>
        <p:nvSpPr>
          <p:cNvPr id="257" name="Google Shape;257;p7"/>
          <p:cNvSpPr/>
          <p:nvPr/>
        </p:nvSpPr>
        <p:spPr>
          <a:xfrm>
            <a:off x="5471516" y="2198697"/>
            <a:ext cx="3550697" cy="1157649"/>
          </a:xfrm>
          <a:prstGeom prst="rect">
            <a:avLst/>
          </a:prstGeom>
          <a:noFill/>
          <a:ln>
            <a:noFill/>
          </a:ln>
        </p:spPr>
        <p:txBody>
          <a:bodyPr spcFirstLastPara="1" wrap="square" lIns="68550" tIns="34275" rIns="68550" bIns="34275" anchor="t" anchorCtr="0">
            <a:noAutofit/>
          </a:bodyPr>
          <a:lstStyle/>
          <a:p>
            <a:pPr marL="257172" marR="0" lvl="0" indent="-257172" algn="l" rtl="0">
              <a:spcBef>
                <a:spcPts val="0"/>
              </a:spcBef>
              <a:spcAft>
                <a:spcPts val="0"/>
              </a:spcAft>
              <a:buNone/>
            </a:pPr>
            <a:r>
              <a:rPr lang="ja-JP" sz="24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「おこづかい契約書」で　　</a:t>
            </a:r>
            <a:endParaRPr sz="24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a:p>
            <a:pPr marL="257172" marR="0" lvl="0" indent="-257172" algn="l" rtl="0">
              <a:spcBef>
                <a:spcPts val="480"/>
              </a:spcBef>
              <a:spcAft>
                <a:spcPts val="0"/>
              </a:spcAft>
              <a:buNone/>
            </a:pPr>
            <a:r>
              <a:rPr lang="ja-JP" sz="24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　　ルールを作る　</a:t>
            </a:r>
            <a:endParaRPr sz="105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58" name="Google Shape;258;p7"/>
          <p:cNvSpPr/>
          <p:nvPr/>
        </p:nvSpPr>
        <p:spPr>
          <a:xfrm>
            <a:off x="5367642" y="4161207"/>
            <a:ext cx="4049595" cy="1165192"/>
          </a:xfrm>
          <a:prstGeom prst="rect">
            <a:avLst/>
          </a:prstGeom>
          <a:noFill/>
          <a:ln>
            <a:noFill/>
          </a:ln>
        </p:spPr>
        <p:txBody>
          <a:bodyPr spcFirstLastPara="1" wrap="square" lIns="68550" tIns="34275" rIns="68550" bIns="34275" anchor="t" anchorCtr="0">
            <a:noAutofit/>
          </a:bodyPr>
          <a:lstStyle/>
          <a:p>
            <a:pPr marL="257172" marR="0" lvl="0" indent="-257172" algn="l" rtl="0">
              <a:spcBef>
                <a:spcPts val="0"/>
              </a:spcBef>
              <a:spcAft>
                <a:spcPts val="0"/>
              </a:spcAft>
              <a:buNone/>
            </a:pPr>
            <a:r>
              <a:rPr lang="ja-JP" sz="1800" b="1" dirty="0">
                <a:solidFill>
                  <a:srgbClr val="FF0000"/>
                </a:solidFill>
                <a:latin typeface="BIZ UDPゴシック" panose="020B0400000000000000" pitchFamily="50" charset="-128"/>
                <a:ea typeface="BIZ UDPゴシック" panose="020B0400000000000000" pitchFamily="50" charset="-128"/>
                <a:cs typeface="Noto Sans JP"/>
                <a:sym typeface="Noto Sans JP"/>
              </a:rPr>
              <a:t>・おうちの人と一緒に決めた</a:t>
            </a:r>
            <a:endParaRPr sz="1800" b="1" dirty="0">
              <a:solidFill>
                <a:srgbClr val="FF0000"/>
              </a:solidFill>
              <a:latin typeface="BIZ UDPゴシック" panose="020B0400000000000000" pitchFamily="50" charset="-128"/>
              <a:ea typeface="BIZ UDPゴシック" panose="020B0400000000000000" pitchFamily="50" charset="-128"/>
              <a:cs typeface="Noto Sans JP"/>
              <a:sym typeface="Noto Sans JP"/>
            </a:endParaRPr>
          </a:p>
          <a:p>
            <a:pPr marL="257172" marR="0" lvl="0" indent="-257172" algn="l" rtl="0">
              <a:spcBef>
                <a:spcPts val="300"/>
              </a:spcBef>
              <a:spcAft>
                <a:spcPts val="0"/>
              </a:spcAft>
              <a:buNone/>
            </a:pPr>
            <a:r>
              <a:rPr lang="ja-JP" sz="1800" b="1" dirty="0">
                <a:solidFill>
                  <a:srgbClr val="FF0000"/>
                </a:solidFill>
                <a:latin typeface="BIZ UDPゴシック" panose="020B0400000000000000" pitchFamily="50" charset="-128"/>
                <a:ea typeface="BIZ UDPゴシック" panose="020B0400000000000000" pitchFamily="50" charset="-128"/>
                <a:cs typeface="Noto Sans JP"/>
                <a:sym typeface="Noto Sans JP"/>
              </a:rPr>
              <a:t>　お金のルールは</a:t>
            </a:r>
            <a:endParaRPr sz="1800" b="1" dirty="0">
              <a:solidFill>
                <a:srgbClr val="FF0000"/>
              </a:solidFill>
              <a:latin typeface="BIZ UDPゴシック" panose="020B0400000000000000" pitchFamily="50" charset="-128"/>
              <a:ea typeface="BIZ UDPゴシック" panose="020B0400000000000000" pitchFamily="50" charset="-128"/>
              <a:cs typeface="Noto Sans JP"/>
              <a:sym typeface="Noto Sans JP"/>
            </a:endParaRPr>
          </a:p>
          <a:p>
            <a:pPr marL="257172" marR="0" lvl="0" indent="-257172" algn="l" rtl="0">
              <a:spcBef>
                <a:spcPts val="300"/>
              </a:spcBef>
              <a:spcAft>
                <a:spcPts val="0"/>
              </a:spcAft>
              <a:buNone/>
            </a:pPr>
            <a:r>
              <a:rPr lang="ja-JP" sz="1800" b="1" dirty="0">
                <a:solidFill>
                  <a:srgbClr val="FF0000"/>
                </a:solidFill>
                <a:latin typeface="BIZ UDPゴシック" panose="020B0400000000000000" pitchFamily="50" charset="-128"/>
                <a:ea typeface="BIZ UDPゴシック" panose="020B0400000000000000" pitchFamily="50" charset="-128"/>
                <a:cs typeface="Noto Sans JP"/>
                <a:sym typeface="Noto Sans JP"/>
              </a:rPr>
              <a:t>「おこづかい契約書」に書いて</a:t>
            </a:r>
            <a:endParaRPr sz="1800" b="1" dirty="0">
              <a:solidFill>
                <a:srgbClr val="FF0000"/>
              </a:solidFill>
              <a:latin typeface="BIZ UDPゴシック" panose="020B0400000000000000" pitchFamily="50" charset="-128"/>
              <a:ea typeface="BIZ UDPゴシック" panose="020B0400000000000000" pitchFamily="50" charset="-128"/>
              <a:cs typeface="Noto Sans JP"/>
              <a:sym typeface="Noto Sans JP"/>
            </a:endParaRPr>
          </a:p>
          <a:p>
            <a:pPr marL="257172" marR="0" lvl="0" indent="-257172" algn="l" rtl="0">
              <a:spcBef>
                <a:spcPts val="360"/>
              </a:spcBef>
              <a:spcAft>
                <a:spcPts val="0"/>
              </a:spcAft>
              <a:buNone/>
            </a:pPr>
            <a:r>
              <a:rPr lang="ja-JP" sz="1800" b="1" dirty="0">
                <a:solidFill>
                  <a:srgbClr val="FF0000"/>
                </a:solidFill>
                <a:latin typeface="BIZ UDPゴシック" panose="020B0400000000000000" pitchFamily="50" charset="-128"/>
                <a:ea typeface="BIZ UDPゴシック" panose="020B0400000000000000" pitchFamily="50" charset="-128"/>
                <a:cs typeface="Noto Sans JP"/>
                <a:sym typeface="Noto Sans JP"/>
              </a:rPr>
              <a:t>　</a:t>
            </a:r>
            <a:r>
              <a:rPr lang="ja-JP" sz="2000" b="1" dirty="0">
                <a:solidFill>
                  <a:srgbClr val="FF0000"/>
                </a:solidFill>
                <a:latin typeface="BIZ UDPゴシック" panose="020B0400000000000000" pitchFamily="50" charset="-128"/>
                <a:ea typeface="BIZ UDPゴシック" panose="020B0400000000000000" pitchFamily="50" charset="-128"/>
                <a:cs typeface="Noto Sans JP"/>
                <a:sym typeface="Noto Sans JP"/>
              </a:rPr>
              <a:t>お約束</a:t>
            </a:r>
            <a:r>
              <a:rPr lang="ja-JP" sz="1800" b="1" dirty="0">
                <a:solidFill>
                  <a:srgbClr val="FF0000"/>
                </a:solidFill>
                <a:latin typeface="BIZ UDPゴシック" panose="020B0400000000000000" pitchFamily="50" charset="-128"/>
                <a:ea typeface="BIZ UDPゴシック" panose="020B0400000000000000" pitchFamily="50" charset="-128"/>
                <a:cs typeface="Noto Sans JP"/>
                <a:sym typeface="Noto Sans JP"/>
              </a:rPr>
              <a:t>を</a:t>
            </a:r>
            <a:r>
              <a:rPr lang="ja-JP" sz="1600" b="1" dirty="0">
                <a:solidFill>
                  <a:srgbClr val="FF0000"/>
                </a:solidFill>
                <a:latin typeface="BIZ UDPゴシック" panose="020B0400000000000000" pitchFamily="50" charset="-128"/>
                <a:ea typeface="BIZ UDPゴシック" panose="020B0400000000000000" pitchFamily="50" charset="-128"/>
                <a:cs typeface="Noto Sans JP"/>
                <a:sym typeface="Noto Sans JP"/>
              </a:rPr>
              <a:t>一</a:t>
            </a:r>
            <a:r>
              <a:rPr lang="ja-JP" sz="1800" b="1" dirty="0">
                <a:solidFill>
                  <a:srgbClr val="FF0000"/>
                </a:solidFill>
                <a:latin typeface="BIZ UDPゴシック" panose="020B0400000000000000" pitchFamily="50" charset="-128"/>
                <a:ea typeface="BIZ UDPゴシック" panose="020B0400000000000000" pitchFamily="50" charset="-128"/>
                <a:cs typeface="Noto Sans JP"/>
                <a:sym typeface="Noto Sans JP"/>
              </a:rPr>
              <a:t>緒にまもりましょう！</a:t>
            </a:r>
            <a:endParaRPr sz="1800" b="1" dirty="0">
              <a:solidFill>
                <a:srgbClr val="FF0000"/>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59" name="Google Shape;259;p7"/>
          <p:cNvSpPr/>
          <p:nvPr/>
        </p:nvSpPr>
        <p:spPr>
          <a:xfrm>
            <a:off x="5367641" y="3858536"/>
            <a:ext cx="3929388" cy="2115441"/>
          </a:xfrm>
          <a:prstGeom prst="roundRect">
            <a:avLst>
              <a:gd name="adj" fmla="val 16667"/>
            </a:avLst>
          </a:prstGeom>
          <a:noFill/>
          <a:ln w="38100" cap="flat" cmpd="sng">
            <a:solidFill>
              <a:srgbClr val="F6B68A"/>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spcBef>
                <a:spcPts val="0"/>
              </a:spcBef>
              <a:spcAft>
                <a:spcPts val="0"/>
              </a:spcAft>
              <a:buNone/>
            </a:pPr>
            <a:endParaRPr sz="1350" dirty="0">
              <a:solidFill>
                <a:srgbClr val="FFFFFF"/>
              </a:solidFill>
              <a:latin typeface="BIZ UDPゴシック" panose="020B0400000000000000" pitchFamily="50" charset="-128"/>
              <a:ea typeface="BIZ UDPゴシック" panose="020B0400000000000000" pitchFamily="50" charset="-128"/>
              <a:cs typeface="Noto Sans JP"/>
              <a:sym typeface="Noto Sans JP"/>
            </a:endParaRPr>
          </a:p>
        </p:txBody>
      </p:sp>
      <p:pic>
        <p:nvPicPr>
          <p:cNvPr id="5" name="図 4">
            <a:extLst>
              <a:ext uri="{FF2B5EF4-FFF2-40B4-BE49-F238E27FC236}">
                <a16:creationId xmlns:a16="http://schemas.microsoft.com/office/drawing/2014/main" id="{A0B1C876-5E0F-5FE6-7CF6-C19D58F87D6E}"/>
              </a:ext>
            </a:extLst>
          </p:cNvPr>
          <p:cNvPicPr>
            <a:picLocks noChangeAspect="1"/>
          </p:cNvPicPr>
          <p:nvPr/>
        </p:nvPicPr>
        <p:blipFill>
          <a:blip r:embed="rId3"/>
          <a:stretch>
            <a:fillRect/>
          </a:stretch>
        </p:blipFill>
        <p:spPr>
          <a:xfrm>
            <a:off x="1445560" y="1402558"/>
            <a:ext cx="3619538" cy="5115769"/>
          </a:xfrm>
          <a:prstGeom prst="rect">
            <a:avLst/>
          </a:prstGeom>
          <a:effectLst>
            <a:outerShdw blurRad="50800" dist="38100" dir="5400000" algn="t" rotWithShape="0">
              <a:prstClr val="black">
                <a:alpha val="40000"/>
              </a:prstClr>
            </a:outerShdw>
          </a:effectLst>
        </p:spPr>
      </p:pic>
      <p:sp>
        <p:nvSpPr>
          <p:cNvPr id="2" name="フッター プレースホルダー 3">
            <a:extLst>
              <a:ext uri="{FF2B5EF4-FFF2-40B4-BE49-F238E27FC236}">
                <a16:creationId xmlns:a16="http://schemas.microsoft.com/office/drawing/2014/main" id="{93E5862A-54D4-417F-DA33-5CF816E64455}"/>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8"/>
          <p:cNvSpPr/>
          <p:nvPr/>
        </p:nvSpPr>
        <p:spPr>
          <a:xfrm>
            <a:off x="1658541" y="1402558"/>
            <a:ext cx="6858001" cy="594122"/>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2400"/>
              <a:buFont typeface="Arial"/>
              <a:buNone/>
            </a:pPr>
            <a:endParaRPr sz="24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p:txBody>
      </p:sp>
      <p:grpSp>
        <p:nvGrpSpPr>
          <p:cNvPr id="267" name="Google Shape;267;p8"/>
          <p:cNvGrpSpPr/>
          <p:nvPr/>
        </p:nvGrpSpPr>
        <p:grpSpPr>
          <a:xfrm>
            <a:off x="-284897" y="224343"/>
            <a:ext cx="8850983" cy="909280"/>
            <a:chOff x="-411147" y="125933"/>
            <a:chExt cx="8850983" cy="1173163"/>
          </a:xfrm>
        </p:grpSpPr>
        <p:grpSp>
          <p:nvGrpSpPr>
            <p:cNvPr id="268" name="Google Shape;268;p8"/>
            <p:cNvGrpSpPr/>
            <p:nvPr/>
          </p:nvGrpSpPr>
          <p:grpSpPr>
            <a:xfrm>
              <a:off x="5420350" y="125932"/>
              <a:ext cx="3019486" cy="1173163"/>
              <a:chOff x="-100" y="140"/>
              <a:chExt cx="5983" cy="739"/>
            </a:xfrm>
          </p:grpSpPr>
          <p:sp>
            <p:nvSpPr>
              <p:cNvPr id="269" name="Google Shape;269;p8"/>
              <p:cNvSpPr/>
              <p:nvPr/>
            </p:nvSpPr>
            <p:spPr>
              <a:xfrm>
                <a:off x="-97" y="141"/>
                <a:ext cx="5977" cy="73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70" name="Google Shape;270;p8"/>
              <p:cNvSpPr/>
              <p:nvPr/>
            </p:nvSpPr>
            <p:spPr>
              <a:xfrm>
                <a:off x="1325" y="140"/>
                <a:ext cx="4558" cy="739"/>
              </a:xfrm>
              <a:custGeom>
                <a:avLst/>
                <a:gdLst/>
                <a:ahLst/>
                <a:cxnLst/>
                <a:rect l="l" t="t" r="r" b="b"/>
                <a:pathLst>
                  <a:path w="1407" h="751" extrusionOk="0">
                    <a:moveTo>
                      <a:pt x="679" y="0"/>
                    </a:moveTo>
                    <a:cubicBezTo>
                      <a:pt x="1061" y="0"/>
                      <a:pt x="1061" y="0"/>
                      <a:pt x="1061" y="0"/>
                    </a:cubicBezTo>
                    <a:cubicBezTo>
                      <a:pt x="1075" y="0"/>
                      <a:pt x="1075" y="0"/>
                      <a:pt x="1075" y="0"/>
                    </a:cubicBezTo>
                    <a:cubicBezTo>
                      <a:pt x="1259" y="7"/>
                      <a:pt x="1407" y="160"/>
                      <a:pt x="1407" y="346"/>
                    </a:cubicBezTo>
                    <a:cubicBezTo>
                      <a:pt x="1407" y="405"/>
                      <a:pt x="1407" y="405"/>
                      <a:pt x="1407" y="405"/>
                    </a:cubicBezTo>
                    <a:cubicBezTo>
                      <a:pt x="1407" y="591"/>
                      <a:pt x="1259" y="744"/>
                      <a:pt x="1075" y="751"/>
                    </a:cubicBezTo>
                    <a:cubicBezTo>
                      <a:pt x="1061" y="751"/>
                      <a:pt x="1061" y="751"/>
                      <a:pt x="1061"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71" name="Google Shape;271;p8"/>
              <p:cNvSpPr/>
              <p:nvPr/>
            </p:nvSpPr>
            <p:spPr>
              <a:xfrm>
                <a:off x="-100" y="140"/>
                <a:ext cx="4561" cy="739"/>
              </a:xfrm>
              <a:custGeom>
                <a:avLst/>
                <a:gdLst/>
                <a:ahLst/>
                <a:cxnLst/>
                <a:rect l="l" t="t" r="r" b="b"/>
                <a:pathLst>
                  <a:path w="1408" h="751" extrusionOk="0">
                    <a:moveTo>
                      <a:pt x="679" y="0"/>
                    </a:moveTo>
                    <a:cubicBezTo>
                      <a:pt x="1062" y="0"/>
                      <a:pt x="1062" y="0"/>
                      <a:pt x="1062" y="0"/>
                    </a:cubicBezTo>
                    <a:cubicBezTo>
                      <a:pt x="1075" y="0"/>
                      <a:pt x="1075" y="0"/>
                      <a:pt x="1075" y="0"/>
                    </a:cubicBezTo>
                    <a:cubicBezTo>
                      <a:pt x="1259" y="7"/>
                      <a:pt x="1408" y="160"/>
                      <a:pt x="1408" y="346"/>
                    </a:cubicBezTo>
                    <a:cubicBezTo>
                      <a:pt x="1408" y="405"/>
                      <a:pt x="1408" y="405"/>
                      <a:pt x="1408" y="405"/>
                    </a:cubicBezTo>
                    <a:cubicBezTo>
                      <a:pt x="1408" y="591"/>
                      <a:pt x="1259" y="744"/>
                      <a:pt x="1075" y="751"/>
                    </a:cubicBezTo>
                    <a:cubicBezTo>
                      <a:pt x="1062" y="751"/>
                      <a:pt x="1062" y="751"/>
                      <a:pt x="1062"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grpSp>
        <p:grpSp>
          <p:nvGrpSpPr>
            <p:cNvPr id="272" name="Google Shape;272;p8"/>
            <p:cNvGrpSpPr/>
            <p:nvPr/>
          </p:nvGrpSpPr>
          <p:grpSpPr>
            <a:xfrm>
              <a:off x="-411147" y="125932"/>
              <a:ext cx="7265491" cy="1173163"/>
              <a:chOff x="-100" y="140"/>
              <a:chExt cx="5983" cy="739"/>
            </a:xfrm>
          </p:grpSpPr>
          <p:sp>
            <p:nvSpPr>
              <p:cNvPr id="273" name="Google Shape;273;p8"/>
              <p:cNvSpPr/>
              <p:nvPr/>
            </p:nvSpPr>
            <p:spPr>
              <a:xfrm>
                <a:off x="-97" y="141"/>
                <a:ext cx="5977" cy="73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74" name="Google Shape;274;p8"/>
              <p:cNvSpPr/>
              <p:nvPr/>
            </p:nvSpPr>
            <p:spPr>
              <a:xfrm>
                <a:off x="1325" y="140"/>
                <a:ext cx="4558" cy="739"/>
              </a:xfrm>
              <a:custGeom>
                <a:avLst/>
                <a:gdLst/>
                <a:ahLst/>
                <a:cxnLst/>
                <a:rect l="l" t="t" r="r" b="b"/>
                <a:pathLst>
                  <a:path w="1407" h="751" extrusionOk="0">
                    <a:moveTo>
                      <a:pt x="679" y="0"/>
                    </a:moveTo>
                    <a:cubicBezTo>
                      <a:pt x="1061" y="0"/>
                      <a:pt x="1061" y="0"/>
                      <a:pt x="1061" y="0"/>
                    </a:cubicBezTo>
                    <a:cubicBezTo>
                      <a:pt x="1075" y="0"/>
                      <a:pt x="1075" y="0"/>
                      <a:pt x="1075" y="0"/>
                    </a:cubicBezTo>
                    <a:cubicBezTo>
                      <a:pt x="1259" y="7"/>
                      <a:pt x="1407" y="160"/>
                      <a:pt x="1407" y="346"/>
                    </a:cubicBezTo>
                    <a:cubicBezTo>
                      <a:pt x="1407" y="405"/>
                      <a:pt x="1407" y="405"/>
                      <a:pt x="1407" y="405"/>
                    </a:cubicBezTo>
                    <a:cubicBezTo>
                      <a:pt x="1407" y="591"/>
                      <a:pt x="1259" y="744"/>
                      <a:pt x="1075" y="751"/>
                    </a:cubicBezTo>
                    <a:cubicBezTo>
                      <a:pt x="1061" y="751"/>
                      <a:pt x="1061" y="751"/>
                      <a:pt x="1061"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75" name="Google Shape;275;p8"/>
              <p:cNvSpPr/>
              <p:nvPr/>
            </p:nvSpPr>
            <p:spPr>
              <a:xfrm>
                <a:off x="-100" y="140"/>
                <a:ext cx="4561" cy="739"/>
              </a:xfrm>
              <a:custGeom>
                <a:avLst/>
                <a:gdLst/>
                <a:ahLst/>
                <a:cxnLst/>
                <a:rect l="l" t="t" r="r" b="b"/>
                <a:pathLst>
                  <a:path w="1408" h="751" extrusionOk="0">
                    <a:moveTo>
                      <a:pt x="679" y="0"/>
                    </a:moveTo>
                    <a:cubicBezTo>
                      <a:pt x="1062" y="0"/>
                      <a:pt x="1062" y="0"/>
                      <a:pt x="1062" y="0"/>
                    </a:cubicBezTo>
                    <a:cubicBezTo>
                      <a:pt x="1075" y="0"/>
                      <a:pt x="1075" y="0"/>
                      <a:pt x="1075" y="0"/>
                    </a:cubicBezTo>
                    <a:cubicBezTo>
                      <a:pt x="1259" y="7"/>
                      <a:pt x="1408" y="160"/>
                      <a:pt x="1408" y="346"/>
                    </a:cubicBezTo>
                    <a:cubicBezTo>
                      <a:pt x="1408" y="405"/>
                      <a:pt x="1408" y="405"/>
                      <a:pt x="1408" y="405"/>
                    </a:cubicBezTo>
                    <a:cubicBezTo>
                      <a:pt x="1408" y="591"/>
                      <a:pt x="1259" y="744"/>
                      <a:pt x="1075" y="751"/>
                    </a:cubicBezTo>
                    <a:cubicBezTo>
                      <a:pt x="1062" y="751"/>
                      <a:pt x="1062" y="751"/>
                      <a:pt x="1062"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grpSp>
      </p:grpSp>
      <p:sp>
        <p:nvSpPr>
          <p:cNvPr id="276" name="Google Shape;276;p8"/>
          <p:cNvSpPr/>
          <p:nvPr/>
        </p:nvSpPr>
        <p:spPr>
          <a:xfrm>
            <a:off x="283329" y="266997"/>
            <a:ext cx="8569325" cy="90805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accent2"/>
              </a:buClr>
              <a:buSzPts val="3600"/>
              <a:buFont typeface="Arial"/>
              <a:buNone/>
            </a:pPr>
            <a:r>
              <a:rPr lang="ja-JP" sz="2500" b="1" dirty="0">
                <a:solidFill>
                  <a:schemeClr val="accent2"/>
                </a:solidFill>
                <a:latin typeface="BIZ UDPゴシック" panose="020B0400000000000000" pitchFamily="50" charset="-128"/>
                <a:ea typeface="BIZ UDPゴシック" panose="020B0400000000000000" pitchFamily="50" charset="-128"/>
                <a:cs typeface="Noto Sans JP"/>
                <a:sym typeface="Noto Sans JP"/>
              </a:rPr>
              <a:t>おこづかいの取り決め</a:t>
            </a:r>
            <a:endParaRPr sz="2500" dirty="0">
              <a:latin typeface="BIZ UDPゴシック" panose="020B0400000000000000" pitchFamily="50" charset="-128"/>
              <a:ea typeface="BIZ UDPゴシック" panose="020B0400000000000000" pitchFamily="50" charset="-128"/>
            </a:endParaRPr>
          </a:p>
        </p:txBody>
      </p:sp>
      <p:pic>
        <p:nvPicPr>
          <p:cNvPr id="277" name="Google Shape;277;p8"/>
          <p:cNvPicPr preferRelativeResize="0"/>
          <p:nvPr/>
        </p:nvPicPr>
        <p:blipFill rotWithShape="1">
          <a:blip r:embed="rId3">
            <a:alphaModFix/>
          </a:blip>
          <a:srcRect/>
          <a:stretch/>
        </p:blipFill>
        <p:spPr>
          <a:xfrm>
            <a:off x="4737101" y="2162175"/>
            <a:ext cx="2133600" cy="1600200"/>
          </a:xfrm>
          <a:prstGeom prst="rect">
            <a:avLst/>
          </a:prstGeom>
          <a:noFill/>
          <a:ln>
            <a:noFill/>
          </a:ln>
        </p:spPr>
      </p:pic>
      <p:pic>
        <p:nvPicPr>
          <p:cNvPr id="278" name="Google Shape;278;p8"/>
          <p:cNvPicPr preferRelativeResize="0"/>
          <p:nvPr/>
        </p:nvPicPr>
        <p:blipFill rotWithShape="1">
          <a:blip r:embed="rId4">
            <a:alphaModFix/>
          </a:blip>
          <a:srcRect/>
          <a:stretch/>
        </p:blipFill>
        <p:spPr>
          <a:xfrm>
            <a:off x="7034214" y="2162175"/>
            <a:ext cx="2133600" cy="1600200"/>
          </a:xfrm>
          <a:prstGeom prst="rect">
            <a:avLst/>
          </a:prstGeom>
          <a:noFill/>
          <a:ln>
            <a:noFill/>
          </a:ln>
        </p:spPr>
      </p:pic>
      <p:pic>
        <p:nvPicPr>
          <p:cNvPr id="279" name="Google Shape;279;p8"/>
          <p:cNvPicPr preferRelativeResize="0"/>
          <p:nvPr/>
        </p:nvPicPr>
        <p:blipFill rotWithShape="1">
          <a:blip r:embed="rId5">
            <a:alphaModFix/>
          </a:blip>
          <a:srcRect/>
          <a:stretch/>
        </p:blipFill>
        <p:spPr>
          <a:xfrm>
            <a:off x="5864229" y="3854454"/>
            <a:ext cx="2011363" cy="2867025"/>
          </a:xfrm>
          <a:prstGeom prst="rect">
            <a:avLst/>
          </a:prstGeom>
          <a:noFill/>
          <a:ln>
            <a:noFill/>
          </a:ln>
        </p:spPr>
      </p:pic>
      <p:pic>
        <p:nvPicPr>
          <p:cNvPr id="280" name="Google Shape;280;p8"/>
          <p:cNvPicPr preferRelativeResize="0"/>
          <p:nvPr/>
        </p:nvPicPr>
        <p:blipFill rotWithShape="1">
          <a:blip r:embed="rId6">
            <a:alphaModFix/>
          </a:blip>
          <a:srcRect/>
          <a:stretch/>
        </p:blipFill>
        <p:spPr>
          <a:xfrm>
            <a:off x="586992" y="2962275"/>
            <a:ext cx="3794897" cy="2846173"/>
          </a:xfrm>
          <a:prstGeom prst="rect">
            <a:avLst/>
          </a:prstGeom>
          <a:noFill/>
          <a:ln>
            <a:noFill/>
          </a:ln>
        </p:spPr>
      </p:pic>
      <p:sp>
        <p:nvSpPr>
          <p:cNvPr id="281" name="Google Shape;281;p8"/>
          <p:cNvSpPr/>
          <p:nvPr/>
        </p:nvSpPr>
        <p:spPr>
          <a:xfrm>
            <a:off x="696158" y="1178888"/>
            <a:ext cx="8926513" cy="792163"/>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2400"/>
              <a:buFont typeface="Arial"/>
              <a:buNone/>
            </a:pPr>
            <a:r>
              <a:rPr lang="ja-JP" sz="2400" dirty="0">
                <a:solidFill>
                  <a:schemeClr val="dk1"/>
                </a:solidFill>
                <a:latin typeface="BIZ UDPゴシック" panose="020B0400000000000000" pitchFamily="50" charset="-128"/>
                <a:ea typeface="BIZ UDPゴシック" panose="020B0400000000000000" pitchFamily="50" charset="-128"/>
                <a:cs typeface="Noto Sans JP"/>
                <a:sym typeface="Noto Sans JP"/>
              </a:rPr>
              <a:t>最初は、3～５つくらいに分けて管理を覚える</a:t>
            </a:r>
            <a:endParaRPr dirty="0">
              <a:latin typeface="BIZ UDPゴシック" panose="020B0400000000000000" pitchFamily="50" charset="-128"/>
              <a:ea typeface="BIZ UDPゴシック" panose="020B0400000000000000" pitchFamily="50" charset="-128"/>
            </a:endParaRPr>
          </a:p>
        </p:txBody>
      </p:sp>
      <p:sp>
        <p:nvSpPr>
          <p:cNvPr id="282" name="Google Shape;282;p8"/>
          <p:cNvSpPr txBox="1"/>
          <p:nvPr/>
        </p:nvSpPr>
        <p:spPr>
          <a:xfrm>
            <a:off x="758428" y="1715245"/>
            <a:ext cx="1800225"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600"/>
              <a:buFont typeface="Arial"/>
              <a:buNone/>
            </a:pPr>
            <a:r>
              <a:rPr lang="ja-JP" sz="1600" dirty="0">
                <a:solidFill>
                  <a:schemeClr val="dk1"/>
                </a:solidFill>
                <a:latin typeface="BIZ UDPゴシック" panose="020B0400000000000000" pitchFamily="50" charset="-128"/>
                <a:ea typeface="BIZ UDPゴシック" panose="020B0400000000000000" pitchFamily="50" charset="-128"/>
                <a:cs typeface="Noto Sans JP"/>
                <a:sym typeface="Noto Sans JP"/>
              </a:rPr>
              <a:t>管理の例</a:t>
            </a:r>
            <a:endParaRPr dirty="0">
              <a:latin typeface="BIZ UDPゴシック" panose="020B0400000000000000" pitchFamily="50" charset="-128"/>
              <a:ea typeface="BIZ UDPゴシック" panose="020B0400000000000000" pitchFamily="50" charset="-128"/>
            </a:endParaRPr>
          </a:p>
        </p:txBody>
      </p:sp>
      <p:sp>
        <p:nvSpPr>
          <p:cNvPr id="2" name="フッター プレースホルダー 3">
            <a:extLst>
              <a:ext uri="{FF2B5EF4-FFF2-40B4-BE49-F238E27FC236}">
                <a16:creationId xmlns:a16="http://schemas.microsoft.com/office/drawing/2014/main" id="{74C2B06F-B44B-C8E8-BED5-0659159FF8CC}"/>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pic>
        <p:nvPicPr>
          <p:cNvPr id="288" name="Google Shape;288;p9"/>
          <p:cNvPicPr preferRelativeResize="0"/>
          <p:nvPr/>
        </p:nvPicPr>
        <p:blipFill rotWithShape="1">
          <a:blip r:embed="rId3">
            <a:alphaModFix/>
          </a:blip>
          <a:srcRect/>
          <a:stretch/>
        </p:blipFill>
        <p:spPr>
          <a:xfrm>
            <a:off x="0" y="4536487"/>
            <a:ext cx="9906000" cy="2439811"/>
          </a:xfrm>
          <a:prstGeom prst="rect">
            <a:avLst/>
          </a:prstGeom>
          <a:noFill/>
          <a:ln>
            <a:noFill/>
          </a:ln>
        </p:spPr>
      </p:pic>
      <p:grpSp>
        <p:nvGrpSpPr>
          <p:cNvPr id="289" name="Google Shape;289;p9"/>
          <p:cNvGrpSpPr/>
          <p:nvPr/>
        </p:nvGrpSpPr>
        <p:grpSpPr>
          <a:xfrm>
            <a:off x="-284897" y="224343"/>
            <a:ext cx="8850983" cy="909280"/>
            <a:chOff x="-411147" y="125933"/>
            <a:chExt cx="8850983" cy="1173163"/>
          </a:xfrm>
        </p:grpSpPr>
        <p:grpSp>
          <p:nvGrpSpPr>
            <p:cNvPr id="290" name="Google Shape;290;p9"/>
            <p:cNvGrpSpPr/>
            <p:nvPr/>
          </p:nvGrpSpPr>
          <p:grpSpPr>
            <a:xfrm>
              <a:off x="5420350" y="125932"/>
              <a:ext cx="3019486" cy="1173163"/>
              <a:chOff x="-100" y="140"/>
              <a:chExt cx="5983" cy="739"/>
            </a:xfrm>
          </p:grpSpPr>
          <p:sp>
            <p:nvSpPr>
              <p:cNvPr id="291" name="Google Shape;291;p9"/>
              <p:cNvSpPr/>
              <p:nvPr/>
            </p:nvSpPr>
            <p:spPr>
              <a:xfrm>
                <a:off x="-97" y="141"/>
                <a:ext cx="5977" cy="73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92" name="Google Shape;292;p9"/>
              <p:cNvSpPr/>
              <p:nvPr/>
            </p:nvSpPr>
            <p:spPr>
              <a:xfrm>
                <a:off x="1325" y="140"/>
                <a:ext cx="4558" cy="739"/>
              </a:xfrm>
              <a:custGeom>
                <a:avLst/>
                <a:gdLst/>
                <a:ahLst/>
                <a:cxnLst/>
                <a:rect l="l" t="t" r="r" b="b"/>
                <a:pathLst>
                  <a:path w="1407" h="751" extrusionOk="0">
                    <a:moveTo>
                      <a:pt x="679" y="0"/>
                    </a:moveTo>
                    <a:cubicBezTo>
                      <a:pt x="1061" y="0"/>
                      <a:pt x="1061" y="0"/>
                      <a:pt x="1061" y="0"/>
                    </a:cubicBezTo>
                    <a:cubicBezTo>
                      <a:pt x="1075" y="0"/>
                      <a:pt x="1075" y="0"/>
                      <a:pt x="1075" y="0"/>
                    </a:cubicBezTo>
                    <a:cubicBezTo>
                      <a:pt x="1259" y="7"/>
                      <a:pt x="1407" y="160"/>
                      <a:pt x="1407" y="346"/>
                    </a:cubicBezTo>
                    <a:cubicBezTo>
                      <a:pt x="1407" y="405"/>
                      <a:pt x="1407" y="405"/>
                      <a:pt x="1407" y="405"/>
                    </a:cubicBezTo>
                    <a:cubicBezTo>
                      <a:pt x="1407" y="591"/>
                      <a:pt x="1259" y="744"/>
                      <a:pt x="1075" y="751"/>
                    </a:cubicBezTo>
                    <a:cubicBezTo>
                      <a:pt x="1061" y="751"/>
                      <a:pt x="1061" y="751"/>
                      <a:pt x="1061"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93" name="Google Shape;293;p9"/>
              <p:cNvSpPr/>
              <p:nvPr/>
            </p:nvSpPr>
            <p:spPr>
              <a:xfrm>
                <a:off x="-100" y="140"/>
                <a:ext cx="4561" cy="739"/>
              </a:xfrm>
              <a:custGeom>
                <a:avLst/>
                <a:gdLst/>
                <a:ahLst/>
                <a:cxnLst/>
                <a:rect l="l" t="t" r="r" b="b"/>
                <a:pathLst>
                  <a:path w="1408" h="751" extrusionOk="0">
                    <a:moveTo>
                      <a:pt x="679" y="0"/>
                    </a:moveTo>
                    <a:cubicBezTo>
                      <a:pt x="1062" y="0"/>
                      <a:pt x="1062" y="0"/>
                      <a:pt x="1062" y="0"/>
                    </a:cubicBezTo>
                    <a:cubicBezTo>
                      <a:pt x="1075" y="0"/>
                      <a:pt x="1075" y="0"/>
                      <a:pt x="1075" y="0"/>
                    </a:cubicBezTo>
                    <a:cubicBezTo>
                      <a:pt x="1259" y="7"/>
                      <a:pt x="1408" y="160"/>
                      <a:pt x="1408" y="346"/>
                    </a:cubicBezTo>
                    <a:cubicBezTo>
                      <a:pt x="1408" y="405"/>
                      <a:pt x="1408" y="405"/>
                      <a:pt x="1408" y="405"/>
                    </a:cubicBezTo>
                    <a:cubicBezTo>
                      <a:pt x="1408" y="591"/>
                      <a:pt x="1259" y="744"/>
                      <a:pt x="1075" y="751"/>
                    </a:cubicBezTo>
                    <a:cubicBezTo>
                      <a:pt x="1062" y="751"/>
                      <a:pt x="1062" y="751"/>
                      <a:pt x="1062"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grpSp>
        <p:grpSp>
          <p:nvGrpSpPr>
            <p:cNvPr id="294" name="Google Shape;294;p9"/>
            <p:cNvGrpSpPr/>
            <p:nvPr/>
          </p:nvGrpSpPr>
          <p:grpSpPr>
            <a:xfrm>
              <a:off x="-411147" y="125932"/>
              <a:ext cx="7265491" cy="1173163"/>
              <a:chOff x="-100" y="140"/>
              <a:chExt cx="5983" cy="739"/>
            </a:xfrm>
          </p:grpSpPr>
          <p:sp>
            <p:nvSpPr>
              <p:cNvPr id="295" name="Google Shape;295;p9"/>
              <p:cNvSpPr/>
              <p:nvPr/>
            </p:nvSpPr>
            <p:spPr>
              <a:xfrm>
                <a:off x="-97" y="141"/>
                <a:ext cx="5977" cy="73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96" name="Google Shape;296;p9"/>
              <p:cNvSpPr/>
              <p:nvPr/>
            </p:nvSpPr>
            <p:spPr>
              <a:xfrm>
                <a:off x="1325" y="140"/>
                <a:ext cx="4558" cy="739"/>
              </a:xfrm>
              <a:custGeom>
                <a:avLst/>
                <a:gdLst/>
                <a:ahLst/>
                <a:cxnLst/>
                <a:rect l="l" t="t" r="r" b="b"/>
                <a:pathLst>
                  <a:path w="1407" h="751" extrusionOk="0">
                    <a:moveTo>
                      <a:pt x="679" y="0"/>
                    </a:moveTo>
                    <a:cubicBezTo>
                      <a:pt x="1061" y="0"/>
                      <a:pt x="1061" y="0"/>
                      <a:pt x="1061" y="0"/>
                    </a:cubicBezTo>
                    <a:cubicBezTo>
                      <a:pt x="1075" y="0"/>
                      <a:pt x="1075" y="0"/>
                      <a:pt x="1075" y="0"/>
                    </a:cubicBezTo>
                    <a:cubicBezTo>
                      <a:pt x="1259" y="7"/>
                      <a:pt x="1407" y="160"/>
                      <a:pt x="1407" y="346"/>
                    </a:cubicBezTo>
                    <a:cubicBezTo>
                      <a:pt x="1407" y="405"/>
                      <a:pt x="1407" y="405"/>
                      <a:pt x="1407" y="405"/>
                    </a:cubicBezTo>
                    <a:cubicBezTo>
                      <a:pt x="1407" y="591"/>
                      <a:pt x="1259" y="744"/>
                      <a:pt x="1075" y="751"/>
                    </a:cubicBezTo>
                    <a:cubicBezTo>
                      <a:pt x="1061" y="751"/>
                      <a:pt x="1061" y="751"/>
                      <a:pt x="1061"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97" name="Google Shape;297;p9"/>
              <p:cNvSpPr/>
              <p:nvPr/>
            </p:nvSpPr>
            <p:spPr>
              <a:xfrm>
                <a:off x="-100" y="140"/>
                <a:ext cx="4561" cy="739"/>
              </a:xfrm>
              <a:custGeom>
                <a:avLst/>
                <a:gdLst/>
                <a:ahLst/>
                <a:cxnLst/>
                <a:rect l="l" t="t" r="r" b="b"/>
                <a:pathLst>
                  <a:path w="1408" h="751" extrusionOk="0">
                    <a:moveTo>
                      <a:pt x="679" y="0"/>
                    </a:moveTo>
                    <a:cubicBezTo>
                      <a:pt x="1062" y="0"/>
                      <a:pt x="1062" y="0"/>
                      <a:pt x="1062" y="0"/>
                    </a:cubicBezTo>
                    <a:cubicBezTo>
                      <a:pt x="1075" y="0"/>
                      <a:pt x="1075" y="0"/>
                      <a:pt x="1075" y="0"/>
                    </a:cubicBezTo>
                    <a:cubicBezTo>
                      <a:pt x="1259" y="7"/>
                      <a:pt x="1408" y="160"/>
                      <a:pt x="1408" y="346"/>
                    </a:cubicBezTo>
                    <a:cubicBezTo>
                      <a:pt x="1408" y="405"/>
                      <a:pt x="1408" y="405"/>
                      <a:pt x="1408" y="405"/>
                    </a:cubicBezTo>
                    <a:cubicBezTo>
                      <a:pt x="1408" y="591"/>
                      <a:pt x="1259" y="744"/>
                      <a:pt x="1075" y="751"/>
                    </a:cubicBezTo>
                    <a:cubicBezTo>
                      <a:pt x="1062" y="751"/>
                      <a:pt x="1062" y="751"/>
                      <a:pt x="1062" y="751"/>
                    </a:cubicBezTo>
                    <a:cubicBezTo>
                      <a:pt x="679" y="751"/>
                      <a:pt x="679" y="751"/>
                      <a:pt x="679" y="751"/>
                    </a:cubicBezTo>
                    <a:cubicBezTo>
                      <a:pt x="0" y="751"/>
                      <a:pt x="0" y="751"/>
                      <a:pt x="0" y="751"/>
                    </a:cubicBezTo>
                    <a:cubicBezTo>
                      <a:pt x="0" y="0"/>
                      <a:pt x="0" y="0"/>
                      <a:pt x="0" y="0"/>
                    </a:cubicBezTo>
                    <a:lnTo>
                      <a:pt x="679" y="0"/>
                    </a:ln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grpSp>
      </p:grpSp>
      <p:sp>
        <p:nvSpPr>
          <p:cNvPr id="298" name="Google Shape;298;p9"/>
          <p:cNvSpPr/>
          <p:nvPr/>
        </p:nvSpPr>
        <p:spPr>
          <a:xfrm>
            <a:off x="283329" y="266997"/>
            <a:ext cx="8569325" cy="90805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accent2"/>
              </a:buClr>
              <a:buSzPts val="3600"/>
              <a:buFont typeface="Arial"/>
              <a:buNone/>
            </a:pPr>
            <a:r>
              <a:rPr lang="ja-JP" sz="2500" b="1" dirty="0">
                <a:solidFill>
                  <a:schemeClr val="accent2"/>
                </a:solidFill>
                <a:latin typeface="BIZ UDPゴシック" panose="020B0400000000000000" pitchFamily="50" charset="-128"/>
                <a:ea typeface="BIZ UDPゴシック" panose="020B0400000000000000" pitchFamily="50" charset="-128"/>
                <a:cs typeface="Noto Sans JP"/>
                <a:sym typeface="Noto Sans JP"/>
              </a:rPr>
              <a:t>おこづかい　応用編</a:t>
            </a:r>
            <a:endParaRPr sz="2500" dirty="0">
              <a:latin typeface="BIZ UDPゴシック" panose="020B0400000000000000" pitchFamily="50" charset="-128"/>
              <a:ea typeface="BIZ UDPゴシック" panose="020B0400000000000000" pitchFamily="50" charset="-128"/>
            </a:endParaRPr>
          </a:p>
        </p:txBody>
      </p:sp>
      <p:sp>
        <p:nvSpPr>
          <p:cNvPr id="299" name="Google Shape;299;p9"/>
          <p:cNvSpPr txBox="1"/>
          <p:nvPr/>
        </p:nvSpPr>
        <p:spPr>
          <a:xfrm>
            <a:off x="952433" y="2076451"/>
            <a:ext cx="5079607"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800"/>
              <a:buFont typeface="Noto Sans Symbols"/>
              <a:buNone/>
            </a:pPr>
            <a:r>
              <a:rPr lang="ja-JP" sz="28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ママ銀行（年利１２％複利）</a:t>
            </a:r>
            <a:endParaRPr dirty="0">
              <a:latin typeface="BIZ UDPゴシック" panose="020B0400000000000000" pitchFamily="50" charset="-128"/>
              <a:ea typeface="BIZ UDPゴシック" panose="020B0400000000000000" pitchFamily="50" charset="-128"/>
            </a:endParaRPr>
          </a:p>
        </p:txBody>
      </p:sp>
      <p:sp>
        <p:nvSpPr>
          <p:cNvPr id="300" name="Google Shape;300;p9"/>
          <p:cNvSpPr txBox="1"/>
          <p:nvPr/>
        </p:nvSpPr>
        <p:spPr>
          <a:xfrm>
            <a:off x="981009" y="2905125"/>
            <a:ext cx="4905003"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800"/>
              <a:buFont typeface="Noto Sans Symbols"/>
              <a:buNone/>
            </a:pPr>
            <a:r>
              <a:rPr lang="ja-JP" sz="28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おこづかいの一部はドルで。</a:t>
            </a:r>
            <a:endParaRPr dirty="0">
              <a:latin typeface="BIZ UDPゴシック" panose="020B0400000000000000" pitchFamily="50" charset="-128"/>
              <a:ea typeface="BIZ UDPゴシック" panose="020B0400000000000000" pitchFamily="50" charset="-128"/>
            </a:endParaRPr>
          </a:p>
        </p:txBody>
      </p:sp>
      <p:sp>
        <p:nvSpPr>
          <p:cNvPr id="301" name="Google Shape;301;p9"/>
          <p:cNvSpPr txBox="1"/>
          <p:nvPr/>
        </p:nvSpPr>
        <p:spPr>
          <a:xfrm>
            <a:off x="973069" y="3843339"/>
            <a:ext cx="505897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800"/>
              <a:buFont typeface="Noto Sans Symbols"/>
              <a:buNone/>
            </a:pPr>
            <a:r>
              <a:rPr lang="ja-JP" sz="2800" dirty="0">
                <a:solidFill>
                  <a:srgbClr val="000000"/>
                </a:solidFill>
                <a:latin typeface="BIZ UDPゴシック" panose="020B0400000000000000" pitchFamily="50" charset="-128"/>
                <a:ea typeface="BIZ UDPゴシック" panose="020B0400000000000000" pitchFamily="50" charset="-128"/>
                <a:cs typeface="Noto Sans JP"/>
                <a:sym typeface="Noto Sans JP"/>
              </a:rPr>
              <a:t>子どもに投資をさせている。</a:t>
            </a:r>
            <a:endParaRPr dirty="0">
              <a:latin typeface="BIZ UDPゴシック" panose="020B0400000000000000" pitchFamily="50" charset="-128"/>
              <a:ea typeface="BIZ UDPゴシック" panose="020B0400000000000000" pitchFamily="50" charset="-128"/>
            </a:endParaRPr>
          </a:p>
        </p:txBody>
      </p:sp>
      <p:sp>
        <p:nvSpPr>
          <p:cNvPr id="302" name="Google Shape;302;p9"/>
          <p:cNvSpPr txBox="1"/>
          <p:nvPr/>
        </p:nvSpPr>
        <p:spPr>
          <a:xfrm>
            <a:off x="859591" y="5090674"/>
            <a:ext cx="7416800" cy="9541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FF0000"/>
              </a:buClr>
              <a:buSzPts val="2800"/>
              <a:buFont typeface="Noto Sans Symbols"/>
              <a:buNone/>
            </a:pPr>
            <a:r>
              <a:rPr lang="ja-JP" sz="2800" b="1" dirty="0">
                <a:solidFill>
                  <a:srgbClr val="FF0000"/>
                </a:solidFill>
                <a:latin typeface="BIZ UDPゴシック" panose="020B0400000000000000" pitchFamily="50" charset="-128"/>
                <a:ea typeface="BIZ UDPゴシック" panose="020B0400000000000000" pitchFamily="50" charset="-128"/>
                <a:cs typeface="Noto Sans JP"/>
                <a:sym typeface="Noto Sans JP"/>
              </a:rPr>
              <a:t>私たちの時代も大変ですが、</a:t>
            </a:r>
            <a:endParaRPr sz="2800" b="1" dirty="0">
              <a:solidFill>
                <a:srgbClr val="FF0000"/>
              </a:solidFill>
              <a:latin typeface="BIZ UDPゴシック" panose="020B0400000000000000" pitchFamily="50" charset="-128"/>
              <a:ea typeface="BIZ UDPゴシック" panose="020B0400000000000000" pitchFamily="50" charset="-128"/>
              <a:cs typeface="Noto Sans JP"/>
              <a:sym typeface="Noto Sans JP"/>
            </a:endParaRPr>
          </a:p>
          <a:p>
            <a:pPr marL="0" marR="0" lvl="0" indent="0" algn="l" rtl="0">
              <a:spcBef>
                <a:spcPts val="0"/>
              </a:spcBef>
              <a:spcAft>
                <a:spcPts val="0"/>
              </a:spcAft>
              <a:buClr>
                <a:srgbClr val="FF0000"/>
              </a:buClr>
              <a:buSzPts val="2800"/>
              <a:buFont typeface="Noto Sans Symbols"/>
              <a:buNone/>
            </a:pPr>
            <a:r>
              <a:rPr lang="ja-JP" sz="2800" b="1" dirty="0">
                <a:solidFill>
                  <a:srgbClr val="FF0000"/>
                </a:solidFill>
                <a:latin typeface="BIZ UDPゴシック" panose="020B0400000000000000" pitchFamily="50" charset="-128"/>
                <a:ea typeface="BIZ UDPゴシック" panose="020B0400000000000000" pitchFamily="50" charset="-128"/>
                <a:cs typeface="Noto Sans JP"/>
                <a:sym typeface="Noto Sans JP"/>
              </a:rPr>
              <a:t>子ども達の時代はもっと大変です</a:t>
            </a:r>
            <a:endParaRPr dirty="0">
              <a:latin typeface="BIZ UDPゴシック" panose="020B0400000000000000" pitchFamily="50" charset="-128"/>
              <a:ea typeface="BIZ UDPゴシック" panose="020B0400000000000000" pitchFamily="50" charset="-128"/>
            </a:endParaRPr>
          </a:p>
        </p:txBody>
      </p:sp>
      <p:pic>
        <p:nvPicPr>
          <p:cNvPr id="303" name="Google Shape;303;p9"/>
          <p:cNvPicPr preferRelativeResize="0"/>
          <p:nvPr/>
        </p:nvPicPr>
        <p:blipFill rotWithShape="1">
          <a:blip r:embed="rId4">
            <a:alphaModFix/>
          </a:blip>
          <a:srcRect/>
          <a:stretch/>
        </p:blipFill>
        <p:spPr>
          <a:xfrm>
            <a:off x="6673753" y="2639568"/>
            <a:ext cx="2202308" cy="3116825"/>
          </a:xfrm>
          <a:prstGeom prst="rect">
            <a:avLst/>
          </a:prstGeom>
          <a:noFill/>
          <a:ln>
            <a:noFill/>
          </a:ln>
        </p:spPr>
      </p:pic>
      <p:sp>
        <p:nvSpPr>
          <p:cNvPr id="304" name="Google Shape;304;p9"/>
          <p:cNvSpPr txBox="1"/>
          <p:nvPr/>
        </p:nvSpPr>
        <p:spPr>
          <a:xfrm>
            <a:off x="8198842" y="5165309"/>
            <a:ext cx="1531188" cy="4154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050" dirty="0">
                <a:solidFill>
                  <a:schemeClr val="dk1"/>
                </a:solidFill>
                <a:latin typeface="BIZ UDPゴシック" panose="020B0400000000000000" pitchFamily="50" charset="-128"/>
                <a:ea typeface="BIZ UDPゴシック" panose="020B0400000000000000" pitchFamily="50" charset="-128"/>
                <a:cs typeface="Noto Sans JP"/>
                <a:sym typeface="Noto Sans JP"/>
              </a:rPr>
              <a:t>キッズマネ―スクール</a:t>
            </a:r>
            <a:endParaRPr sz="105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a:p>
            <a:pPr marL="0" marR="0" lvl="0" indent="0" algn="l" rtl="0">
              <a:spcBef>
                <a:spcPts val="0"/>
              </a:spcBef>
              <a:spcAft>
                <a:spcPts val="0"/>
              </a:spcAft>
              <a:buNone/>
            </a:pPr>
            <a:r>
              <a:rPr lang="ja-JP" sz="1050" dirty="0">
                <a:solidFill>
                  <a:schemeClr val="dk1"/>
                </a:solidFill>
                <a:latin typeface="BIZ UDPゴシック" panose="020B0400000000000000" pitchFamily="50" charset="-128"/>
                <a:ea typeface="BIZ UDPゴシック" panose="020B0400000000000000" pitchFamily="50" charset="-128"/>
                <a:cs typeface="Noto Sans JP"/>
                <a:sym typeface="Noto Sans JP"/>
              </a:rPr>
              <a:t>キャラクター</a:t>
            </a:r>
            <a:endParaRPr dirty="0">
              <a:latin typeface="BIZ UDPゴシック" panose="020B0400000000000000" pitchFamily="50" charset="-128"/>
              <a:ea typeface="BIZ UDPゴシック" panose="020B0400000000000000" pitchFamily="50" charset="-128"/>
            </a:endParaRPr>
          </a:p>
        </p:txBody>
      </p:sp>
      <p:sp>
        <p:nvSpPr>
          <p:cNvPr id="305" name="Google Shape;305;p9"/>
          <p:cNvSpPr txBox="1"/>
          <p:nvPr/>
        </p:nvSpPr>
        <p:spPr>
          <a:xfrm>
            <a:off x="8458838" y="5617906"/>
            <a:ext cx="1210588"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600" dirty="0">
                <a:solidFill>
                  <a:schemeClr val="dk1"/>
                </a:solidFill>
                <a:latin typeface="BIZ UDPゴシック" panose="020B0400000000000000" pitchFamily="50" charset="-128"/>
                <a:ea typeface="BIZ UDPゴシック" panose="020B0400000000000000" pitchFamily="50" charset="-128"/>
                <a:cs typeface="Noto Sans JP"/>
                <a:sym typeface="Noto Sans JP"/>
              </a:rPr>
              <a:t>マネクルン</a:t>
            </a:r>
            <a:endParaRPr dirty="0">
              <a:latin typeface="BIZ UDPゴシック" panose="020B0400000000000000" pitchFamily="50" charset="-128"/>
              <a:ea typeface="BIZ UDPゴシック" panose="020B0400000000000000" pitchFamily="50" charset="-128"/>
            </a:endParaRPr>
          </a:p>
        </p:txBody>
      </p:sp>
      <p:sp>
        <p:nvSpPr>
          <p:cNvPr id="2" name="フッター プレースホルダー 3">
            <a:extLst>
              <a:ext uri="{FF2B5EF4-FFF2-40B4-BE49-F238E27FC236}">
                <a16:creationId xmlns:a16="http://schemas.microsoft.com/office/drawing/2014/main" id="{67900800-384D-6A30-E3BF-1662FB81AE08}"/>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8" name="Google Shape;458;p13"/>
          <p:cNvSpPr txBox="1">
            <a:spLocks noGrp="1"/>
          </p:cNvSpPr>
          <p:nvPr>
            <p:ph type="sldNum" idx="12"/>
          </p:nvPr>
        </p:nvSpPr>
        <p:spPr>
          <a:xfrm>
            <a:off x="6453189" y="5100640"/>
            <a:ext cx="1071563" cy="25717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675"/>
              <a:buFont typeface="Arial"/>
              <a:buNone/>
            </a:pPr>
            <a:r>
              <a:rPr lang="ja-JP" sz="675" dirty="0">
                <a:solidFill>
                  <a:srgbClr val="898989"/>
                </a:solidFill>
                <a:ea typeface="BIZ UDPゴシック" panose="020B0400000000000000" pitchFamily="50" charset="-128"/>
                <a:cs typeface="Noto Sans JP"/>
                <a:sym typeface="Noto Sans JP"/>
              </a:rPr>
              <a:t>2</a:t>
            </a:r>
            <a:endParaRPr dirty="0"/>
          </a:p>
        </p:txBody>
      </p:sp>
      <p:sp>
        <p:nvSpPr>
          <p:cNvPr id="459" name="Google Shape;459;p13"/>
          <p:cNvSpPr/>
          <p:nvPr/>
        </p:nvSpPr>
        <p:spPr>
          <a:xfrm>
            <a:off x="3624263" y="1574007"/>
            <a:ext cx="2430066" cy="510779"/>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rgbClr val="FFFFFF"/>
              </a:buClr>
              <a:buSzPts val="2025"/>
              <a:buFont typeface="Arial"/>
              <a:buNone/>
            </a:pPr>
            <a:r>
              <a:rPr lang="ja-JP" sz="2025" b="1" dirty="0">
                <a:solidFill>
                  <a:srgbClr val="FFFFFF"/>
                </a:solidFill>
                <a:latin typeface="BIZ UDPゴシック" panose="020B0400000000000000" pitchFamily="50" charset="-128"/>
                <a:ea typeface="BIZ UDPゴシック" panose="020B0400000000000000" pitchFamily="50" charset="-128"/>
                <a:cs typeface="Noto Sans JP"/>
                <a:sym typeface="Noto Sans JP"/>
              </a:rPr>
              <a:t>理念</a:t>
            </a:r>
            <a:endParaRPr dirty="0">
              <a:latin typeface="BIZ UDPゴシック" panose="020B0400000000000000" pitchFamily="50" charset="-128"/>
            </a:endParaRPr>
          </a:p>
        </p:txBody>
      </p:sp>
      <p:sp>
        <p:nvSpPr>
          <p:cNvPr id="460" name="Google Shape;460;p13"/>
          <p:cNvSpPr/>
          <p:nvPr/>
        </p:nvSpPr>
        <p:spPr>
          <a:xfrm>
            <a:off x="1718669" y="930613"/>
            <a:ext cx="6241256" cy="2029242"/>
          </a:xfrm>
          <a:prstGeom prst="rect">
            <a:avLst/>
          </a:prstGeom>
          <a:noFill/>
          <a:ln>
            <a:noFill/>
          </a:ln>
        </p:spPr>
        <p:txBody>
          <a:bodyPr spcFirstLastPara="1" wrap="square" lIns="91425" tIns="45700" rIns="91425" bIns="45700" anchor="t" anchorCtr="0">
            <a:noAutofit/>
          </a:bodyPr>
          <a:lstStyle/>
          <a:p>
            <a:pPr marL="342900" marR="0" lvl="0" indent="-342900" algn="ctr" rtl="0">
              <a:spcBef>
                <a:spcPts val="0"/>
              </a:spcBef>
              <a:spcAft>
                <a:spcPts val="0"/>
              </a:spcAft>
              <a:buClr>
                <a:srgbClr val="00B050"/>
              </a:buClr>
              <a:buSzPts val="1800"/>
              <a:buFont typeface="Arial"/>
              <a:buNone/>
            </a:pPr>
            <a:r>
              <a:rPr lang="ja-JP" sz="1800" b="1" dirty="0">
                <a:solidFill>
                  <a:srgbClr val="00B050"/>
                </a:solidFill>
                <a:latin typeface="BIZ UDPゴシック" panose="020B0400000000000000" pitchFamily="50" charset="-128"/>
                <a:ea typeface="BIZ UDPゴシック" panose="020B0400000000000000" pitchFamily="50" charset="-128"/>
                <a:cs typeface="Noto Sans JP"/>
                <a:sym typeface="Noto Sans JP"/>
              </a:rPr>
              <a:t>　</a:t>
            </a:r>
            <a:endParaRPr sz="1800" b="1" dirty="0">
              <a:solidFill>
                <a:srgbClr val="00B050"/>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ctr" rtl="0">
              <a:spcBef>
                <a:spcPts val="640"/>
              </a:spcBef>
              <a:spcAft>
                <a:spcPts val="0"/>
              </a:spcAft>
              <a:buClr>
                <a:srgbClr val="FF0000"/>
              </a:buClr>
              <a:buSzPts val="3200"/>
              <a:buFont typeface="Arial"/>
              <a:buNone/>
            </a:pPr>
            <a:r>
              <a:rPr lang="ja-JP" sz="3200" b="1" dirty="0">
                <a:solidFill>
                  <a:srgbClr val="FF0000"/>
                </a:solidFill>
                <a:latin typeface="BIZ UDPゴシック" panose="020B0400000000000000" pitchFamily="50" charset="-128"/>
                <a:ea typeface="BIZ UDPゴシック" panose="020B0400000000000000" pitchFamily="50" charset="-128"/>
                <a:cs typeface="Noto Sans JP"/>
                <a:sym typeface="Noto Sans JP"/>
              </a:rPr>
              <a:t>日本中の子どもたちの</a:t>
            </a:r>
            <a:endParaRPr sz="3200" b="1" dirty="0">
              <a:solidFill>
                <a:srgbClr val="FF0000"/>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ctr" rtl="0">
              <a:spcBef>
                <a:spcPts val="640"/>
              </a:spcBef>
              <a:spcAft>
                <a:spcPts val="0"/>
              </a:spcAft>
              <a:buClr>
                <a:srgbClr val="FF0000"/>
              </a:buClr>
              <a:buSzPts val="3200"/>
              <a:buFont typeface="Arial"/>
              <a:buNone/>
            </a:pPr>
            <a:r>
              <a:rPr lang="ja-JP" sz="3200" b="1" dirty="0">
                <a:solidFill>
                  <a:srgbClr val="FF0000"/>
                </a:solidFill>
                <a:latin typeface="BIZ UDPゴシック" panose="020B0400000000000000" pitchFamily="50" charset="-128"/>
                <a:ea typeface="BIZ UDPゴシック" panose="020B0400000000000000" pitchFamily="50" charset="-128"/>
                <a:cs typeface="Noto Sans JP"/>
                <a:sym typeface="Noto Sans JP"/>
              </a:rPr>
              <a:t>「生き抜く力の育成」</a:t>
            </a:r>
            <a:endParaRPr sz="3200" b="1" dirty="0">
              <a:solidFill>
                <a:srgbClr val="FF0000"/>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ctr" rtl="0">
              <a:spcBef>
                <a:spcPts val="640"/>
              </a:spcBef>
              <a:spcAft>
                <a:spcPts val="0"/>
              </a:spcAft>
              <a:buClr>
                <a:srgbClr val="FF0000"/>
              </a:buClr>
              <a:buSzPts val="3200"/>
              <a:buFont typeface="Arial"/>
              <a:buNone/>
            </a:pPr>
            <a:r>
              <a:rPr lang="ja-JP" sz="3200" b="1" dirty="0">
                <a:solidFill>
                  <a:srgbClr val="FF0000"/>
                </a:solidFill>
                <a:latin typeface="BIZ UDPゴシック" panose="020B0400000000000000" pitchFamily="50" charset="-128"/>
                <a:ea typeface="BIZ UDPゴシック" panose="020B0400000000000000" pitchFamily="50" charset="-128"/>
                <a:cs typeface="Noto Sans JP"/>
                <a:sym typeface="Noto Sans JP"/>
              </a:rPr>
              <a:t>に貢献する</a:t>
            </a:r>
            <a:endParaRPr sz="3200" b="1" dirty="0">
              <a:solidFill>
                <a:srgbClr val="FF0000"/>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461" name="Google Shape;461;p13"/>
          <p:cNvSpPr/>
          <p:nvPr/>
        </p:nvSpPr>
        <p:spPr>
          <a:xfrm>
            <a:off x="1357109" y="3237665"/>
            <a:ext cx="7191780" cy="3301251"/>
          </a:xfrm>
          <a:prstGeom prst="rect">
            <a:avLst/>
          </a:prstGeom>
          <a:noFill/>
          <a:ln>
            <a:noFill/>
          </a:ln>
        </p:spPr>
        <p:txBody>
          <a:bodyPr spcFirstLastPara="1" wrap="square" lIns="91425" tIns="45700" rIns="91425" bIns="45700" anchor="t" anchorCtr="0">
            <a:noAutofit/>
          </a:bodyPr>
          <a:lstStyle/>
          <a:p>
            <a:pPr marL="342900" marR="0" lvl="0" indent="-342900" algn="ctr" rtl="0">
              <a:spcBef>
                <a:spcPts val="0"/>
              </a:spcBef>
              <a:spcAft>
                <a:spcPts val="0"/>
              </a:spcAft>
              <a:buClr>
                <a:schemeClr val="dk1"/>
              </a:buClr>
              <a:buSzPts val="2400"/>
              <a:buFont typeface="Arial"/>
              <a:buNone/>
            </a:pPr>
            <a:r>
              <a:rPr lang="ja-JP" sz="2400" b="1" dirty="0">
                <a:solidFill>
                  <a:schemeClr val="dk1"/>
                </a:solidFill>
                <a:latin typeface="BIZ UDPゴシック" panose="020B0400000000000000" pitchFamily="50" charset="-128"/>
                <a:ea typeface="BIZ UDPゴシック" panose="020B0400000000000000" pitchFamily="50" charset="-128"/>
                <a:cs typeface="Noto Sans JP"/>
                <a:sym typeface="Noto Sans JP"/>
              </a:rPr>
              <a:t>でも、私たちが子どもに関われるのは2時間程度、</a:t>
            </a:r>
            <a:endParaRPr sz="2400" b="1"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ctr" rtl="0">
              <a:spcBef>
                <a:spcPts val="480"/>
              </a:spcBef>
              <a:spcAft>
                <a:spcPts val="0"/>
              </a:spcAft>
              <a:buClr>
                <a:schemeClr val="dk1"/>
              </a:buClr>
              <a:buSzPts val="2400"/>
              <a:buFont typeface="Arial"/>
              <a:buNone/>
            </a:pPr>
            <a:r>
              <a:rPr lang="ja-JP" sz="2400" b="1" dirty="0">
                <a:solidFill>
                  <a:schemeClr val="dk1"/>
                </a:solidFill>
                <a:latin typeface="BIZ UDPゴシック" panose="020B0400000000000000" pitchFamily="50" charset="-128"/>
                <a:ea typeface="BIZ UDPゴシック" panose="020B0400000000000000" pitchFamily="50" charset="-128"/>
                <a:cs typeface="Noto Sans JP"/>
                <a:sym typeface="Noto Sans JP"/>
              </a:rPr>
              <a:t>もっと長い時間を子どもと過ごす人、</a:t>
            </a:r>
            <a:endParaRPr sz="2400" b="1"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ctr" rtl="0">
              <a:spcBef>
                <a:spcPts val="720"/>
              </a:spcBef>
              <a:spcAft>
                <a:spcPts val="0"/>
              </a:spcAft>
              <a:buClr>
                <a:srgbClr val="FF0000"/>
              </a:buClr>
              <a:buSzPts val="3600"/>
              <a:buFont typeface="Arial"/>
              <a:buNone/>
            </a:pPr>
            <a:r>
              <a:rPr lang="ja-JP" sz="3600" b="1" dirty="0">
                <a:solidFill>
                  <a:srgbClr val="FF0000"/>
                </a:solidFill>
                <a:latin typeface="BIZ UDPゴシック" panose="020B0400000000000000" pitchFamily="50" charset="-128"/>
                <a:ea typeface="BIZ UDPゴシック" panose="020B0400000000000000" pitchFamily="50" charset="-128"/>
                <a:cs typeface="Noto Sans JP"/>
                <a:sym typeface="Noto Sans JP"/>
              </a:rPr>
              <a:t>「親」</a:t>
            </a:r>
            <a:endParaRPr sz="3600" b="1" dirty="0">
              <a:solidFill>
                <a:srgbClr val="FF0000"/>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ctr" rtl="0">
              <a:spcBef>
                <a:spcPts val="240"/>
              </a:spcBef>
              <a:spcAft>
                <a:spcPts val="0"/>
              </a:spcAft>
              <a:buClr>
                <a:schemeClr val="dk1"/>
              </a:buClr>
              <a:buSzPts val="1200"/>
              <a:buFont typeface="Arial"/>
              <a:buNone/>
            </a:pPr>
            <a:endParaRPr sz="1200" b="1" dirty="0">
              <a:solidFill>
                <a:srgbClr val="00B050"/>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ctr" rtl="0">
              <a:spcBef>
                <a:spcPts val="540"/>
              </a:spcBef>
              <a:spcAft>
                <a:spcPts val="0"/>
              </a:spcAft>
              <a:buClr>
                <a:schemeClr val="dk1"/>
              </a:buClr>
              <a:buSzPts val="2700"/>
              <a:buFont typeface="Arial"/>
              <a:buNone/>
            </a:pPr>
            <a:r>
              <a:rPr lang="ja-JP" sz="2700" b="1" dirty="0">
                <a:solidFill>
                  <a:schemeClr val="dk1"/>
                </a:solidFill>
                <a:latin typeface="BIZ UDPゴシック" panose="020B0400000000000000" pitchFamily="50" charset="-128"/>
                <a:ea typeface="BIZ UDPゴシック" panose="020B0400000000000000" pitchFamily="50" charset="-128"/>
                <a:cs typeface="Noto Sans JP"/>
                <a:sym typeface="Noto Sans JP"/>
              </a:rPr>
              <a:t>私たちは日本中の子育て世代の</a:t>
            </a:r>
            <a:endParaRPr sz="2700" b="1"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ctr" rtl="0">
              <a:spcBef>
                <a:spcPts val="540"/>
              </a:spcBef>
              <a:spcAft>
                <a:spcPts val="0"/>
              </a:spcAft>
              <a:buClr>
                <a:schemeClr val="dk1"/>
              </a:buClr>
              <a:buSzPts val="2700"/>
              <a:buFont typeface="Arial"/>
              <a:buNone/>
            </a:pPr>
            <a:r>
              <a:rPr lang="ja-JP" sz="2700" b="1" dirty="0">
                <a:solidFill>
                  <a:schemeClr val="dk1"/>
                </a:solidFill>
                <a:latin typeface="BIZ UDPゴシック" panose="020B0400000000000000" pitchFamily="50" charset="-128"/>
                <a:ea typeface="BIZ UDPゴシック" panose="020B0400000000000000" pitchFamily="50" charset="-128"/>
                <a:cs typeface="Noto Sans JP"/>
                <a:sym typeface="Noto Sans JP"/>
              </a:rPr>
              <a:t>「生き抜く力の育成」にも貢献する</a:t>
            </a:r>
            <a:endParaRPr sz="2700" b="1"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a:p>
            <a:pPr marL="342900" marR="0" lvl="0" indent="-342900" algn="ctr" rtl="0">
              <a:spcBef>
                <a:spcPts val="135"/>
              </a:spcBef>
              <a:spcAft>
                <a:spcPts val="0"/>
              </a:spcAft>
              <a:buClr>
                <a:schemeClr val="dk1"/>
              </a:buClr>
              <a:buSzPts val="675"/>
              <a:buFont typeface="Arial"/>
              <a:buNone/>
            </a:pPr>
            <a:endParaRPr sz="675" b="1" dirty="0">
              <a:solidFill>
                <a:srgbClr val="00B050"/>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462" name="Google Shape;462;p13"/>
          <p:cNvSpPr/>
          <p:nvPr/>
        </p:nvSpPr>
        <p:spPr>
          <a:xfrm>
            <a:off x="381002" y="-1"/>
            <a:ext cx="9143999" cy="1008430"/>
          </a:xfrm>
          <a:prstGeom prst="rect">
            <a:avLst/>
          </a:prstGeom>
          <a:solidFill>
            <a:schemeClr val="accent2">
              <a:lumMod val="60000"/>
              <a:lumOff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ja-JP" sz="3200" b="1" dirty="0">
                <a:solidFill>
                  <a:srgbClr val="FFFFFF"/>
                </a:solidFill>
                <a:latin typeface="BIZ UDPゴシック" panose="020B0400000000000000" pitchFamily="50" charset="-128"/>
                <a:ea typeface="BIZ UDPゴシック" panose="020B0400000000000000" pitchFamily="50" charset="-128"/>
                <a:cs typeface="Noto Sans JP"/>
                <a:sym typeface="Noto Sans JP"/>
              </a:rPr>
              <a:t>キッズマネースクール　理念</a:t>
            </a:r>
            <a:endParaRPr dirty="0">
              <a:latin typeface="BIZ UDPゴシック" panose="020B0400000000000000" pitchFamily="50" charset="-128"/>
            </a:endParaRPr>
          </a:p>
        </p:txBody>
      </p:sp>
      <p:pic>
        <p:nvPicPr>
          <p:cNvPr id="463" name="Google Shape;463;p13" descr="自動代替テキストはありません。"/>
          <p:cNvPicPr preferRelativeResize="0"/>
          <p:nvPr/>
        </p:nvPicPr>
        <p:blipFill rotWithShape="1">
          <a:blip r:embed="rId3">
            <a:alphaModFix/>
          </a:blip>
          <a:srcRect/>
          <a:stretch/>
        </p:blipFill>
        <p:spPr>
          <a:xfrm>
            <a:off x="464882" y="4335277"/>
            <a:ext cx="2045072" cy="2045072"/>
          </a:xfrm>
          <a:prstGeom prst="rect">
            <a:avLst/>
          </a:prstGeom>
          <a:noFill/>
          <a:ln>
            <a:noFill/>
          </a:ln>
        </p:spPr>
      </p:pic>
      <p:sp>
        <p:nvSpPr>
          <p:cNvPr id="2" name="フッター プレースホルダー 3">
            <a:extLst>
              <a:ext uri="{FF2B5EF4-FFF2-40B4-BE49-F238E27FC236}">
                <a16:creationId xmlns:a16="http://schemas.microsoft.com/office/drawing/2014/main" id="{E357DC5F-C31F-4D6B-DEFA-7B1E97B41D03}"/>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61094C-FB43-72A7-F9DC-8A35C09F9A20}"/>
            </a:ext>
          </a:extLst>
        </p:cNvPr>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3CAACA59-64B6-2E2C-89D8-E4F36F275144}"/>
              </a:ext>
            </a:extLst>
          </p:cNvPr>
          <p:cNvGrpSpPr/>
          <p:nvPr/>
        </p:nvGrpSpPr>
        <p:grpSpPr>
          <a:xfrm>
            <a:off x="10933" y="0"/>
            <a:ext cx="9906000" cy="6858000"/>
            <a:chOff x="0" y="0"/>
            <a:chExt cx="9906000" cy="6858000"/>
          </a:xfrm>
        </p:grpSpPr>
        <p:pic>
          <p:nvPicPr>
            <p:cNvPr id="4" name="図 3">
              <a:extLst>
                <a:ext uri="{FF2B5EF4-FFF2-40B4-BE49-F238E27FC236}">
                  <a16:creationId xmlns:a16="http://schemas.microsoft.com/office/drawing/2014/main" id="{C3CAE7E7-1267-957F-1FC5-B44DAF3EAF39}"/>
                </a:ext>
              </a:extLst>
            </p:cNvPr>
            <p:cNvPicPr>
              <a:picLocks noChangeAspect="1"/>
            </p:cNvPicPr>
            <p:nvPr/>
          </p:nvPicPr>
          <p:blipFill>
            <a:blip r:embed="rId2"/>
            <a:stretch>
              <a:fillRect/>
            </a:stretch>
          </p:blipFill>
          <p:spPr>
            <a:xfrm>
              <a:off x="0" y="0"/>
              <a:ext cx="9906000" cy="6858000"/>
            </a:xfrm>
            <a:prstGeom prst="rect">
              <a:avLst/>
            </a:prstGeom>
          </p:spPr>
        </p:pic>
        <p:sp>
          <p:nvSpPr>
            <p:cNvPr id="5" name="正方形/長方形 4">
              <a:extLst>
                <a:ext uri="{FF2B5EF4-FFF2-40B4-BE49-F238E27FC236}">
                  <a16:creationId xmlns:a16="http://schemas.microsoft.com/office/drawing/2014/main" id="{F92A7AE0-D678-D0F5-30E2-C263D8BC4D7F}"/>
                </a:ext>
              </a:extLst>
            </p:cNvPr>
            <p:cNvSpPr/>
            <p:nvPr/>
          </p:nvSpPr>
          <p:spPr>
            <a:xfrm>
              <a:off x="330200" y="368300"/>
              <a:ext cx="9207500" cy="6121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pic>
        <p:nvPicPr>
          <p:cNvPr id="19" name="図 18">
            <a:extLst>
              <a:ext uri="{FF2B5EF4-FFF2-40B4-BE49-F238E27FC236}">
                <a16:creationId xmlns:a16="http://schemas.microsoft.com/office/drawing/2014/main" id="{EFC5794F-DDAD-BD1B-A173-87D3F9255078}"/>
              </a:ext>
            </a:extLst>
          </p:cNvPr>
          <p:cNvPicPr>
            <a:picLocks noChangeAspect="1"/>
          </p:cNvPicPr>
          <p:nvPr/>
        </p:nvPicPr>
        <p:blipFill>
          <a:blip r:embed="rId3"/>
          <a:stretch>
            <a:fillRect/>
          </a:stretch>
        </p:blipFill>
        <p:spPr>
          <a:xfrm>
            <a:off x="6589768" y="-575947"/>
            <a:ext cx="5287860" cy="4578263"/>
          </a:xfrm>
          <a:prstGeom prst="rect">
            <a:avLst/>
          </a:prstGeom>
        </p:spPr>
      </p:pic>
      <p:pic>
        <p:nvPicPr>
          <p:cNvPr id="20" name="図 19">
            <a:extLst>
              <a:ext uri="{FF2B5EF4-FFF2-40B4-BE49-F238E27FC236}">
                <a16:creationId xmlns:a16="http://schemas.microsoft.com/office/drawing/2014/main" id="{C9E5D1FF-EEA7-071B-C597-2A678F194F42}"/>
              </a:ext>
            </a:extLst>
          </p:cNvPr>
          <p:cNvPicPr>
            <a:picLocks noChangeAspect="1"/>
          </p:cNvPicPr>
          <p:nvPr/>
        </p:nvPicPr>
        <p:blipFill>
          <a:blip r:embed="rId4"/>
          <a:stretch>
            <a:fillRect/>
          </a:stretch>
        </p:blipFill>
        <p:spPr>
          <a:xfrm>
            <a:off x="6085408" y="-192952"/>
            <a:ext cx="1683756" cy="1122504"/>
          </a:xfrm>
          <a:prstGeom prst="rect">
            <a:avLst/>
          </a:prstGeom>
        </p:spPr>
      </p:pic>
      <p:cxnSp>
        <p:nvCxnSpPr>
          <p:cNvPr id="22" name="直線コネクタ 21">
            <a:extLst>
              <a:ext uri="{FF2B5EF4-FFF2-40B4-BE49-F238E27FC236}">
                <a16:creationId xmlns:a16="http://schemas.microsoft.com/office/drawing/2014/main" id="{47A92420-6F97-87ED-9818-9D9DF8D57499}"/>
              </a:ext>
            </a:extLst>
          </p:cNvPr>
          <p:cNvCxnSpPr/>
          <p:nvPr/>
        </p:nvCxnSpPr>
        <p:spPr>
          <a:xfrm>
            <a:off x="0" y="3556648"/>
            <a:ext cx="5617254" cy="0"/>
          </a:xfrm>
          <a:prstGeom prst="line">
            <a:avLst/>
          </a:prstGeom>
          <a:ln w="12700"/>
        </p:spPr>
        <p:style>
          <a:lnRef idx="1">
            <a:schemeClr val="accent2"/>
          </a:lnRef>
          <a:fillRef idx="0">
            <a:schemeClr val="accent2"/>
          </a:fillRef>
          <a:effectRef idx="0">
            <a:schemeClr val="accent2"/>
          </a:effectRef>
          <a:fontRef idx="minor">
            <a:schemeClr val="tx1"/>
          </a:fontRef>
        </p:style>
      </p:cxnSp>
      <p:sp>
        <p:nvSpPr>
          <p:cNvPr id="6" name="テキスト ボックス 5">
            <a:extLst>
              <a:ext uri="{FF2B5EF4-FFF2-40B4-BE49-F238E27FC236}">
                <a16:creationId xmlns:a16="http://schemas.microsoft.com/office/drawing/2014/main" id="{05602B68-E03E-ABE5-0256-5F40E4A3A824}"/>
              </a:ext>
            </a:extLst>
          </p:cNvPr>
          <p:cNvSpPr txBox="1"/>
          <p:nvPr/>
        </p:nvSpPr>
        <p:spPr>
          <a:xfrm>
            <a:off x="508696" y="2747499"/>
            <a:ext cx="6724528" cy="628890"/>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子どもの将来のためのお金の話</a:t>
            </a:r>
            <a:endParaRPr kumimoji="1" lang="en-US" altLang="ja-JP" sz="2800" b="1" dirty="0">
              <a:solidFill>
                <a:prstClr val="black"/>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5FA9FE4-A2FE-C64D-845E-7298B005230C}"/>
              </a:ext>
            </a:extLst>
          </p:cNvPr>
          <p:cNvSpPr txBox="1"/>
          <p:nvPr/>
        </p:nvSpPr>
        <p:spPr>
          <a:xfrm>
            <a:off x="508696" y="3689907"/>
            <a:ext cx="4151781" cy="1758174"/>
          </a:xfrm>
          <a:prstGeom prst="rect">
            <a:avLst/>
          </a:prstGeom>
          <a:noFill/>
        </p:spPr>
        <p:txBody>
          <a:bodyPr wrap="square" rtlCol="0">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F7019"/>
                </a:solidFill>
                <a:effectLst/>
                <a:highlight>
                  <a:srgbClr val="FCDFBE"/>
                </a:highlight>
                <a:uLnTx/>
                <a:uFillTx/>
                <a:latin typeface="BIZ UDPゴシック" panose="020B0400000000000000" pitchFamily="50" charset="-128"/>
                <a:ea typeface="BIZ UDPゴシック" panose="020B0400000000000000" pitchFamily="50" charset="-128"/>
                <a:cs typeface="+mn-cs"/>
              </a:rPr>
              <a:t>１ 子育てにかかるお金</a:t>
            </a:r>
            <a:endParaRPr kumimoji="1" lang="en-US" altLang="ja-JP" sz="1400" b="1" i="0" u="none" strike="noStrike" kern="1200" cap="none" spc="0" normalizeH="0" baseline="0" noProof="0" dirty="0">
              <a:ln>
                <a:noFill/>
              </a:ln>
              <a:solidFill>
                <a:srgbClr val="EF7019"/>
              </a:solidFill>
              <a:effectLst/>
              <a:highlight>
                <a:srgbClr val="FCDFBE"/>
              </a:highligh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dirty="0">
                <a:solidFill>
                  <a:prstClr val="black"/>
                </a:solidFill>
                <a:latin typeface="BIZ UDPゴシック" panose="020B0400000000000000" pitchFamily="50" charset="-128"/>
                <a:ea typeface="BIZ UDPゴシック" panose="020B0400000000000000" pitchFamily="50" charset="-128"/>
              </a:rPr>
              <a:t>２ 子どもに負担をかけない老後のお金</a:t>
            </a:r>
            <a:endParaRPr kumimoji="1" lang="en-US" altLang="ja-JP" sz="1400" b="1" dirty="0">
              <a:solidFill>
                <a:prstClr val="black"/>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dirty="0">
                <a:solidFill>
                  <a:prstClr val="black"/>
                </a:solidFill>
                <a:latin typeface="BIZ UDPゴシック" panose="020B0400000000000000" pitchFamily="50" charset="-128"/>
                <a:ea typeface="BIZ UDPゴシック" panose="020B0400000000000000" pitchFamily="50" charset="-128"/>
              </a:rPr>
              <a:t>３ </a:t>
            </a: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子どもの将来のために今できること</a:t>
            </a:r>
            <a:endParaRPr kumimoji="1" lang="en-US" altLang="ja-JP"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４ さいごに</a:t>
            </a:r>
          </a:p>
        </p:txBody>
      </p:sp>
      <p:grpSp>
        <p:nvGrpSpPr>
          <p:cNvPr id="7" name="グループ化 6">
            <a:extLst>
              <a:ext uri="{FF2B5EF4-FFF2-40B4-BE49-F238E27FC236}">
                <a16:creationId xmlns:a16="http://schemas.microsoft.com/office/drawing/2014/main" id="{F1E74E2C-A5FA-C6E3-3361-E52BD87B944C}"/>
              </a:ext>
            </a:extLst>
          </p:cNvPr>
          <p:cNvGrpSpPr/>
          <p:nvPr/>
        </p:nvGrpSpPr>
        <p:grpSpPr>
          <a:xfrm>
            <a:off x="651731" y="2388138"/>
            <a:ext cx="1315079" cy="415486"/>
            <a:chOff x="504143" y="1165999"/>
            <a:chExt cx="1603022" cy="506459"/>
          </a:xfrm>
        </p:grpSpPr>
        <p:pic>
          <p:nvPicPr>
            <p:cNvPr id="9" name="図 8">
              <a:extLst>
                <a:ext uri="{FF2B5EF4-FFF2-40B4-BE49-F238E27FC236}">
                  <a16:creationId xmlns:a16="http://schemas.microsoft.com/office/drawing/2014/main" id="{A04471C4-C8E8-F4A0-91A3-7EFC158DF2A1}"/>
                </a:ext>
              </a:extLst>
            </p:cNvPr>
            <p:cNvPicPr>
              <a:picLocks noChangeAspect="1"/>
            </p:cNvPicPr>
            <p:nvPr/>
          </p:nvPicPr>
          <p:blipFill>
            <a:blip r:embed="rId5"/>
            <a:stretch>
              <a:fillRect/>
            </a:stretch>
          </p:blipFill>
          <p:spPr>
            <a:xfrm>
              <a:off x="504143" y="1175747"/>
              <a:ext cx="1603022" cy="496711"/>
            </a:xfrm>
            <a:prstGeom prst="rect">
              <a:avLst/>
            </a:prstGeom>
          </p:spPr>
        </p:pic>
        <p:sp>
          <p:nvSpPr>
            <p:cNvPr id="10" name="タイトル 1">
              <a:extLst>
                <a:ext uri="{FF2B5EF4-FFF2-40B4-BE49-F238E27FC236}">
                  <a16:creationId xmlns:a16="http://schemas.microsoft.com/office/drawing/2014/main" id="{C291A17F-521A-1283-497F-1F134C75F676}"/>
                </a:ext>
              </a:extLst>
            </p:cNvPr>
            <p:cNvSpPr txBox="1">
              <a:spLocks/>
            </p:cNvSpPr>
            <p:nvPr/>
          </p:nvSpPr>
          <p:spPr>
            <a:xfrm>
              <a:off x="752496" y="1165999"/>
              <a:ext cx="1194450" cy="45631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a:lstStyle>
            <a:p>
              <a:r>
                <a:rPr lang="ja-JP" altLang="en-US" sz="1600" b="1" dirty="0">
                  <a:solidFill>
                    <a:schemeClr val="bg1"/>
                  </a:solidFill>
                  <a:latin typeface="BIZ UDPゴシック" panose="020B0400000000000000" pitchFamily="50" charset="-128"/>
                  <a:ea typeface="BIZ UDPゴシック" panose="020B0400000000000000" pitchFamily="50" charset="-128"/>
                </a:rPr>
                <a:t>パート </a:t>
              </a:r>
              <a:r>
                <a:rPr lang="en-US" altLang="ja-JP" sz="1600" b="1" dirty="0">
                  <a:solidFill>
                    <a:schemeClr val="bg1"/>
                  </a:solidFill>
                  <a:latin typeface="BIZ UDPゴシック" panose="020B0400000000000000" pitchFamily="50" charset="-128"/>
                  <a:ea typeface="BIZ UDPゴシック" panose="020B0400000000000000" pitchFamily="50" charset="-128"/>
                </a:rPr>
                <a:t>2</a:t>
              </a:r>
              <a:endParaRPr lang="ja-JP" altLang="en-US" sz="1600" b="1" dirty="0">
                <a:solidFill>
                  <a:schemeClr val="bg1"/>
                </a:solidFill>
                <a:latin typeface="BIZ UDPゴシック" panose="020B0400000000000000" pitchFamily="50" charset="-128"/>
                <a:ea typeface="BIZ UDPゴシック" panose="020B0400000000000000" pitchFamily="50" charset="-128"/>
              </a:endParaRPr>
            </a:p>
          </p:txBody>
        </p:sp>
      </p:grpSp>
      <p:sp>
        <p:nvSpPr>
          <p:cNvPr id="2" name="フッター プレースホルダー 3">
            <a:extLst>
              <a:ext uri="{FF2B5EF4-FFF2-40B4-BE49-F238E27FC236}">
                <a16:creationId xmlns:a16="http://schemas.microsoft.com/office/drawing/2014/main" id="{CB473B6B-25D3-DDC8-30D4-7B44C7A47FE9}"/>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5419035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BA1296-AE5B-9442-FF17-A758D9D45CC7}"/>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A8A5FD-2E73-0D2E-93F7-B375D00C0CF9}"/>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a:t>
            </a:r>
            <a:r>
              <a:rPr kumimoji="1" lang="ja-JP" altLang="en-US" sz="1400" b="1" dirty="0">
                <a:solidFill>
                  <a:srgbClr val="E7E6E6">
                    <a:lumMod val="25000"/>
                  </a:srgbClr>
                </a:solidFill>
                <a:latin typeface="BIZ UDPゴシック" panose="020B0400000000000000" pitchFamily="50" charset="-128"/>
                <a:ea typeface="BIZ UDPゴシック" panose="020B0400000000000000" pitchFamily="50" charset="-128"/>
              </a:rPr>
              <a:t>子育てにかかるお金</a:t>
            </a: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F18AC1FC-B19E-6761-5A33-032134DF3E97}"/>
              </a:ext>
            </a:extLst>
          </p:cNvPr>
          <p:cNvSpPr txBox="1"/>
          <p:nvPr/>
        </p:nvSpPr>
        <p:spPr>
          <a:xfrm>
            <a:off x="713305" y="1162986"/>
            <a:ext cx="774972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 子育て費用の準備に関する現状</a:t>
            </a:r>
          </a:p>
        </p:txBody>
      </p:sp>
      <p:pic>
        <p:nvPicPr>
          <p:cNvPr id="6" name="図 5">
            <a:extLst>
              <a:ext uri="{FF2B5EF4-FFF2-40B4-BE49-F238E27FC236}">
                <a16:creationId xmlns:a16="http://schemas.microsoft.com/office/drawing/2014/main" id="{A30D4F35-8A26-0D29-A00C-6538102645DE}"/>
              </a:ext>
            </a:extLst>
          </p:cNvPr>
          <p:cNvPicPr>
            <a:picLocks noChangeAspect="1"/>
          </p:cNvPicPr>
          <p:nvPr/>
        </p:nvPicPr>
        <p:blipFill>
          <a:blip r:embed="rId3"/>
          <a:stretch>
            <a:fillRect/>
          </a:stretch>
        </p:blipFill>
        <p:spPr>
          <a:xfrm flipH="1">
            <a:off x="581042" y="1114402"/>
            <a:ext cx="45719" cy="384042"/>
          </a:xfrm>
          <a:prstGeom prst="rect">
            <a:avLst/>
          </a:prstGeom>
        </p:spPr>
      </p:pic>
      <p:sp>
        <p:nvSpPr>
          <p:cNvPr id="12" name="テキスト ボックス 11">
            <a:extLst>
              <a:ext uri="{FF2B5EF4-FFF2-40B4-BE49-F238E27FC236}">
                <a16:creationId xmlns:a16="http://schemas.microsoft.com/office/drawing/2014/main" id="{63614A74-B2D9-17F5-0264-84ED1A3B33C8}"/>
              </a:ext>
            </a:extLst>
          </p:cNvPr>
          <p:cNvSpPr txBox="1"/>
          <p:nvPr/>
        </p:nvSpPr>
        <p:spPr>
          <a:xfrm>
            <a:off x="4579710" y="1485217"/>
            <a:ext cx="4386266" cy="264752"/>
          </a:xfrm>
          <a:prstGeom prst="rect">
            <a:avLst/>
          </a:prstGeom>
          <a:noFill/>
        </p:spPr>
        <p:txBody>
          <a:bodyPr wrap="square" rtlCol="0">
            <a:spAutoFit/>
          </a:bodyPr>
          <a:lstStyle/>
          <a:p>
            <a:pPr marL="0" marR="0" lvl="0" indent="0" defTabSz="457200" rtl="0" eaLnBrk="1" fontAlgn="auto" latinLnBrk="0" hangingPunct="1">
              <a:lnSpc>
                <a:spcPct val="150000"/>
              </a:lnSpc>
              <a:spcBef>
                <a:spcPts val="0"/>
              </a:spcBef>
              <a:spcAft>
                <a:spcPts val="0"/>
              </a:spcAft>
              <a:buClrTx/>
              <a:buSzTx/>
              <a:buFontTx/>
              <a:buNone/>
              <a:tabLst/>
              <a:defRPr/>
            </a:pPr>
            <a:r>
              <a:rPr kumimoji="1" lang="ja-JP" altLang="en-US" sz="900" b="1" dirty="0">
                <a:solidFill>
                  <a:prstClr val="black"/>
                </a:solidFill>
                <a:latin typeface="BIZ UDPゴシック" panose="020B0400000000000000" pitchFamily="50" charset="-128"/>
                <a:ea typeface="BIZ UDPゴシック" panose="020B0400000000000000" pitchFamily="50" charset="-128"/>
              </a:rPr>
              <a:t>▼年齢別</a:t>
            </a:r>
            <a:r>
              <a:rPr kumimoji="1" lang="en-US" altLang="ja-JP" sz="900" b="1" dirty="0">
                <a:solidFill>
                  <a:prstClr val="black"/>
                </a:solidFill>
                <a:latin typeface="BIZ UDPゴシック" panose="020B0400000000000000" pitchFamily="50" charset="-128"/>
                <a:ea typeface="BIZ UDPゴシック" panose="020B0400000000000000" pitchFamily="50" charset="-128"/>
              </a:rPr>
              <a:t>/</a:t>
            </a:r>
            <a:r>
              <a:rPr kumimoji="1" lang="ja-JP" altLang="en-US" sz="900" b="1" dirty="0">
                <a:solidFill>
                  <a:prstClr val="black"/>
                </a:solidFill>
                <a:latin typeface="BIZ UDPゴシック" panose="020B0400000000000000" pitchFamily="50" charset="-128"/>
                <a:ea typeface="BIZ UDPゴシック" panose="020B0400000000000000" pitchFamily="50" charset="-128"/>
              </a:rPr>
              <a:t>教育費の想定「想定よりかかっている」と回答した人の割合（</a:t>
            </a:r>
            <a:r>
              <a:rPr kumimoji="1" lang="en-US" altLang="ja-JP" sz="900" b="1" dirty="0">
                <a:solidFill>
                  <a:prstClr val="black"/>
                </a:solidFill>
                <a:latin typeface="BIZ UDPゴシック" panose="020B0400000000000000" pitchFamily="50" charset="-128"/>
                <a:ea typeface="BIZ UDPゴシック" panose="020B0400000000000000" pitchFamily="50" charset="-128"/>
              </a:rPr>
              <a:t>※2</a:t>
            </a:r>
            <a:r>
              <a:rPr kumimoji="1" lang="ja-JP" altLang="en-US" sz="900" b="1" dirty="0">
                <a:solidFill>
                  <a:prstClr val="black"/>
                </a:solidFill>
                <a:latin typeface="BIZ UDPゴシック" panose="020B0400000000000000" pitchFamily="50" charset="-128"/>
                <a:ea typeface="BIZ UDPゴシック" panose="020B0400000000000000" pitchFamily="50" charset="-128"/>
              </a:rPr>
              <a:t>）▼</a:t>
            </a:r>
            <a:endPar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7" name="正方形/長方形 6">
            <a:extLst>
              <a:ext uri="{FF2B5EF4-FFF2-40B4-BE49-F238E27FC236}">
                <a16:creationId xmlns:a16="http://schemas.microsoft.com/office/drawing/2014/main" id="{5FF0683D-B848-F6D6-4A7A-E6B12165DE42}"/>
              </a:ext>
            </a:extLst>
          </p:cNvPr>
          <p:cNvSpPr/>
          <p:nvPr/>
        </p:nvSpPr>
        <p:spPr>
          <a:xfrm>
            <a:off x="330200" y="5889920"/>
            <a:ext cx="9207500" cy="576676"/>
          </a:xfrm>
          <a:prstGeom prst="rect">
            <a:avLst/>
          </a:prstGeom>
          <a:solidFill>
            <a:srgbClr val="EF70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1" name="テキスト ボックス 10">
            <a:extLst>
              <a:ext uri="{FF2B5EF4-FFF2-40B4-BE49-F238E27FC236}">
                <a16:creationId xmlns:a16="http://schemas.microsoft.com/office/drawing/2014/main" id="{9AE9DF8C-F55B-EF40-338E-85638129293F}"/>
              </a:ext>
            </a:extLst>
          </p:cNvPr>
          <p:cNvSpPr txBox="1"/>
          <p:nvPr/>
        </p:nvSpPr>
        <p:spPr>
          <a:xfrm>
            <a:off x="542847" y="5965026"/>
            <a:ext cx="8814513" cy="360548"/>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mn-cs"/>
              </a:rPr>
              <a:t>子どもの将来の進路は分からないが、それぞれの選択に必要な費用を把握しておくことが重要。</a:t>
            </a:r>
          </a:p>
        </p:txBody>
      </p:sp>
      <p:sp>
        <p:nvSpPr>
          <p:cNvPr id="14" name="四角形: 角を丸くする 13">
            <a:extLst>
              <a:ext uri="{FF2B5EF4-FFF2-40B4-BE49-F238E27FC236}">
                <a16:creationId xmlns:a16="http://schemas.microsoft.com/office/drawing/2014/main" id="{C0349587-2F03-7EDA-E4EF-09E587F2FAEB}"/>
              </a:ext>
            </a:extLst>
          </p:cNvPr>
          <p:cNvSpPr/>
          <p:nvPr/>
        </p:nvSpPr>
        <p:spPr>
          <a:xfrm>
            <a:off x="4751363" y="4842665"/>
            <a:ext cx="4214613" cy="581286"/>
          </a:xfrm>
          <a:prstGeom prst="roundRect">
            <a:avLst/>
          </a:prstGeom>
          <a:solidFill>
            <a:srgbClr val="F4A1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latin typeface="BIZ UDPゴシック" panose="020B0400000000000000" pitchFamily="50" charset="-128"/>
                <a:ea typeface="BIZ UDPゴシック" panose="020B0400000000000000" pitchFamily="50" charset="-128"/>
              </a:rPr>
              <a:t>応援したい気持ち</a:t>
            </a:r>
          </a:p>
        </p:txBody>
      </p:sp>
      <p:sp>
        <p:nvSpPr>
          <p:cNvPr id="15" name="四角形: 角を丸くする 14">
            <a:extLst>
              <a:ext uri="{FF2B5EF4-FFF2-40B4-BE49-F238E27FC236}">
                <a16:creationId xmlns:a16="http://schemas.microsoft.com/office/drawing/2014/main" id="{7B2F7384-1006-7EE1-9EA4-FF42E8FCEAE2}"/>
              </a:ext>
            </a:extLst>
          </p:cNvPr>
          <p:cNvSpPr/>
          <p:nvPr/>
        </p:nvSpPr>
        <p:spPr>
          <a:xfrm>
            <a:off x="872632" y="4842665"/>
            <a:ext cx="3878731" cy="581286"/>
          </a:xfrm>
          <a:prstGeom prst="round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latin typeface="BIZ UDPゴシック" panose="020B0400000000000000" pitchFamily="50" charset="-128"/>
                <a:ea typeface="BIZ UDPゴシック" panose="020B0400000000000000" pitchFamily="50" charset="-128"/>
              </a:rPr>
              <a:t>情報不足</a:t>
            </a:r>
          </a:p>
        </p:txBody>
      </p:sp>
      <p:sp>
        <p:nvSpPr>
          <p:cNvPr id="13" name="テキスト ボックス 12">
            <a:extLst>
              <a:ext uri="{FF2B5EF4-FFF2-40B4-BE49-F238E27FC236}">
                <a16:creationId xmlns:a16="http://schemas.microsoft.com/office/drawing/2014/main" id="{704C1BD2-0934-77B5-81FD-9021AC7A350A}"/>
              </a:ext>
            </a:extLst>
          </p:cNvPr>
          <p:cNvSpPr txBox="1"/>
          <p:nvPr/>
        </p:nvSpPr>
        <p:spPr>
          <a:xfrm>
            <a:off x="1780801" y="1498444"/>
            <a:ext cx="2385680" cy="264752"/>
          </a:xfrm>
          <a:prstGeom prst="rect">
            <a:avLst/>
          </a:prstGeom>
          <a:noFill/>
        </p:spPr>
        <p:txBody>
          <a:bodyPr wrap="square" rtlCol="0">
            <a:spAutoFit/>
          </a:bodyPr>
          <a:lstStyle/>
          <a:p>
            <a:pPr marL="0" marR="0" lvl="0" indent="0" defTabSz="457200" rtl="0" eaLnBrk="1" fontAlgn="auto" latinLnBrk="0" hangingPunct="1">
              <a:lnSpc>
                <a:spcPct val="150000"/>
              </a:lnSpc>
              <a:spcBef>
                <a:spcPts val="0"/>
              </a:spcBef>
              <a:spcAft>
                <a:spcPts val="0"/>
              </a:spcAft>
              <a:buClrTx/>
              <a:buSzTx/>
              <a:buFontTx/>
              <a:buNone/>
              <a:tabLst/>
              <a:defRPr/>
            </a:pPr>
            <a:r>
              <a:rPr kumimoji="1" lang="ja-JP" altLang="en-US" sz="900" b="1" dirty="0">
                <a:solidFill>
                  <a:prstClr val="black"/>
                </a:solidFill>
                <a:latin typeface="BIZ UDPゴシック" panose="020B0400000000000000" pitchFamily="50" charset="-128"/>
                <a:ea typeface="BIZ UDPゴシック" panose="020B0400000000000000" pitchFamily="50" charset="-128"/>
              </a:rPr>
              <a:t>▼ 教育費の準備開始時期（</a:t>
            </a:r>
            <a:r>
              <a:rPr kumimoji="1" lang="en-US" altLang="ja-JP" sz="900" b="1" dirty="0">
                <a:solidFill>
                  <a:prstClr val="black"/>
                </a:solidFill>
                <a:latin typeface="BIZ UDPゴシック" panose="020B0400000000000000" pitchFamily="50" charset="-128"/>
                <a:ea typeface="BIZ UDPゴシック" panose="020B0400000000000000" pitchFamily="50" charset="-128"/>
              </a:rPr>
              <a:t>※1</a:t>
            </a:r>
            <a:r>
              <a:rPr kumimoji="1" lang="ja-JP" altLang="en-US" sz="900" b="1" dirty="0">
                <a:solidFill>
                  <a:prstClr val="black"/>
                </a:solidFill>
                <a:latin typeface="BIZ UDPゴシック" panose="020B0400000000000000" pitchFamily="50" charset="-128"/>
                <a:ea typeface="BIZ UDPゴシック" panose="020B0400000000000000" pitchFamily="50" charset="-128"/>
              </a:rPr>
              <a:t>） ▼</a:t>
            </a:r>
            <a:endPar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1028" name="グループ化 1027">
            <a:extLst>
              <a:ext uri="{FF2B5EF4-FFF2-40B4-BE49-F238E27FC236}">
                <a16:creationId xmlns:a16="http://schemas.microsoft.com/office/drawing/2014/main" id="{B768C5B5-85AD-A0DE-01ED-9D1AE77DD1D0}"/>
              </a:ext>
            </a:extLst>
          </p:cNvPr>
          <p:cNvGrpSpPr/>
          <p:nvPr/>
        </p:nvGrpSpPr>
        <p:grpSpPr>
          <a:xfrm>
            <a:off x="1101057" y="1904157"/>
            <a:ext cx="2669656" cy="2006119"/>
            <a:chOff x="567785" y="1948891"/>
            <a:chExt cx="2669656" cy="2006119"/>
          </a:xfrm>
        </p:grpSpPr>
        <p:grpSp>
          <p:nvGrpSpPr>
            <p:cNvPr id="1027" name="グループ化 1026">
              <a:extLst>
                <a:ext uri="{FF2B5EF4-FFF2-40B4-BE49-F238E27FC236}">
                  <a16:creationId xmlns:a16="http://schemas.microsoft.com/office/drawing/2014/main" id="{BBA4CBCA-A4E1-061A-C3CA-F9E8B8B47415}"/>
                </a:ext>
              </a:extLst>
            </p:cNvPr>
            <p:cNvGrpSpPr/>
            <p:nvPr/>
          </p:nvGrpSpPr>
          <p:grpSpPr>
            <a:xfrm>
              <a:off x="1581919" y="2009668"/>
              <a:ext cx="1655522" cy="1679714"/>
              <a:chOff x="1581919" y="2009668"/>
              <a:chExt cx="1655522" cy="1679714"/>
            </a:xfrm>
          </p:grpSpPr>
          <p:pic>
            <p:nvPicPr>
              <p:cNvPr id="18" name="グラフィックス 17">
                <a:extLst>
                  <a:ext uri="{FF2B5EF4-FFF2-40B4-BE49-F238E27FC236}">
                    <a16:creationId xmlns:a16="http://schemas.microsoft.com/office/drawing/2014/main" id="{299716D6-6956-16F6-DA01-1EDD0A36108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81919" y="2009668"/>
                <a:ext cx="1655522" cy="1655522"/>
              </a:xfrm>
              <a:prstGeom prst="rect">
                <a:avLst/>
              </a:prstGeom>
            </p:spPr>
          </p:pic>
          <p:sp>
            <p:nvSpPr>
              <p:cNvPr id="20" name="テキスト ボックス 19">
                <a:extLst>
                  <a:ext uri="{FF2B5EF4-FFF2-40B4-BE49-F238E27FC236}">
                    <a16:creationId xmlns:a16="http://schemas.microsoft.com/office/drawing/2014/main" id="{AE9F089D-D7B8-86B6-DB6D-756E2CAD027B}"/>
                  </a:ext>
                </a:extLst>
              </p:cNvPr>
              <p:cNvSpPr txBox="1"/>
              <p:nvPr/>
            </p:nvSpPr>
            <p:spPr>
              <a:xfrm>
                <a:off x="2509924" y="2457743"/>
                <a:ext cx="658053" cy="261610"/>
              </a:xfrm>
              <a:prstGeom prst="rect">
                <a:avLst/>
              </a:prstGeom>
              <a:noFill/>
            </p:spPr>
            <p:txBody>
              <a:bodyPr wrap="squar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誕生時</a:t>
                </a:r>
              </a:p>
            </p:txBody>
          </p:sp>
          <p:sp>
            <p:nvSpPr>
              <p:cNvPr id="22" name="テキスト ボックス 21">
                <a:extLst>
                  <a:ext uri="{FF2B5EF4-FFF2-40B4-BE49-F238E27FC236}">
                    <a16:creationId xmlns:a16="http://schemas.microsoft.com/office/drawing/2014/main" id="{30882880-C724-7023-3C15-EBDC0E8FE2EB}"/>
                  </a:ext>
                </a:extLst>
              </p:cNvPr>
              <p:cNvSpPr txBox="1"/>
              <p:nvPr/>
            </p:nvSpPr>
            <p:spPr>
              <a:xfrm>
                <a:off x="2509924" y="2636985"/>
                <a:ext cx="727517" cy="500137"/>
              </a:xfrm>
              <a:prstGeom prst="rect">
                <a:avLst/>
              </a:prstGeom>
              <a:noFill/>
            </p:spPr>
            <p:txBody>
              <a:bodyPr wrap="square" rtlCol="0">
                <a:spAutoFit/>
              </a:bodyPr>
              <a:lstStyle/>
              <a:p>
                <a:r>
                  <a:rPr kumimoji="1" lang="en-US" altLang="ja-JP" sz="1600" b="1" dirty="0">
                    <a:solidFill>
                      <a:schemeClr val="bg1"/>
                    </a:solidFill>
                    <a:latin typeface="BIZ UDPゴシック" panose="020B0400000000000000" pitchFamily="50" charset="-128"/>
                    <a:ea typeface="BIZ UDPゴシック" panose="020B0400000000000000" pitchFamily="50" charset="-128"/>
                  </a:rPr>
                  <a:t>44.5</a:t>
                </a:r>
                <a:r>
                  <a:rPr kumimoji="1" lang="ja-JP" altLang="en-US" sz="1050" b="1" dirty="0">
                    <a:solidFill>
                      <a:schemeClr val="bg1"/>
                    </a:solidFill>
                    <a:latin typeface="BIZ UDPゴシック" panose="020B0400000000000000" pitchFamily="50" charset="-128"/>
                    <a:ea typeface="BIZ UDPゴシック" panose="020B0400000000000000" pitchFamily="50" charset="-128"/>
                  </a:rPr>
                  <a:t>％</a:t>
                </a:r>
              </a:p>
            </p:txBody>
          </p:sp>
          <p:sp>
            <p:nvSpPr>
              <p:cNvPr id="24" name="テキスト ボックス 23">
                <a:extLst>
                  <a:ext uri="{FF2B5EF4-FFF2-40B4-BE49-F238E27FC236}">
                    <a16:creationId xmlns:a16="http://schemas.microsoft.com/office/drawing/2014/main" id="{D64C3B43-4D9C-8C41-8CF0-1E43CCDB9D74}"/>
                  </a:ext>
                </a:extLst>
              </p:cNvPr>
              <p:cNvSpPr txBox="1"/>
              <p:nvPr/>
            </p:nvSpPr>
            <p:spPr>
              <a:xfrm>
                <a:off x="2103887" y="3289272"/>
                <a:ext cx="611586" cy="400110"/>
              </a:xfrm>
              <a:prstGeom prst="rect">
                <a:avLst/>
              </a:prstGeom>
              <a:noFill/>
            </p:spPr>
            <p:txBody>
              <a:bodyPr wrap="square" rtlCol="0">
                <a:spAutoFit/>
              </a:bodyPr>
              <a:lstStyle/>
              <a:p>
                <a:r>
                  <a:rPr kumimoji="1" lang="en-US" altLang="ja-JP" sz="1000" b="1" dirty="0">
                    <a:solidFill>
                      <a:schemeClr val="bg1"/>
                    </a:solidFill>
                    <a:latin typeface="BIZ UDPゴシック" panose="020B0400000000000000" pitchFamily="50" charset="-128"/>
                    <a:ea typeface="BIZ UDPゴシック" panose="020B0400000000000000" pitchFamily="50" charset="-128"/>
                  </a:rPr>
                  <a:t>15.4</a:t>
                </a:r>
                <a:r>
                  <a:rPr kumimoji="1" lang="ja-JP" altLang="en-US" sz="1000" b="1" dirty="0">
                    <a:solidFill>
                      <a:schemeClr val="bg1"/>
                    </a:solidFill>
                    <a:latin typeface="BIZ UDPゴシック" panose="020B0400000000000000" pitchFamily="50" charset="-128"/>
                    <a:ea typeface="BIZ UDPゴシック" panose="020B0400000000000000" pitchFamily="50" charset="-128"/>
                  </a:rPr>
                  <a:t>％</a:t>
                </a:r>
              </a:p>
            </p:txBody>
          </p:sp>
          <p:sp>
            <p:nvSpPr>
              <p:cNvPr id="31" name="テキスト ボックス 30">
                <a:extLst>
                  <a:ext uri="{FF2B5EF4-FFF2-40B4-BE49-F238E27FC236}">
                    <a16:creationId xmlns:a16="http://schemas.microsoft.com/office/drawing/2014/main" id="{534153BB-067A-4F9A-FA63-1320645F7C29}"/>
                  </a:ext>
                </a:extLst>
              </p:cNvPr>
              <p:cNvSpPr txBox="1"/>
              <p:nvPr/>
            </p:nvSpPr>
            <p:spPr>
              <a:xfrm>
                <a:off x="1803015" y="2348533"/>
                <a:ext cx="611586" cy="400110"/>
              </a:xfrm>
              <a:prstGeom prst="rect">
                <a:avLst/>
              </a:prstGeom>
              <a:noFill/>
            </p:spPr>
            <p:txBody>
              <a:bodyPr wrap="square" rtlCol="0">
                <a:spAutoFit/>
              </a:bodyPr>
              <a:lstStyle/>
              <a:p>
                <a:r>
                  <a:rPr kumimoji="1" lang="en-US" altLang="ja-JP" sz="1000" b="1" dirty="0">
                    <a:solidFill>
                      <a:schemeClr val="bg1"/>
                    </a:solidFill>
                    <a:latin typeface="BIZ UDPゴシック" panose="020B0400000000000000" pitchFamily="50" charset="-128"/>
                    <a:ea typeface="BIZ UDPゴシック" panose="020B0400000000000000" pitchFamily="50" charset="-128"/>
                  </a:rPr>
                  <a:t>21.8</a:t>
                </a:r>
                <a:r>
                  <a:rPr kumimoji="1" lang="ja-JP" altLang="en-US" sz="1000" b="1" dirty="0">
                    <a:solidFill>
                      <a:schemeClr val="bg1"/>
                    </a:solidFill>
                    <a:latin typeface="BIZ UDPゴシック" panose="020B0400000000000000" pitchFamily="50" charset="-128"/>
                    <a:ea typeface="BIZ UDPゴシック" panose="020B0400000000000000" pitchFamily="50" charset="-128"/>
                  </a:rPr>
                  <a:t>％</a:t>
                </a:r>
              </a:p>
            </p:txBody>
          </p:sp>
        </p:grpSp>
        <p:grpSp>
          <p:nvGrpSpPr>
            <p:cNvPr id="1025" name="グループ化 1024">
              <a:extLst>
                <a:ext uri="{FF2B5EF4-FFF2-40B4-BE49-F238E27FC236}">
                  <a16:creationId xmlns:a16="http://schemas.microsoft.com/office/drawing/2014/main" id="{78505613-077D-5C62-79F8-ADFC85580272}"/>
                </a:ext>
              </a:extLst>
            </p:cNvPr>
            <p:cNvGrpSpPr/>
            <p:nvPr/>
          </p:nvGrpSpPr>
          <p:grpSpPr>
            <a:xfrm>
              <a:off x="567785" y="1948891"/>
              <a:ext cx="2490805" cy="2006119"/>
              <a:chOff x="567785" y="1948891"/>
              <a:chExt cx="2490805" cy="2006119"/>
            </a:xfrm>
          </p:grpSpPr>
          <p:sp>
            <p:nvSpPr>
              <p:cNvPr id="23" name="テキスト ボックス 22">
                <a:extLst>
                  <a:ext uri="{FF2B5EF4-FFF2-40B4-BE49-F238E27FC236}">
                    <a16:creationId xmlns:a16="http://schemas.microsoft.com/office/drawing/2014/main" id="{384A73D2-0021-C5D7-8F27-B90622FF35C3}"/>
                  </a:ext>
                </a:extLst>
              </p:cNvPr>
              <p:cNvSpPr txBox="1"/>
              <p:nvPr/>
            </p:nvSpPr>
            <p:spPr>
              <a:xfrm>
                <a:off x="1707505" y="3724178"/>
                <a:ext cx="1351085" cy="230832"/>
              </a:xfrm>
              <a:prstGeom prst="rect">
                <a:avLst/>
              </a:prstGeom>
              <a:noFill/>
            </p:spPr>
            <p:txBody>
              <a:bodyPr wrap="square" rtlCol="0">
                <a:spAutoFit/>
              </a:bodyPr>
              <a:lstStyle/>
              <a:p>
                <a:r>
                  <a:rPr kumimoji="1" lang="ja-JP" altLang="en-US" sz="900" b="1" dirty="0">
                    <a:latin typeface="BIZ UDPゴシック" panose="020B0400000000000000" pitchFamily="50" charset="-128"/>
                    <a:ea typeface="BIZ UDPゴシック" panose="020B0400000000000000" pitchFamily="50" charset="-128"/>
                  </a:rPr>
                  <a:t>幼稚園・保育園入園前</a:t>
                </a:r>
              </a:p>
            </p:txBody>
          </p:sp>
          <p:sp>
            <p:nvSpPr>
              <p:cNvPr id="26" name="テキスト ボックス 25">
                <a:extLst>
                  <a:ext uri="{FF2B5EF4-FFF2-40B4-BE49-F238E27FC236}">
                    <a16:creationId xmlns:a16="http://schemas.microsoft.com/office/drawing/2014/main" id="{21949E11-78CD-503D-9636-2D860CDA05C0}"/>
                  </a:ext>
                </a:extLst>
              </p:cNvPr>
              <p:cNvSpPr txBox="1"/>
              <p:nvPr/>
            </p:nvSpPr>
            <p:spPr>
              <a:xfrm>
                <a:off x="817693" y="3534407"/>
                <a:ext cx="1046648" cy="369332"/>
              </a:xfrm>
              <a:prstGeom prst="rect">
                <a:avLst/>
              </a:prstGeom>
              <a:noFill/>
            </p:spPr>
            <p:txBody>
              <a:bodyPr wrap="square" rtlCol="0">
                <a:spAutoFit/>
              </a:bodyPr>
              <a:lstStyle/>
              <a:p>
                <a:r>
                  <a:rPr kumimoji="1" lang="ja-JP" altLang="en-US" sz="900" b="1" dirty="0">
                    <a:latin typeface="BIZ UDPゴシック" panose="020B0400000000000000" pitchFamily="50" charset="-128"/>
                    <a:ea typeface="BIZ UDPゴシック" panose="020B0400000000000000" pitchFamily="50" charset="-128"/>
                  </a:rPr>
                  <a:t>小学校入園前</a:t>
                </a:r>
                <a:endParaRPr kumimoji="1" lang="en-US" altLang="ja-JP" sz="900" b="1" dirty="0">
                  <a:latin typeface="BIZ UDPゴシック" panose="020B0400000000000000" pitchFamily="50" charset="-128"/>
                  <a:ea typeface="BIZ UDPゴシック" panose="020B0400000000000000" pitchFamily="50" charset="-128"/>
                </a:endParaRPr>
              </a:p>
              <a:p>
                <a:r>
                  <a:rPr kumimoji="1" lang="en-US" altLang="ja-JP" sz="900" b="1" dirty="0">
                    <a:latin typeface="BIZ UDPゴシック" panose="020B0400000000000000" pitchFamily="50" charset="-128"/>
                    <a:ea typeface="BIZ UDPゴシック" panose="020B0400000000000000" pitchFamily="50" charset="-128"/>
                  </a:rPr>
                  <a:t>7.3</a:t>
                </a:r>
                <a:r>
                  <a:rPr kumimoji="1" lang="ja-JP" altLang="en-US" sz="900" b="1" dirty="0">
                    <a:latin typeface="BIZ UDPゴシック" panose="020B0400000000000000" pitchFamily="50" charset="-128"/>
                    <a:ea typeface="BIZ UDPゴシック" panose="020B0400000000000000" pitchFamily="50" charset="-128"/>
                  </a:rPr>
                  <a:t>％</a:t>
                </a:r>
              </a:p>
            </p:txBody>
          </p:sp>
          <p:sp>
            <p:nvSpPr>
              <p:cNvPr id="27" name="テキスト ボックス 26">
                <a:extLst>
                  <a:ext uri="{FF2B5EF4-FFF2-40B4-BE49-F238E27FC236}">
                    <a16:creationId xmlns:a16="http://schemas.microsoft.com/office/drawing/2014/main" id="{A95F6C14-3F53-156F-829B-D80AF0653E78}"/>
                  </a:ext>
                </a:extLst>
              </p:cNvPr>
              <p:cNvSpPr txBox="1"/>
              <p:nvPr/>
            </p:nvSpPr>
            <p:spPr>
              <a:xfrm>
                <a:off x="567785" y="3199987"/>
                <a:ext cx="1046648" cy="369332"/>
              </a:xfrm>
              <a:prstGeom prst="rect">
                <a:avLst/>
              </a:prstGeom>
              <a:noFill/>
            </p:spPr>
            <p:txBody>
              <a:bodyPr wrap="square" rtlCol="0">
                <a:spAutoFit/>
              </a:bodyPr>
              <a:lstStyle/>
              <a:p>
                <a:r>
                  <a:rPr kumimoji="1" lang="ja-JP" altLang="en-US" sz="900" b="1" dirty="0">
                    <a:latin typeface="BIZ UDPゴシック" panose="020B0400000000000000" pitchFamily="50" charset="-128"/>
                    <a:ea typeface="BIZ UDPゴシック" panose="020B0400000000000000" pitchFamily="50" charset="-128"/>
                  </a:rPr>
                  <a:t>小学校</a:t>
                </a:r>
                <a:r>
                  <a:rPr kumimoji="1" lang="en-US" altLang="ja-JP" sz="900" b="1" dirty="0">
                    <a:latin typeface="BIZ UDPゴシック" panose="020B0400000000000000" pitchFamily="50" charset="-128"/>
                    <a:ea typeface="BIZ UDPゴシック" panose="020B0400000000000000" pitchFamily="50" charset="-128"/>
                  </a:rPr>
                  <a:t>1</a:t>
                </a:r>
                <a:r>
                  <a:rPr kumimoji="1" lang="ja-JP" altLang="en-US" sz="900" b="1" dirty="0">
                    <a:latin typeface="BIZ UDPゴシック" panose="020B0400000000000000" pitchFamily="50" charset="-128"/>
                    <a:ea typeface="BIZ UDPゴシック" panose="020B0400000000000000" pitchFamily="50" charset="-128"/>
                  </a:rPr>
                  <a:t>～</a:t>
                </a:r>
                <a:r>
                  <a:rPr kumimoji="1" lang="en-US" altLang="ja-JP" sz="900" b="1" dirty="0">
                    <a:latin typeface="BIZ UDPゴシック" panose="020B0400000000000000" pitchFamily="50" charset="-128"/>
                    <a:ea typeface="BIZ UDPゴシック" panose="020B0400000000000000" pitchFamily="50" charset="-128"/>
                  </a:rPr>
                  <a:t>3</a:t>
                </a:r>
                <a:r>
                  <a:rPr kumimoji="1" lang="ja-JP" altLang="en-US" sz="900" b="1" dirty="0">
                    <a:latin typeface="BIZ UDPゴシック" panose="020B0400000000000000" pitchFamily="50" charset="-128"/>
                    <a:ea typeface="BIZ UDPゴシック" panose="020B0400000000000000" pitchFamily="50" charset="-128"/>
                  </a:rPr>
                  <a:t>年生</a:t>
                </a:r>
                <a:endParaRPr kumimoji="1" lang="en-US" altLang="ja-JP" sz="900" b="1" dirty="0">
                  <a:latin typeface="BIZ UDPゴシック" panose="020B0400000000000000" pitchFamily="50" charset="-128"/>
                  <a:ea typeface="BIZ UDPゴシック" panose="020B0400000000000000" pitchFamily="50" charset="-128"/>
                </a:endParaRPr>
              </a:p>
              <a:p>
                <a:r>
                  <a:rPr kumimoji="1" lang="en-US" altLang="ja-JP" sz="900" b="1" dirty="0">
                    <a:latin typeface="BIZ UDPゴシック" panose="020B0400000000000000" pitchFamily="50" charset="-128"/>
                    <a:ea typeface="BIZ UDPゴシック" panose="020B0400000000000000" pitchFamily="50" charset="-128"/>
                  </a:rPr>
                  <a:t>4.4</a:t>
                </a:r>
                <a:r>
                  <a:rPr kumimoji="1" lang="ja-JP" altLang="en-US" sz="900" b="1" dirty="0">
                    <a:latin typeface="BIZ UDPゴシック" panose="020B0400000000000000" pitchFamily="50" charset="-128"/>
                    <a:ea typeface="BIZ UDPゴシック" panose="020B0400000000000000" pitchFamily="50" charset="-128"/>
                  </a:rPr>
                  <a:t>％</a:t>
                </a:r>
              </a:p>
            </p:txBody>
          </p:sp>
          <p:sp>
            <p:nvSpPr>
              <p:cNvPr id="28" name="テキスト ボックス 27">
                <a:extLst>
                  <a:ext uri="{FF2B5EF4-FFF2-40B4-BE49-F238E27FC236}">
                    <a16:creationId xmlns:a16="http://schemas.microsoft.com/office/drawing/2014/main" id="{61EFFC89-6EC9-3622-A7A0-03676B062C65}"/>
                  </a:ext>
                </a:extLst>
              </p:cNvPr>
              <p:cNvSpPr txBox="1"/>
              <p:nvPr/>
            </p:nvSpPr>
            <p:spPr>
              <a:xfrm>
                <a:off x="581042" y="2851595"/>
                <a:ext cx="1046648" cy="369332"/>
              </a:xfrm>
              <a:prstGeom prst="rect">
                <a:avLst/>
              </a:prstGeom>
              <a:noFill/>
            </p:spPr>
            <p:txBody>
              <a:bodyPr wrap="square" rtlCol="0">
                <a:spAutoFit/>
              </a:bodyPr>
              <a:lstStyle/>
              <a:p>
                <a:r>
                  <a:rPr kumimoji="1" lang="ja-JP" altLang="en-US" sz="900" b="1" dirty="0">
                    <a:latin typeface="BIZ UDPゴシック" panose="020B0400000000000000" pitchFamily="50" charset="-128"/>
                    <a:ea typeface="BIZ UDPゴシック" panose="020B0400000000000000" pitchFamily="50" charset="-128"/>
                  </a:rPr>
                  <a:t>小学校</a:t>
                </a:r>
                <a:r>
                  <a:rPr kumimoji="1" lang="en-US" altLang="ja-JP" sz="900" b="1" dirty="0">
                    <a:latin typeface="BIZ UDPゴシック" panose="020B0400000000000000" pitchFamily="50" charset="-128"/>
                    <a:ea typeface="BIZ UDPゴシック" panose="020B0400000000000000" pitchFamily="50" charset="-128"/>
                  </a:rPr>
                  <a:t>4</a:t>
                </a:r>
                <a:r>
                  <a:rPr kumimoji="1" lang="ja-JP" altLang="en-US" sz="900" b="1" dirty="0">
                    <a:latin typeface="BIZ UDPゴシック" panose="020B0400000000000000" pitchFamily="50" charset="-128"/>
                    <a:ea typeface="BIZ UDPゴシック" panose="020B0400000000000000" pitchFamily="50" charset="-128"/>
                  </a:rPr>
                  <a:t>～</a:t>
                </a:r>
                <a:r>
                  <a:rPr kumimoji="1" lang="en-US" altLang="ja-JP" sz="900" b="1" dirty="0">
                    <a:latin typeface="BIZ UDPゴシック" panose="020B0400000000000000" pitchFamily="50" charset="-128"/>
                    <a:ea typeface="BIZ UDPゴシック" panose="020B0400000000000000" pitchFamily="50" charset="-128"/>
                  </a:rPr>
                  <a:t>6</a:t>
                </a:r>
                <a:r>
                  <a:rPr kumimoji="1" lang="ja-JP" altLang="en-US" sz="900" b="1" dirty="0">
                    <a:latin typeface="BIZ UDPゴシック" panose="020B0400000000000000" pitchFamily="50" charset="-128"/>
                    <a:ea typeface="BIZ UDPゴシック" panose="020B0400000000000000" pitchFamily="50" charset="-128"/>
                  </a:rPr>
                  <a:t>年生</a:t>
                </a:r>
                <a:endParaRPr kumimoji="1" lang="en-US" altLang="ja-JP" sz="900" b="1" dirty="0">
                  <a:latin typeface="BIZ UDPゴシック" panose="020B0400000000000000" pitchFamily="50" charset="-128"/>
                  <a:ea typeface="BIZ UDPゴシック" panose="020B0400000000000000" pitchFamily="50" charset="-128"/>
                </a:endParaRPr>
              </a:p>
              <a:p>
                <a:r>
                  <a:rPr kumimoji="1" lang="en-US" altLang="ja-JP" sz="900" b="1" dirty="0">
                    <a:latin typeface="BIZ UDPゴシック" panose="020B0400000000000000" pitchFamily="50" charset="-128"/>
                    <a:ea typeface="BIZ UDPゴシック" panose="020B0400000000000000" pitchFamily="50" charset="-128"/>
                  </a:rPr>
                  <a:t>2.3</a:t>
                </a:r>
                <a:r>
                  <a:rPr kumimoji="1" lang="ja-JP" altLang="en-US" sz="900" b="1" dirty="0">
                    <a:latin typeface="BIZ UDPゴシック" panose="020B0400000000000000" pitchFamily="50" charset="-128"/>
                    <a:ea typeface="BIZ UDPゴシック" panose="020B0400000000000000" pitchFamily="50" charset="-128"/>
                  </a:rPr>
                  <a:t>％</a:t>
                </a:r>
              </a:p>
            </p:txBody>
          </p:sp>
          <p:sp>
            <p:nvSpPr>
              <p:cNvPr id="29" name="テキスト ボックス 28">
                <a:extLst>
                  <a:ext uri="{FF2B5EF4-FFF2-40B4-BE49-F238E27FC236}">
                    <a16:creationId xmlns:a16="http://schemas.microsoft.com/office/drawing/2014/main" id="{E7013684-4648-9511-DF9E-9C57BEFB91CE}"/>
                  </a:ext>
                </a:extLst>
              </p:cNvPr>
              <p:cNvSpPr txBox="1"/>
              <p:nvPr/>
            </p:nvSpPr>
            <p:spPr>
              <a:xfrm>
                <a:off x="587422" y="2483098"/>
                <a:ext cx="796704" cy="369332"/>
              </a:xfrm>
              <a:prstGeom prst="rect">
                <a:avLst/>
              </a:prstGeom>
              <a:noFill/>
            </p:spPr>
            <p:txBody>
              <a:bodyPr wrap="square" rtlCol="0">
                <a:spAutoFit/>
              </a:bodyPr>
              <a:lstStyle/>
              <a:p>
                <a:r>
                  <a:rPr kumimoji="1" lang="ja-JP" altLang="en-US" sz="900" b="1" dirty="0">
                    <a:latin typeface="BIZ UDPゴシック" panose="020B0400000000000000" pitchFamily="50" charset="-128"/>
                    <a:ea typeface="BIZ UDPゴシック" panose="020B0400000000000000" pitchFamily="50" charset="-128"/>
                  </a:rPr>
                  <a:t>中学生以降</a:t>
                </a:r>
                <a:endParaRPr kumimoji="1" lang="en-US" altLang="ja-JP" sz="900" b="1" dirty="0">
                  <a:latin typeface="BIZ UDPゴシック" panose="020B0400000000000000" pitchFamily="50" charset="-128"/>
                  <a:ea typeface="BIZ UDPゴシック" panose="020B0400000000000000" pitchFamily="50" charset="-128"/>
                </a:endParaRPr>
              </a:p>
              <a:p>
                <a:r>
                  <a:rPr kumimoji="1" lang="en-US" altLang="ja-JP" sz="900" b="1" dirty="0">
                    <a:latin typeface="BIZ UDPゴシック" panose="020B0400000000000000" pitchFamily="50" charset="-128"/>
                    <a:ea typeface="BIZ UDPゴシック" panose="020B0400000000000000" pitchFamily="50" charset="-128"/>
                  </a:rPr>
                  <a:t>4.5</a:t>
                </a:r>
                <a:r>
                  <a:rPr kumimoji="1" lang="ja-JP" altLang="en-US" sz="900" b="1" dirty="0">
                    <a:latin typeface="BIZ UDPゴシック" panose="020B0400000000000000" pitchFamily="50" charset="-128"/>
                    <a:ea typeface="BIZ UDPゴシック" panose="020B0400000000000000" pitchFamily="50" charset="-128"/>
                  </a:rPr>
                  <a:t>％</a:t>
                </a:r>
              </a:p>
            </p:txBody>
          </p:sp>
          <p:sp>
            <p:nvSpPr>
              <p:cNvPr id="30" name="テキスト ボックス 29">
                <a:extLst>
                  <a:ext uri="{FF2B5EF4-FFF2-40B4-BE49-F238E27FC236}">
                    <a16:creationId xmlns:a16="http://schemas.microsoft.com/office/drawing/2014/main" id="{6557F30C-2490-BA59-5914-C1E29E1BE57F}"/>
                  </a:ext>
                </a:extLst>
              </p:cNvPr>
              <p:cNvSpPr txBox="1"/>
              <p:nvPr/>
            </p:nvSpPr>
            <p:spPr>
              <a:xfrm>
                <a:off x="603901" y="1948891"/>
                <a:ext cx="1140190" cy="369332"/>
              </a:xfrm>
              <a:prstGeom prst="rect">
                <a:avLst/>
              </a:prstGeom>
              <a:noFill/>
            </p:spPr>
            <p:txBody>
              <a:bodyPr wrap="square" rtlCol="0">
                <a:spAutoFit/>
              </a:bodyPr>
              <a:lstStyle/>
              <a:p>
                <a:r>
                  <a:rPr kumimoji="1" lang="ja-JP" altLang="en-US" sz="900" b="1" dirty="0">
                    <a:latin typeface="BIZ UDPゴシック" panose="020B0400000000000000" pitchFamily="50" charset="-128"/>
                    <a:ea typeface="BIZ UDPゴシック" panose="020B0400000000000000" pitchFamily="50" charset="-128"/>
                  </a:rPr>
                  <a:t>特に準備はしていない</a:t>
                </a:r>
                <a:r>
                  <a:rPr kumimoji="1" lang="ja-JP" altLang="en-US" sz="800" b="1" dirty="0">
                    <a:latin typeface="BIZ UDPゴシック" panose="020B0400000000000000" pitchFamily="50" charset="-128"/>
                    <a:ea typeface="BIZ UDPゴシック" panose="020B0400000000000000" pitchFamily="50" charset="-128"/>
                  </a:rPr>
                  <a:t>（必要ない）</a:t>
                </a:r>
              </a:p>
            </p:txBody>
          </p:sp>
          <p:cxnSp>
            <p:nvCxnSpPr>
              <p:cNvPr id="43" name="直線コネクタ 42">
                <a:extLst>
                  <a:ext uri="{FF2B5EF4-FFF2-40B4-BE49-F238E27FC236}">
                    <a16:creationId xmlns:a16="http://schemas.microsoft.com/office/drawing/2014/main" id="{D84C357F-6C0B-ACAD-C41D-97592DC2762C}"/>
                  </a:ext>
                </a:extLst>
              </p:cNvPr>
              <p:cNvCxnSpPr>
                <a:cxnSpLocks/>
              </p:cNvCxnSpPr>
              <p:nvPr/>
            </p:nvCxnSpPr>
            <p:spPr>
              <a:xfrm>
                <a:off x="1282588" y="2594754"/>
                <a:ext cx="461503" cy="211695"/>
              </a:xfrm>
              <a:prstGeom prst="line">
                <a:avLst/>
              </a:prstGeom>
            </p:spPr>
            <p:style>
              <a:lnRef idx="1">
                <a:schemeClr val="dk1"/>
              </a:lnRef>
              <a:fillRef idx="0">
                <a:schemeClr val="dk1"/>
              </a:fillRef>
              <a:effectRef idx="0">
                <a:schemeClr val="dk1"/>
              </a:effectRef>
              <a:fontRef idx="minor">
                <a:schemeClr val="tx1"/>
              </a:fontRef>
            </p:style>
          </p:cxnSp>
          <p:cxnSp>
            <p:nvCxnSpPr>
              <p:cNvPr id="45" name="直線コネクタ 44">
                <a:extLst>
                  <a:ext uri="{FF2B5EF4-FFF2-40B4-BE49-F238E27FC236}">
                    <a16:creationId xmlns:a16="http://schemas.microsoft.com/office/drawing/2014/main" id="{0A7FE17E-7E13-5BD3-9C1D-59807B4F4586}"/>
                  </a:ext>
                </a:extLst>
              </p:cNvPr>
              <p:cNvCxnSpPr>
                <a:cxnSpLocks/>
              </p:cNvCxnSpPr>
              <p:nvPr/>
            </p:nvCxnSpPr>
            <p:spPr>
              <a:xfrm>
                <a:off x="2383048" y="3535493"/>
                <a:ext cx="0" cy="178474"/>
              </a:xfrm>
              <a:prstGeom prst="line">
                <a:avLst/>
              </a:prstGeom>
            </p:spPr>
            <p:style>
              <a:lnRef idx="1">
                <a:schemeClr val="dk1"/>
              </a:lnRef>
              <a:fillRef idx="0">
                <a:schemeClr val="dk1"/>
              </a:fillRef>
              <a:effectRef idx="0">
                <a:schemeClr val="dk1"/>
              </a:effectRef>
              <a:fontRef idx="minor">
                <a:schemeClr val="tx1"/>
              </a:fontRef>
            </p:style>
          </p:cxnSp>
          <p:cxnSp>
            <p:nvCxnSpPr>
              <p:cNvPr id="48" name="直線コネクタ 47">
                <a:extLst>
                  <a:ext uri="{FF2B5EF4-FFF2-40B4-BE49-F238E27FC236}">
                    <a16:creationId xmlns:a16="http://schemas.microsoft.com/office/drawing/2014/main" id="{B20965F5-F01D-CD05-2ED1-7ADECCDE5044}"/>
                  </a:ext>
                </a:extLst>
              </p:cNvPr>
              <p:cNvCxnSpPr/>
              <p:nvPr/>
            </p:nvCxnSpPr>
            <p:spPr>
              <a:xfrm flipV="1">
                <a:off x="1634070" y="3360732"/>
                <a:ext cx="269886" cy="263998"/>
              </a:xfrm>
              <a:prstGeom prst="line">
                <a:avLst/>
              </a:prstGeom>
            </p:spPr>
            <p:style>
              <a:lnRef idx="1">
                <a:schemeClr val="dk1"/>
              </a:lnRef>
              <a:fillRef idx="0">
                <a:schemeClr val="dk1"/>
              </a:fillRef>
              <a:effectRef idx="0">
                <a:schemeClr val="dk1"/>
              </a:effectRef>
              <a:fontRef idx="minor">
                <a:schemeClr val="tx1"/>
              </a:fontRef>
            </p:style>
          </p:cxnSp>
          <p:cxnSp>
            <p:nvCxnSpPr>
              <p:cNvPr id="52" name="直線コネクタ 51">
                <a:extLst>
                  <a:ext uri="{FF2B5EF4-FFF2-40B4-BE49-F238E27FC236}">
                    <a16:creationId xmlns:a16="http://schemas.microsoft.com/office/drawing/2014/main" id="{910AF58C-9BDE-412B-CC16-C87780BA1D8C}"/>
                  </a:ext>
                </a:extLst>
              </p:cNvPr>
              <p:cNvCxnSpPr>
                <a:cxnSpLocks/>
              </p:cNvCxnSpPr>
              <p:nvPr/>
            </p:nvCxnSpPr>
            <p:spPr>
              <a:xfrm flipV="1">
                <a:off x="1490597" y="3112718"/>
                <a:ext cx="278416" cy="176554"/>
              </a:xfrm>
              <a:prstGeom prst="line">
                <a:avLst/>
              </a:prstGeom>
            </p:spPr>
            <p:style>
              <a:lnRef idx="1">
                <a:schemeClr val="dk1"/>
              </a:lnRef>
              <a:fillRef idx="0">
                <a:schemeClr val="dk1"/>
              </a:fillRef>
              <a:effectRef idx="0">
                <a:schemeClr val="dk1"/>
              </a:effectRef>
              <a:fontRef idx="minor">
                <a:schemeClr val="tx1"/>
              </a:fontRef>
            </p:style>
          </p:cxnSp>
          <p:cxnSp>
            <p:nvCxnSpPr>
              <p:cNvPr id="55" name="直線コネクタ 54">
                <a:extLst>
                  <a:ext uri="{FF2B5EF4-FFF2-40B4-BE49-F238E27FC236}">
                    <a16:creationId xmlns:a16="http://schemas.microsoft.com/office/drawing/2014/main" id="{A5EF9229-C83C-72EE-6084-6759FAD70E2B}"/>
                  </a:ext>
                </a:extLst>
              </p:cNvPr>
              <p:cNvCxnSpPr/>
              <p:nvPr/>
            </p:nvCxnSpPr>
            <p:spPr>
              <a:xfrm flipH="1">
                <a:off x="1490597" y="2931090"/>
                <a:ext cx="253494" cy="44824"/>
              </a:xfrm>
              <a:prstGeom prst="line">
                <a:avLst/>
              </a:prstGeom>
            </p:spPr>
            <p:style>
              <a:lnRef idx="1">
                <a:schemeClr val="dk1"/>
              </a:lnRef>
              <a:fillRef idx="0">
                <a:schemeClr val="dk1"/>
              </a:fillRef>
              <a:effectRef idx="0">
                <a:schemeClr val="dk1"/>
              </a:effectRef>
              <a:fontRef idx="minor">
                <a:schemeClr val="tx1"/>
              </a:fontRef>
            </p:style>
          </p:cxnSp>
          <p:cxnSp>
            <p:nvCxnSpPr>
              <p:cNvPr id="63" name="直線コネクタ 62">
                <a:extLst>
                  <a:ext uri="{FF2B5EF4-FFF2-40B4-BE49-F238E27FC236}">
                    <a16:creationId xmlns:a16="http://schemas.microsoft.com/office/drawing/2014/main" id="{B6DA7009-3A3A-9CA8-0FC6-DB747A1DEDD6}"/>
                  </a:ext>
                </a:extLst>
              </p:cNvPr>
              <p:cNvCxnSpPr>
                <a:cxnSpLocks/>
              </p:cNvCxnSpPr>
              <p:nvPr/>
            </p:nvCxnSpPr>
            <p:spPr>
              <a:xfrm flipH="1" flipV="1">
                <a:off x="1634070" y="2084260"/>
                <a:ext cx="269886" cy="264273"/>
              </a:xfrm>
              <a:prstGeom prst="line">
                <a:avLst/>
              </a:prstGeom>
            </p:spPr>
            <p:style>
              <a:lnRef idx="1">
                <a:schemeClr val="dk1"/>
              </a:lnRef>
              <a:fillRef idx="0">
                <a:schemeClr val="dk1"/>
              </a:fillRef>
              <a:effectRef idx="0">
                <a:schemeClr val="dk1"/>
              </a:effectRef>
              <a:fontRef idx="minor">
                <a:schemeClr val="tx1"/>
              </a:fontRef>
            </p:style>
          </p:cxnSp>
        </p:grpSp>
      </p:grpSp>
      <p:sp>
        <p:nvSpPr>
          <p:cNvPr id="1030" name="テキスト ボックス 1029">
            <a:extLst>
              <a:ext uri="{FF2B5EF4-FFF2-40B4-BE49-F238E27FC236}">
                <a16:creationId xmlns:a16="http://schemas.microsoft.com/office/drawing/2014/main" id="{6FAA72A3-0F8A-62ED-967F-B7A9E03639FF}"/>
              </a:ext>
            </a:extLst>
          </p:cNvPr>
          <p:cNvSpPr txBox="1"/>
          <p:nvPr/>
        </p:nvSpPr>
        <p:spPr>
          <a:xfrm>
            <a:off x="1128481" y="4162426"/>
            <a:ext cx="6927109" cy="619913"/>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200" b="1" dirty="0">
                <a:solidFill>
                  <a:prstClr val="black"/>
                </a:solidFill>
                <a:latin typeface="BIZ UDPゴシック" panose="020B0400000000000000" pitchFamily="50" charset="-128"/>
                <a:ea typeface="BIZ UDPゴシック" panose="020B0400000000000000" pitchFamily="50" charset="-128"/>
              </a:rPr>
              <a:t>・子育て世代の</a:t>
            </a:r>
            <a:r>
              <a:rPr kumimoji="1" lang="en-US" altLang="ja-JP" sz="1200" b="1" dirty="0">
                <a:solidFill>
                  <a:prstClr val="black"/>
                </a:solidFill>
                <a:latin typeface="BIZ UDPゴシック" panose="020B0400000000000000" pitchFamily="50" charset="-128"/>
                <a:ea typeface="BIZ UDPゴシック" panose="020B0400000000000000" pitchFamily="50" charset="-128"/>
              </a:rPr>
              <a:t>67</a:t>
            </a:r>
            <a:r>
              <a:rPr kumimoji="1" lang="ja-JP" altLang="en-US" sz="1200" b="1" dirty="0">
                <a:solidFill>
                  <a:prstClr val="black"/>
                </a:solidFill>
                <a:latin typeface="BIZ UDPゴシック" panose="020B0400000000000000" pitchFamily="50" charset="-128"/>
                <a:ea typeface="BIZ UDPゴシック" panose="020B0400000000000000" pitchFamily="50" charset="-128"/>
              </a:rPr>
              <a:t>％が、小学校</a:t>
            </a:r>
            <a:r>
              <a:rPr kumimoji="1" lang="ja-JP" altLang="en-US"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入学前から教育資金の準備を始めている</a:t>
            </a:r>
            <a:endParaRPr kumimoji="1" lang="en-US" altLang="ja-JP"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200" b="1" dirty="0">
                <a:solidFill>
                  <a:prstClr val="black"/>
                </a:solidFill>
                <a:latin typeface="BIZ UDPゴシック" panose="020B0400000000000000" pitchFamily="50" charset="-128"/>
                <a:ea typeface="BIZ UDPゴシック" panose="020B0400000000000000" pitchFamily="50" charset="-128"/>
              </a:rPr>
              <a:t>・想定している教育資金の中に、</a:t>
            </a:r>
            <a:r>
              <a:rPr kumimoji="1" lang="ja-JP" altLang="en-US"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習いごとや塾の費用などは</a:t>
            </a:r>
            <a:r>
              <a:rPr kumimoji="1" lang="ja-JP" altLang="en-US" sz="1200" b="1" dirty="0">
                <a:solidFill>
                  <a:prstClr val="black"/>
                </a:solidFill>
                <a:latin typeface="BIZ UDPゴシック" panose="020B0400000000000000" pitchFamily="50" charset="-128"/>
                <a:ea typeface="BIZ UDPゴシック" panose="020B0400000000000000" pitchFamily="50" charset="-128"/>
              </a:rPr>
              <a:t>含まれていないケースが多い</a:t>
            </a:r>
            <a:endParaRPr kumimoji="1" lang="ja-JP" altLang="en-US"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10" name="グループ化 9">
            <a:extLst>
              <a:ext uri="{FF2B5EF4-FFF2-40B4-BE49-F238E27FC236}">
                <a16:creationId xmlns:a16="http://schemas.microsoft.com/office/drawing/2014/main" id="{95ACE6AF-9C9C-B053-57AF-F9DAEFA8D1E6}"/>
              </a:ext>
            </a:extLst>
          </p:cNvPr>
          <p:cNvGrpSpPr/>
          <p:nvPr/>
        </p:nvGrpSpPr>
        <p:grpSpPr>
          <a:xfrm>
            <a:off x="4478220" y="1904157"/>
            <a:ext cx="4440047" cy="2181211"/>
            <a:chOff x="4108223" y="1904157"/>
            <a:chExt cx="4440047" cy="2181211"/>
          </a:xfrm>
        </p:grpSpPr>
        <p:grpSp>
          <p:nvGrpSpPr>
            <p:cNvPr id="1059" name="グループ化 1058">
              <a:extLst>
                <a:ext uri="{FF2B5EF4-FFF2-40B4-BE49-F238E27FC236}">
                  <a16:creationId xmlns:a16="http://schemas.microsoft.com/office/drawing/2014/main" id="{80AA6145-58E3-8931-7415-76343145691B}"/>
                </a:ext>
              </a:extLst>
            </p:cNvPr>
            <p:cNvGrpSpPr/>
            <p:nvPr/>
          </p:nvGrpSpPr>
          <p:grpSpPr>
            <a:xfrm>
              <a:off x="4953000" y="1904157"/>
              <a:ext cx="3204375" cy="1954848"/>
              <a:chOff x="4953000" y="1904157"/>
              <a:chExt cx="3204375" cy="1954848"/>
            </a:xfrm>
          </p:grpSpPr>
          <p:cxnSp>
            <p:nvCxnSpPr>
              <p:cNvPr id="1036" name="直線コネクタ 1035">
                <a:extLst>
                  <a:ext uri="{FF2B5EF4-FFF2-40B4-BE49-F238E27FC236}">
                    <a16:creationId xmlns:a16="http://schemas.microsoft.com/office/drawing/2014/main" id="{BC4F16C5-B172-9706-D6ED-3C298DAE37FF}"/>
                  </a:ext>
                </a:extLst>
              </p:cNvPr>
              <p:cNvCxnSpPr/>
              <p:nvPr/>
            </p:nvCxnSpPr>
            <p:spPr>
              <a:xfrm>
                <a:off x="4953000" y="1904157"/>
                <a:ext cx="0" cy="19548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37" name="直線コネクタ 1036">
                <a:extLst>
                  <a:ext uri="{FF2B5EF4-FFF2-40B4-BE49-F238E27FC236}">
                    <a16:creationId xmlns:a16="http://schemas.microsoft.com/office/drawing/2014/main" id="{40AC98D6-49EA-D92D-BC36-0E0031217551}"/>
                  </a:ext>
                </a:extLst>
              </p:cNvPr>
              <p:cNvCxnSpPr/>
              <p:nvPr/>
            </p:nvCxnSpPr>
            <p:spPr>
              <a:xfrm>
                <a:off x="5589105" y="1904157"/>
                <a:ext cx="0" cy="19548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38" name="直線コネクタ 1037">
                <a:extLst>
                  <a:ext uri="{FF2B5EF4-FFF2-40B4-BE49-F238E27FC236}">
                    <a16:creationId xmlns:a16="http://schemas.microsoft.com/office/drawing/2014/main" id="{82064A8A-3793-7723-197D-94D450508FCA}"/>
                  </a:ext>
                </a:extLst>
              </p:cNvPr>
              <p:cNvCxnSpPr/>
              <p:nvPr/>
            </p:nvCxnSpPr>
            <p:spPr>
              <a:xfrm>
                <a:off x="6225209" y="1904157"/>
                <a:ext cx="0" cy="19548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42" name="直線コネクタ 1041">
                <a:extLst>
                  <a:ext uri="{FF2B5EF4-FFF2-40B4-BE49-F238E27FC236}">
                    <a16:creationId xmlns:a16="http://schemas.microsoft.com/office/drawing/2014/main" id="{425B89A8-6A6C-8A8B-D929-82EBF253DF36}"/>
                  </a:ext>
                </a:extLst>
              </p:cNvPr>
              <p:cNvCxnSpPr/>
              <p:nvPr/>
            </p:nvCxnSpPr>
            <p:spPr>
              <a:xfrm>
                <a:off x="6869264" y="1904157"/>
                <a:ext cx="0" cy="19548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50" name="直線コネクタ 1049">
                <a:extLst>
                  <a:ext uri="{FF2B5EF4-FFF2-40B4-BE49-F238E27FC236}">
                    <a16:creationId xmlns:a16="http://schemas.microsoft.com/office/drawing/2014/main" id="{20AA1919-CC33-DCDA-8A1D-1BD1D46FB51A}"/>
                  </a:ext>
                </a:extLst>
              </p:cNvPr>
              <p:cNvCxnSpPr/>
              <p:nvPr/>
            </p:nvCxnSpPr>
            <p:spPr>
              <a:xfrm>
                <a:off x="7513319" y="1904157"/>
                <a:ext cx="0" cy="19548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52" name="直線コネクタ 1051">
                <a:extLst>
                  <a:ext uri="{FF2B5EF4-FFF2-40B4-BE49-F238E27FC236}">
                    <a16:creationId xmlns:a16="http://schemas.microsoft.com/office/drawing/2014/main" id="{F0C1D252-08A9-53D2-2095-FDBF56CFCBB1}"/>
                  </a:ext>
                </a:extLst>
              </p:cNvPr>
              <p:cNvCxnSpPr/>
              <p:nvPr/>
            </p:nvCxnSpPr>
            <p:spPr>
              <a:xfrm>
                <a:off x="8157375" y="1904157"/>
                <a:ext cx="0" cy="19548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9" name="グループ化 8">
              <a:extLst>
                <a:ext uri="{FF2B5EF4-FFF2-40B4-BE49-F238E27FC236}">
                  <a16:creationId xmlns:a16="http://schemas.microsoft.com/office/drawing/2014/main" id="{69AEF90D-4888-90B8-D6B5-032584A73703}"/>
                </a:ext>
              </a:extLst>
            </p:cNvPr>
            <p:cNvGrpSpPr/>
            <p:nvPr/>
          </p:nvGrpSpPr>
          <p:grpSpPr>
            <a:xfrm>
              <a:off x="4592036" y="3869924"/>
              <a:ext cx="3956234" cy="215444"/>
              <a:chOff x="4592036" y="3869924"/>
              <a:chExt cx="3956234" cy="215444"/>
            </a:xfrm>
          </p:grpSpPr>
          <p:sp>
            <p:nvSpPr>
              <p:cNvPr id="1060" name="テキスト ボックス 1059">
                <a:extLst>
                  <a:ext uri="{FF2B5EF4-FFF2-40B4-BE49-F238E27FC236}">
                    <a16:creationId xmlns:a16="http://schemas.microsoft.com/office/drawing/2014/main" id="{9443158F-A16B-6BA1-B206-5B22234C5C57}"/>
                  </a:ext>
                </a:extLst>
              </p:cNvPr>
              <p:cNvSpPr txBox="1"/>
              <p:nvPr/>
            </p:nvSpPr>
            <p:spPr>
              <a:xfrm>
                <a:off x="4592036" y="3869924"/>
                <a:ext cx="735955" cy="215444"/>
              </a:xfrm>
              <a:prstGeom prst="rect">
                <a:avLst/>
              </a:prstGeom>
              <a:noFill/>
            </p:spPr>
            <p:txBody>
              <a:bodyPr wrap="square" rtlCol="0">
                <a:spAutoFit/>
              </a:bodyPr>
              <a:lstStyle/>
              <a:p>
                <a:pPr algn="ctr"/>
                <a:r>
                  <a:rPr kumimoji="1" lang="en-US" altLang="ja-JP" sz="800" b="1" dirty="0">
                    <a:solidFill>
                      <a:schemeClr val="bg1">
                        <a:lumMod val="50000"/>
                      </a:schemeClr>
                    </a:solidFill>
                    <a:latin typeface="BIZ UDPゴシック" panose="020B0400000000000000" pitchFamily="50" charset="-128"/>
                    <a:ea typeface="BIZ UDPゴシック" panose="020B0400000000000000" pitchFamily="50" charset="-128"/>
                  </a:rPr>
                  <a:t>0</a:t>
                </a:r>
                <a:endParaRPr kumimoji="1" lang="ja-JP" altLang="en-US" sz="800" b="1"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1061" name="テキスト ボックス 1060">
                <a:extLst>
                  <a:ext uri="{FF2B5EF4-FFF2-40B4-BE49-F238E27FC236}">
                    <a16:creationId xmlns:a16="http://schemas.microsoft.com/office/drawing/2014/main" id="{EA722D57-2F49-1D86-B840-AEEB2B24F58F}"/>
                  </a:ext>
                </a:extLst>
              </p:cNvPr>
              <p:cNvSpPr txBox="1"/>
              <p:nvPr/>
            </p:nvSpPr>
            <p:spPr>
              <a:xfrm>
                <a:off x="5236092" y="3869924"/>
                <a:ext cx="735955" cy="215444"/>
              </a:xfrm>
              <a:prstGeom prst="rect">
                <a:avLst/>
              </a:prstGeom>
              <a:noFill/>
            </p:spPr>
            <p:txBody>
              <a:bodyPr wrap="square" rtlCol="0">
                <a:spAutoFit/>
              </a:bodyPr>
              <a:lstStyle/>
              <a:p>
                <a:pPr algn="ctr"/>
                <a:r>
                  <a:rPr kumimoji="1" lang="en-US" altLang="ja-JP" sz="800" b="1" dirty="0">
                    <a:solidFill>
                      <a:schemeClr val="bg1">
                        <a:lumMod val="50000"/>
                      </a:schemeClr>
                    </a:solidFill>
                    <a:latin typeface="BIZ UDPゴシック" panose="020B0400000000000000" pitchFamily="50" charset="-128"/>
                    <a:ea typeface="BIZ UDPゴシック" panose="020B0400000000000000" pitchFamily="50" charset="-128"/>
                  </a:rPr>
                  <a:t>20</a:t>
                </a:r>
                <a:endParaRPr kumimoji="1" lang="ja-JP" altLang="en-US" sz="800" b="1"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1062" name="テキスト ボックス 1061">
                <a:extLst>
                  <a:ext uri="{FF2B5EF4-FFF2-40B4-BE49-F238E27FC236}">
                    <a16:creationId xmlns:a16="http://schemas.microsoft.com/office/drawing/2014/main" id="{12E8FFBF-8DBE-29FB-121D-41263FC64928}"/>
                  </a:ext>
                </a:extLst>
              </p:cNvPr>
              <p:cNvSpPr txBox="1"/>
              <p:nvPr/>
            </p:nvSpPr>
            <p:spPr>
              <a:xfrm>
                <a:off x="5872196" y="3869924"/>
                <a:ext cx="735955" cy="215444"/>
              </a:xfrm>
              <a:prstGeom prst="rect">
                <a:avLst/>
              </a:prstGeom>
              <a:noFill/>
            </p:spPr>
            <p:txBody>
              <a:bodyPr wrap="square" rtlCol="0">
                <a:spAutoFit/>
              </a:bodyPr>
              <a:lstStyle/>
              <a:p>
                <a:pPr algn="ctr"/>
                <a:r>
                  <a:rPr kumimoji="1" lang="en-US" altLang="ja-JP" sz="800" b="1" dirty="0">
                    <a:solidFill>
                      <a:schemeClr val="bg1">
                        <a:lumMod val="50000"/>
                      </a:schemeClr>
                    </a:solidFill>
                    <a:latin typeface="BIZ UDPゴシック" panose="020B0400000000000000" pitchFamily="50" charset="-128"/>
                    <a:ea typeface="BIZ UDPゴシック" panose="020B0400000000000000" pitchFamily="50" charset="-128"/>
                  </a:rPr>
                  <a:t>40</a:t>
                </a:r>
                <a:endParaRPr kumimoji="1" lang="ja-JP" altLang="en-US" sz="800" b="1"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1063" name="テキスト ボックス 1062">
                <a:extLst>
                  <a:ext uri="{FF2B5EF4-FFF2-40B4-BE49-F238E27FC236}">
                    <a16:creationId xmlns:a16="http://schemas.microsoft.com/office/drawing/2014/main" id="{CAE8BC89-C107-1F86-4CFD-9EBC2E95386C}"/>
                  </a:ext>
                </a:extLst>
              </p:cNvPr>
              <p:cNvSpPr txBox="1"/>
              <p:nvPr/>
            </p:nvSpPr>
            <p:spPr>
              <a:xfrm>
                <a:off x="6508301" y="3869924"/>
                <a:ext cx="735955" cy="215444"/>
              </a:xfrm>
              <a:prstGeom prst="rect">
                <a:avLst/>
              </a:prstGeom>
              <a:noFill/>
            </p:spPr>
            <p:txBody>
              <a:bodyPr wrap="square" rtlCol="0">
                <a:spAutoFit/>
              </a:bodyPr>
              <a:lstStyle/>
              <a:p>
                <a:pPr algn="ctr"/>
                <a:r>
                  <a:rPr kumimoji="1" lang="en-US" altLang="ja-JP" sz="800" b="1" dirty="0">
                    <a:solidFill>
                      <a:schemeClr val="bg1">
                        <a:lumMod val="50000"/>
                      </a:schemeClr>
                    </a:solidFill>
                    <a:latin typeface="BIZ UDPゴシック" panose="020B0400000000000000" pitchFamily="50" charset="-128"/>
                    <a:ea typeface="BIZ UDPゴシック" panose="020B0400000000000000" pitchFamily="50" charset="-128"/>
                  </a:rPr>
                  <a:t>60</a:t>
                </a:r>
                <a:endParaRPr kumimoji="1" lang="ja-JP" altLang="en-US" sz="800" b="1"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1064" name="テキスト ボックス 1063">
                <a:extLst>
                  <a:ext uri="{FF2B5EF4-FFF2-40B4-BE49-F238E27FC236}">
                    <a16:creationId xmlns:a16="http://schemas.microsoft.com/office/drawing/2014/main" id="{B6EE8669-E44C-4EA8-B60C-33F89D51B282}"/>
                  </a:ext>
                </a:extLst>
              </p:cNvPr>
              <p:cNvSpPr txBox="1"/>
              <p:nvPr/>
            </p:nvSpPr>
            <p:spPr>
              <a:xfrm>
                <a:off x="7160308" y="3869924"/>
                <a:ext cx="735955" cy="215444"/>
              </a:xfrm>
              <a:prstGeom prst="rect">
                <a:avLst/>
              </a:prstGeom>
              <a:noFill/>
            </p:spPr>
            <p:txBody>
              <a:bodyPr wrap="square" rtlCol="0">
                <a:spAutoFit/>
              </a:bodyPr>
              <a:lstStyle/>
              <a:p>
                <a:pPr algn="ctr"/>
                <a:r>
                  <a:rPr kumimoji="1" lang="en-US" altLang="ja-JP" sz="800" b="1" dirty="0">
                    <a:solidFill>
                      <a:schemeClr val="bg1">
                        <a:lumMod val="50000"/>
                      </a:schemeClr>
                    </a:solidFill>
                    <a:latin typeface="BIZ UDPゴシック" panose="020B0400000000000000" pitchFamily="50" charset="-128"/>
                    <a:ea typeface="BIZ UDPゴシック" panose="020B0400000000000000" pitchFamily="50" charset="-128"/>
                  </a:rPr>
                  <a:t>80</a:t>
                </a:r>
                <a:endParaRPr kumimoji="1" lang="ja-JP" altLang="en-US" sz="800" b="1"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1065" name="テキスト ボックス 1064">
                <a:extLst>
                  <a:ext uri="{FF2B5EF4-FFF2-40B4-BE49-F238E27FC236}">
                    <a16:creationId xmlns:a16="http://schemas.microsoft.com/office/drawing/2014/main" id="{82907D71-4F96-5DC3-5F4B-900F928C73FF}"/>
                  </a:ext>
                </a:extLst>
              </p:cNvPr>
              <p:cNvSpPr txBox="1"/>
              <p:nvPr/>
            </p:nvSpPr>
            <p:spPr>
              <a:xfrm>
                <a:off x="7812315" y="3869924"/>
                <a:ext cx="735955" cy="215444"/>
              </a:xfrm>
              <a:prstGeom prst="rect">
                <a:avLst/>
              </a:prstGeom>
              <a:noFill/>
            </p:spPr>
            <p:txBody>
              <a:bodyPr wrap="square" rtlCol="0">
                <a:spAutoFit/>
              </a:bodyPr>
              <a:lstStyle/>
              <a:p>
                <a:pPr algn="ctr"/>
                <a:r>
                  <a:rPr kumimoji="1" lang="en-US" altLang="ja-JP" sz="800" b="1" dirty="0">
                    <a:solidFill>
                      <a:schemeClr val="bg1">
                        <a:lumMod val="50000"/>
                      </a:schemeClr>
                    </a:solidFill>
                    <a:latin typeface="BIZ UDPゴシック" panose="020B0400000000000000" pitchFamily="50" charset="-128"/>
                    <a:ea typeface="BIZ UDPゴシック" panose="020B0400000000000000" pitchFamily="50" charset="-128"/>
                  </a:rPr>
                  <a:t>100</a:t>
                </a:r>
                <a:r>
                  <a:rPr kumimoji="1" lang="ja-JP" altLang="en-US" sz="800" b="1" dirty="0">
                    <a:solidFill>
                      <a:schemeClr val="bg1">
                        <a:lumMod val="50000"/>
                      </a:schemeClr>
                    </a:solidFill>
                    <a:latin typeface="BIZ UDPゴシック" panose="020B0400000000000000" pitchFamily="50" charset="-128"/>
                    <a:ea typeface="BIZ UDPゴシック" panose="020B0400000000000000" pitchFamily="50" charset="-128"/>
                  </a:rPr>
                  <a:t>％</a:t>
                </a:r>
              </a:p>
            </p:txBody>
          </p:sp>
        </p:grpSp>
        <p:grpSp>
          <p:nvGrpSpPr>
            <p:cNvPr id="3" name="グループ化 2">
              <a:extLst>
                <a:ext uri="{FF2B5EF4-FFF2-40B4-BE49-F238E27FC236}">
                  <a16:creationId xmlns:a16="http://schemas.microsoft.com/office/drawing/2014/main" id="{C0E890CC-B61C-E917-1249-90D0F1D129BF}"/>
                </a:ext>
              </a:extLst>
            </p:cNvPr>
            <p:cNvGrpSpPr/>
            <p:nvPr/>
          </p:nvGrpSpPr>
          <p:grpSpPr>
            <a:xfrm>
              <a:off x="4108223" y="1983436"/>
              <a:ext cx="836828" cy="1811880"/>
              <a:chOff x="4108223" y="1983436"/>
              <a:chExt cx="836828" cy="1811880"/>
            </a:xfrm>
          </p:grpSpPr>
          <p:sp>
            <p:nvSpPr>
              <p:cNvPr id="1033" name="テキスト ボックス 1032">
                <a:extLst>
                  <a:ext uri="{FF2B5EF4-FFF2-40B4-BE49-F238E27FC236}">
                    <a16:creationId xmlns:a16="http://schemas.microsoft.com/office/drawing/2014/main" id="{1172627C-0F4F-DCCF-8CFE-5F1653E47AF0}"/>
                  </a:ext>
                </a:extLst>
              </p:cNvPr>
              <p:cNvSpPr txBox="1"/>
              <p:nvPr/>
            </p:nvSpPr>
            <p:spPr>
              <a:xfrm>
                <a:off x="4209095" y="1983436"/>
                <a:ext cx="735955" cy="215444"/>
              </a:xfrm>
              <a:prstGeom prst="rect">
                <a:avLst/>
              </a:prstGeom>
              <a:noFill/>
            </p:spPr>
            <p:txBody>
              <a:bodyPr wrap="square" rtlCol="0">
                <a:spAutoFit/>
              </a:bodyPr>
              <a:lstStyle/>
              <a:p>
                <a:pPr algn="r"/>
                <a:r>
                  <a:rPr kumimoji="1" lang="ja-JP" altLang="en-US" sz="800" b="1" dirty="0">
                    <a:latin typeface="BIZ UDPゴシック" panose="020B0400000000000000" pitchFamily="50" charset="-128"/>
                    <a:ea typeface="BIZ UDPゴシック" panose="020B0400000000000000" pitchFamily="50" charset="-128"/>
                  </a:rPr>
                  <a:t>高校</a:t>
                </a:r>
                <a:r>
                  <a:rPr kumimoji="1" lang="en-US" altLang="ja-JP" sz="800" b="1" dirty="0">
                    <a:latin typeface="BIZ UDPゴシック" panose="020B0400000000000000" pitchFamily="50" charset="-128"/>
                    <a:ea typeface="BIZ UDPゴシック" panose="020B0400000000000000" pitchFamily="50" charset="-128"/>
                  </a:rPr>
                  <a:t>3</a:t>
                </a:r>
                <a:r>
                  <a:rPr kumimoji="1" lang="ja-JP" altLang="en-US" sz="800" b="1" dirty="0">
                    <a:latin typeface="BIZ UDPゴシック" panose="020B0400000000000000" pitchFamily="50" charset="-128"/>
                    <a:ea typeface="BIZ UDPゴシック" panose="020B0400000000000000" pitchFamily="50" charset="-128"/>
                  </a:rPr>
                  <a:t>年生</a:t>
                </a:r>
              </a:p>
            </p:txBody>
          </p:sp>
          <p:sp>
            <p:nvSpPr>
              <p:cNvPr id="1067" name="テキスト ボックス 1066">
                <a:extLst>
                  <a:ext uri="{FF2B5EF4-FFF2-40B4-BE49-F238E27FC236}">
                    <a16:creationId xmlns:a16="http://schemas.microsoft.com/office/drawing/2014/main" id="{BEBD315F-79C3-BD79-C36D-FAD06408FA02}"/>
                  </a:ext>
                </a:extLst>
              </p:cNvPr>
              <p:cNvSpPr txBox="1"/>
              <p:nvPr/>
            </p:nvSpPr>
            <p:spPr>
              <a:xfrm>
                <a:off x="4209095" y="2295957"/>
                <a:ext cx="735955" cy="215444"/>
              </a:xfrm>
              <a:prstGeom prst="rect">
                <a:avLst/>
              </a:prstGeom>
              <a:noFill/>
            </p:spPr>
            <p:txBody>
              <a:bodyPr wrap="square" rtlCol="0">
                <a:spAutoFit/>
              </a:bodyPr>
              <a:lstStyle/>
              <a:p>
                <a:pPr algn="r"/>
                <a:r>
                  <a:rPr kumimoji="1" lang="ja-JP" altLang="en-US" sz="800" b="1" dirty="0">
                    <a:latin typeface="BIZ UDPゴシック" panose="020B0400000000000000" pitchFamily="50" charset="-128"/>
                    <a:ea typeface="BIZ UDPゴシック" panose="020B0400000000000000" pitchFamily="50" charset="-128"/>
                  </a:rPr>
                  <a:t>中学</a:t>
                </a:r>
                <a:r>
                  <a:rPr kumimoji="1" lang="en-US" altLang="ja-JP" sz="800" b="1" dirty="0">
                    <a:latin typeface="BIZ UDPゴシック" panose="020B0400000000000000" pitchFamily="50" charset="-128"/>
                    <a:ea typeface="BIZ UDPゴシック" panose="020B0400000000000000" pitchFamily="50" charset="-128"/>
                  </a:rPr>
                  <a:t>3</a:t>
                </a:r>
                <a:r>
                  <a:rPr kumimoji="1" lang="ja-JP" altLang="en-US" sz="800" b="1" dirty="0">
                    <a:latin typeface="BIZ UDPゴシック" panose="020B0400000000000000" pitchFamily="50" charset="-128"/>
                    <a:ea typeface="BIZ UDPゴシック" panose="020B0400000000000000" pitchFamily="50" charset="-128"/>
                  </a:rPr>
                  <a:t>年生</a:t>
                </a:r>
              </a:p>
            </p:txBody>
          </p:sp>
          <p:sp>
            <p:nvSpPr>
              <p:cNvPr id="1070" name="テキスト ボックス 1069">
                <a:extLst>
                  <a:ext uri="{FF2B5EF4-FFF2-40B4-BE49-F238E27FC236}">
                    <a16:creationId xmlns:a16="http://schemas.microsoft.com/office/drawing/2014/main" id="{AFFA0BB2-A4A4-A4FF-5A16-03DE7894D33B}"/>
                  </a:ext>
                </a:extLst>
              </p:cNvPr>
              <p:cNvSpPr txBox="1"/>
              <p:nvPr/>
            </p:nvSpPr>
            <p:spPr>
              <a:xfrm>
                <a:off x="4108223" y="2619388"/>
                <a:ext cx="836828" cy="215444"/>
              </a:xfrm>
              <a:prstGeom prst="rect">
                <a:avLst/>
              </a:prstGeom>
              <a:noFill/>
            </p:spPr>
            <p:txBody>
              <a:bodyPr wrap="square" rtlCol="0">
                <a:spAutoFit/>
              </a:bodyPr>
              <a:lstStyle/>
              <a:p>
                <a:pPr algn="r"/>
                <a:r>
                  <a:rPr kumimoji="1" lang="ja-JP" altLang="en-US" sz="800" b="1" dirty="0">
                    <a:latin typeface="BIZ UDPゴシック" panose="020B0400000000000000" pitchFamily="50" charset="-128"/>
                    <a:ea typeface="BIZ UDPゴシック" panose="020B0400000000000000" pitchFamily="50" charset="-128"/>
                  </a:rPr>
                  <a:t>小学校</a:t>
                </a:r>
                <a:r>
                  <a:rPr kumimoji="1" lang="en-US" altLang="ja-JP" sz="800" b="1" dirty="0">
                    <a:latin typeface="BIZ UDPゴシック" panose="020B0400000000000000" pitchFamily="50" charset="-128"/>
                    <a:ea typeface="BIZ UDPゴシック" panose="020B0400000000000000" pitchFamily="50" charset="-128"/>
                  </a:rPr>
                  <a:t>6</a:t>
                </a:r>
                <a:r>
                  <a:rPr kumimoji="1" lang="ja-JP" altLang="en-US" sz="800" b="1" dirty="0">
                    <a:latin typeface="BIZ UDPゴシック" panose="020B0400000000000000" pitchFamily="50" charset="-128"/>
                    <a:ea typeface="BIZ UDPゴシック" panose="020B0400000000000000" pitchFamily="50" charset="-128"/>
                  </a:rPr>
                  <a:t>年生</a:t>
                </a:r>
              </a:p>
            </p:txBody>
          </p:sp>
          <p:sp>
            <p:nvSpPr>
              <p:cNvPr id="1073" name="テキスト ボックス 1072">
                <a:extLst>
                  <a:ext uri="{FF2B5EF4-FFF2-40B4-BE49-F238E27FC236}">
                    <a16:creationId xmlns:a16="http://schemas.microsoft.com/office/drawing/2014/main" id="{3DD20692-6469-B511-5097-173A43CCED47}"/>
                  </a:ext>
                </a:extLst>
              </p:cNvPr>
              <p:cNvSpPr txBox="1"/>
              <p:nvPr/>
            </p:nvSpPr>
            <p:spPr>
              <a:xfrm>
                <a:off x="4108223" y="2933940"/>
                <a:ext cx="836828" cy="215444"/>
              </a:xfrm>
              <a:prstGeom prst="rect">
                <a:avLst/>
              </a:prstGeom>
              <a:noFill/>
            </p:spPr>
            <p:txBody>
              <a:bodyPr wrap="square" rtlCol="0">
                <a:spAutoFit/>
              </a:bodyPr>
              <a:lstStyle/>
              <a:p>
                <a:pPr algn="r"/>
                <a:r>
                  <a:rPr kumimoji="1" lang="ja-JP" altLang="en-US" sz="800" b="1" dirty="0">
                    <a:latin typeface="BIZ UDPゴシック" panose="020B0400000000000000" pitchFamily="50" charset="-128"/>
                    <a:ea typeface="BIZ UDPゴシック" panose="020B0400000000000000" pitchFamily="50" charset="-128"/>
                  </a:rPr>
                  <a:t>小学校</a:t>
                </a:r>
                <a:r>
                  <a:rPr kumimoji="1" lang="en-US" altLang="ja-JP" sz="800" b="1" dirty="0">
                    <a:latin typeface="BIZ UDPゴシック" panose="020B0400000000000000" pitchFamily="50" charset="-128"/>
                    <a:ea typeface="BIZ UDPゴシック" panose="020B0400000000000000" pitchFamily="50" charset="-128"/>
                  </a:rPr>
                  <a:t>3</a:t>
                </a:r>
                <a:r>
                  <a:rPr kumimoji="1" lang="ja-JP" altLang="en-US" sz="800" b="1" dirty="0">
                    <a:latin typeface="BIZ UDPゴシック" panose="020B0400000000000000" pitchFamily="50" charset="-128"/>
                    <a:ea typeface="BIZ UDPゴシック" panose="020B0400000000000000" pitchFamily="50" charset="-128"/>
                  </a:rPr>
                  <a:t>年生</a:t>
                </a:r>
              </a:p>
            </p:txBody>
          </p:sp>
          <p:sp>
            <p:nvSpPr>
              <p:cNvPr id="1076" name="テキスト ボックス 1075">
                <a:extLst>
                  <a:ext uri="{FF2B5EF4-FFF2-40B4-BE49-F238E27FC236}">
                    <a16:creationId xmlns:a16="http://schemas.microsoft.com/office/drawing/2014/main" id="{6E1592E5-839F-5FEB-D205-207307F1A130}"/>
                  </a:ext>
                </a:extLst>
              </p:cNvPr>
              <p:cNvSpPr txBox="1"/>
              <p:nvPr/>
            </p:nvSpPr>
            <p:spPr>
              <a:xfrm>
                <a:off x="4108223" y="3249164"/>
                <a:ext cx="836828" cy="215444"/>
              </a:xfrm>
              <a:prstGeom prst="rect">
                <a:avLst/>
              </a:prstGeom>
              <a:noFill/>
            </p:spPr>
            <p:txBody>
              <a:bodyPr wrap="square" rtlCol="0">
                <a:spAutoFit/>
              </a:bodyPr>
              <a:lstStyle/>
              <a:p>
                <a:pPr algn="r"/>
                <a:r>
                  <a:rPr kumimoji="1" lang="ja-JP" altLang="en-US" sz="800" b="1" dirty="0">
                    <a:latin typeface="BIZ UDPゴシック" panose="020B0400000000000000" pitchFamily="50" charset="-128"/>
                    <a:ea typeface="BIZ UDPゴシック" panose="020B0400000000000000" pitchFamily="50" charset="-128"/>
                  </a:rPr>
                  <a:t>小学校</a:t>
                </a:r>
                <a:r>
                  <a:rPr kumimoji="1" lang="en-US" altLang="ja-JP" sz="800" b="1" dirty="0">
                    <a:latin typeface="BIZ UDPゴシック" panose="020B0400000000000000" pitchFamily="50" charset="-128"/>
                    <a:ea typeface="BIZ UDPゴシック" panose="020B0400000000000000" pitchFamily="50" charset="-128"/>
                  </a:rPr>
                  <a:t>2</a:t>
                </a:r>
                <a:r>
                  <a:rPr kumimoji="1" lang="ja-JP" altLang="en-US" sz="800" b="1" dirty="0">
                    <a:latin typeface="BIZ UDPゴシック" panose="020B0400000000000000" pitchFamily="50" charset="-128"/>
                    <a:ea typeface="BIZ UDPゴシック" panose="020B0400000000000000" pitchFamily="50" charset="-128"/>
                  </a:rPr>
                  <a:t>年生</a:t>
                </a:r>
              </a:p>
            </p:txBody>
          </p:sp>
          <p:sp>
            <p:nvSpPr>
              <p:cNvPr id="1079" name="テキスト ボックス 1078">
                <a:extLst>
                  <a:ext uri="{FF2B5EF4-FFF2-40B4-BE49-F238E27FC236}">
                    <a16:creationId xmlns:a16="http://schemas.microsoft.com/office/drawing/2014/main" id="{28E9ACFB-9E2C-2A6F-E991-1FA2DA61CE55}"/>
                  </a:ext>
                </a:extLst>
              </p:cNvPr>
              <p:cNvSpPr txBox="1"/>
              <p:nvPr/>
            </p:nvSpPr>
            <p:spPr>
              <a:xfrm>
                <a:off x="4108223" y="3579872"/>
                <a:ext cx="836828" cy="215444"/>
              </a:xfrm>
              <a:prstGeom prst="rect">
                <a:avLst/>
              </a:prstGeom>
              <a:noFill/>
            </p:spPr>
            <p:txBody>
              <a:bodyPr wrap="square" rtlCol="0">
                <a:spAutoFit/>
              </a:bodyPr>
              <a:lstStyle/>
              <a:p>
                <a:pPr algn="r"/>
                <a:r>
                  <a:rPr kumimoji="1" lang="ja-JP" altLang="en-US" sz="800" b="1" dirty="0">
                    <a:latin typeface="BIZ UDPゴシック" panose="020B0400000000000000" pitchFamily="50" charset="-128"/>
                    <a:ea typeface="BIZ UDPゴシック" panose="020B0400000000000000" pitchFamily="50" charset="-128"/>
                  </a:rPr>
                  <a:t>小学校</a:t>
                </a:r>
                <a:r>
                  <a:rPr kumimoji="1" lang="en-US" altLang="ja-JP" sz="800" b="1" dirty="0">
                    <a:latin typeface="BIZ UDPゴシック" panose="020B0400000000000000" pitchFamily="50" charset="-128"/>
                    <a:ea typeface="BIZ UDPゴシック" panose="020B0400000000000000" pitchFamily="50" charset="-128"/>
                  </a:rPr>
                  <a:t>1</a:t>
                </a:r>
                <a:r>
                  <a:rPr kumimoji="1" lang="ja-JP" altLang="en-US" sz="800" b="1" dirty="0">
                    <a:latin typeface="BIZ UDPゴシック" panose="020B0400000000000000" pitchFamily="50" charset="-128"/>
                    <a:ea typeface="BIZ UDPゴシック" panose="020B0400000000000000" pitchFamily="50" charset="-128"/>
                  </a:rPr>
                  <a:t>年生</a:t>
                </a:r>
              </a:p>
            </p:txBody>
          </p:sp>
        </p:grpSp>
        <p:grpSp>
          <p:nvGrpSpPr>
            <p:cNvPr id="5" name="グループ化 4">
              <a:extLst>
                <a:ext uri="{FF2B5EF4-FFF2-40B4-BE49-F238E27FC236}">
                  <a16:creationId xmlns:a16="http://schemas.microsoft.com/office/drawing/2014/main" id="{196A248F-E4F9-EE58-E6CE-31193D6F3B7A}"/>
                </a:ext>
              </a:extLst>
            </p:cNvPr>
            <p:cNvGrpSpPr/>
            <p:nvPr/>
          </p:nvGrpSpPr>
          <p:grpSpPr>
            <a:xfrm>
              <a:off x="4950103" y="1997665"/>
              <a:ext cx="2322334" cy="1792244"/>
              <a:chOff x="4950103" y="1997665"/>
              <a:chExt cx="2322334" cy="1792244"/>
            </a:xfrm>
          </p:grpSpPr>
          <p:sp>
            <p:nvSpPr>
              <p:cNvPr id="1058" name="正方形/長方形 1057">
                <a:extLst>
                  <a:ext uri="{FF2B5EF4-FFF2-40B4-BE49-F238E27FC236}">
                    <a16:creationId xmlns:a16="http://schemas.microsoft.com/office/drawing/2014/main" id="{69687E93-123A-7250-BDD5-D3E24CC19654}"/>
                  </a:ext>
                </a:extLst>
              </p:cNvPr>
              <p:cNvSpPr/>
              <p:nvPr/>
            </p:nvSpPr>
            <p:spPr>
              <a:xfrm>
                <a:off x="4950103" y="1997665"/>
                <a:ext cx="2322334" cy="185668"/>
              </a:xfrm>
              <a:prstGeom prst="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068" name="正方形/長方形 1067">
                <a:extLst>
                  <a:ext uri="{FF2B5EF4-FFF2-40B4-BE49-F238E27FC236}">
                    <a16:creationId xmlns:a16="http://schemas.microsoft.com/office/drawing/2014/main" id="{6A6025ED-172D-5F9C-B2B3-3083BE7E8736}"/>
                  </a:ext>
                </a:extLst>
              </p:cNvPr>
              <p:cNvSpPr/>
              <p:nvPr/>
            </p:nvSpPr>
            <p:spPr>
              <a:xfrm>
                <a:off x="4950103" y="2310186"/>
                <a:ext cx="2210204" cy="185668"/>
              </a:xfrm>
              <a:prstGeom prst="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071" name="正方形/長方形 1070">
                <a:extLst>
                  <a:ext uri="{FF2B5EF4-FFF2-40B4-BE49-F238E27FC236}">
                    <a16:creationId xmlns:a16="http://schemas.microsoft.com/office/drawing/2014/main" id="{09190B06-CCED-42D3-D9B6-2BCE1E94B665}"/>
                  </a:ext>
                </a:extLst>
              </p:cNvPr>
              <p:cNvSpPr/>
              <p:nvPr/>
            </p:nvSpPr>
            <p:spPr>
              <a:xfrm>
                <a:off x="4950104" y="2633617"/>
                <a:ext cx="1973680" cy="185668"/>
              </a:xfrm>
              <a:prstGeom prst="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074" name="正方形/長方形 1073">
                <a:extLst>
                  <a:ext uri="{FF2B5EF4-FFF2-40B4-BE49-F238E27FC236}">
                    <a16:creationId xmlns:a16="http://schemas.microsoft.com/office/drawing/2014/main" id="{FC7DF3A1-20BC-B001-ADBA-43BB66C4FF48}"/>
                  </a:ext>
                </a:extLst>
              </p:cNvPr>
              <p:cNvSpPr/>
              <p:nvPr/>
            </p:nvSpPr>
            <p:spPr>
              <a:xfrm>
                <a:off x="4950104" y="2948169"/>
                <a:ext cx="1827260" cy="185668"/>
              </a:xfrm>
              <a:prstGeom prst="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077" name="正方形/長方形 1076">
                <a:extLst>
                  <a:ext uri="{FF2B5EF4-FFF2-40B4-BE49-F238E27FC236}">
                    <a16:creationId xmlns:a16="http://schemas.microsoft.com/office/drawing/2014/main" id="{7A908E49-4710-81B7-5B8F-F6F29860273C}"/>
                  </a:ext>
                </a:extLst>
              </p:cNvPr>
              <p:cNvSpPr/>
              <p:nvPr/>
            </p:nvSpPr>
            <p:spPr>
              <a:xfrm>
                <a:off x="4950104" y="3263393"/>
                <a:ext cx="1792065" cy="185668"/>
              </a:xfrm>
              <a:prstGeom prst="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082" name="正方形/長方形 1081">
                <a:extLst>
                  <a:ext uri="{FF2B5EF4-FFF2-40B4-BE49-F238E27FC236}">
                    <a16:creationId xmlns:a16="http://schemas.microsoft.com/office/drawing/2014/main" id="{AB68963E-6BC0-029D-E2E9-A1856B65A3FA}"/>
                  </a:ext>
                </a:extLst>
              </p:cNvPr>
              <p:cNvSpPr/>
              <p:nvPr/>
            </p:nvSpPr>
            <p:spPr>
              <a:xfrm>
                <a:off x="4950104" y="3604241"/>
                <a:ext cx="1973680" cy="185668"/>
              </a:xfrm>
              <a:prstGeom prst="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grpSp>
        <p:grpSp>
          <p:nvGrpSpPr>
            <p:cNvPr id="8" name="グループ化 7">
              <a:extLst>
                <a:ext uri="{FF2B5EF4-FFF2-40B4-BE49-F238E27FC236}">
                  <a16:creationId xmlns:a16="http://schemas.microsoft.com/office/drawing/2014/main" id="{5E9D3D9F-4CC8-FCBC-F72D-106B4126BEFC}"/>
                </a:ext>
              </a:extLst>
            </p:cNvPr>
            <p:cNvGrpSpPr/>
            <p:nvPr/>
          </p:nvGrpSpPr>
          <p:grpSpPr>
            <a:xfrm>
              <a:off x="6727438" y="1968561"/>
              <a:ext cx="1245761" cy="1852797"/>
              <a:chOff x="6727438" y="1968561"/>
              <a:chExt cx="1245761" cy="1852797"/>
            </a:xfrm>
          </p:grpSpPr>
          <p:sp>
            <p:nvSpPr>
              <p:cNvPr id="1066" name="テキスト ボックス 1065">
                <a:extLst>
                  <a:ext uri="{FF2B5EF4-FFF2-40B4-BE49-F238E27FC236}">
                    <a16:creationId xmlns:a16="http://schemas.microsoft.com/office/drawing/2014/main" id="{2E076361-003A-656F-0D4C-D113091B3287}"/>
                  </a:ext>
                </a:extLst>
              </p:cNvPr>
              <p:cNvSpPr txBox="1"/>
              <p:nvPr/>
            </p:nvSpPr>
            <p:spPr>
              <a:xfrm>
                <a:off x="7237244" y="1968561"/>
                <a:ext cx="735955" cy="246221"/>
              </a:xfrm>
              <a:prstGeom prst="rect">
                <a:avLst/>
              </a:prstGeom>
              <a:noFill/>
            </p:spPr>
            <p:txBody>
              <a:bodyPr wrap="square" rtlCol="0">
                <a:spAutoFit/>
              </a:bodyPr>
              <a:lstStyle/>
              <a:p>
                <a:r>
                  <a:rPr kumimoji="1" lang="en-US" altLang="ja-JP" sz="1000" b="1" dirty="0">
                    <a:latin typeface="BIZ UDPゴシック" panose="020B0400000000000000" pitchFamily="50" charset="-128"/>
                    <a:ea typeface="BIZ UDPゴシック" panose="020B0400000000000000" pitchFamily="50" charset="-128"/>
                  </a:rPr>
                  <a:t>75</a:t>
                </a:r>
                <a:r>
                  <a:rPr kumimoji="1" lang="ja-JP" altLang="en-US" sz="1000" b="1" dirty="0">
                    <a:latin typeface="BIZ UDPゴシック" panose="020B0400000000000000" pitchFamily="50" charset="-128"/>
                    <a:ea typeface="BIZ UDPゴシック" panose="020B0400000000000000" pitchFamily="50" charset="-128"/>
                  </a:rPr>
                  <a:t>％</a:t>
                </a:r>
              </a:p>
            </p:txBody>
          </p:sp>
          <p:sp>
            <p:nvSpPr>
              <p:cNvPr id="1069" name="テキスト ボックス 1068">
                <a:extLst>
                  <a:ext uri="{FF2B5EF4-FFF2-40B4-BE49-F238E27FC236}">
                    <a16:creationId xmlns:a16="http://schemas.microsoft.com/office/drawing/2014/main" id="{C313F909-445C-2833-3FB1-9D94A16C1AB6}"/>
                  </a:ext>
                </a:extLst>
              </p:cNvPr>
              <p:cNvSpPr txBox="1"/>
              <p:nvPr/>
            </p:nvSpPr>
            <p:spPr>
              <a:xfrm>
                <a:off x="7145341" y="2281082"/>
                <a:ext cx="735955" cy="246221"/>
              </a:xfrm>
              <a:prstGeom prst="rect">
                <a:avLst/>
              </a:prstGeom>
              <a:noFill/>
            </p:spPr>
            <p:txBody>
              <a:bodyPr wrap="square" rtlCol="0">
                <a:spAutoFit/>
              </a:bodyPr>
              <a:lstStyle/>
              <a:p>
                <a:r>
                  <a:rPr kumimoji="1" lang="en-US" altLang="ja-JP" sz="1000" b="1" dirty="0">
                    <a:latin typeface="BIZ UDPゴシック" panose="020B0400000000000000" pitchFamily="50" charset="-128"/>
                    <a:ea typeface="BIZ UDPゴシック" panose="020B0400000000000000" pitchFamily="50" charset="-128"/>
                  </a:rPr>
                  <a:t>72</a:t>
                </a:r>
                <a:r>
                  <a:rPr kumimoji="1" lang="ja-JP" altLang="en-US" sz="1000" b="1" dirty="0">
                    <a:latin typeface="BIZ UDPゴシック" panose="020B0400000000000000" pitchFamily="50" charset="-128"/>
                    <a:ea typeface="BIZ UDPゴシック" panose="020B0400000000000000" pitchFamily="50" charset="-128"/>
                  </a:rPr>
                  <a:t>％</a:t>
                </a:r>
              </a:p>
            </p:txBody>
          </p:sp>
          <p:sp>
            <p:nvSpPr>
              <p:cNvPr id="1072" name="テキスト ボックス 1071">
                <a:extLst>
                  <a:ext uri="{FF2B5EF4-FFF2-40B4-BE49-F238E27FC236}">
                    <a16:creationId xmlns:a16="http://schemas.microsoft.com/office/drawing/2014/main" id="{67D24FAD-D683-4931-88A2-7434865D2CB8}"/>
                  </a:ext>
                </a:extLst>
              </p:cNvPr>
              <p:cNvSpPr txBox="1"/>
              <p:nvPr/>
            </p:nvSpPr>
            <p:spPr>
              <a:xfrm>
                <a:off x="6904459" y="2604513"/>
                <a:ext cx="735955" cy="246221"/>
              </a:xfrm>
              <a:prstGeom prst="rect">
                <a:avLst/>
              </a:prstGeom>
              <a:noFill/>
            </p:spPr>
            <p:txBody>
              <a:bodyPr wrap="square" rtlCol="0">
                <a:spAutoFit/>
              </a:bodyPr>
              <a:lstStyle/>
              <a:p>
                <a:r>
                  <a:rPr kumimoji="1" lang="en-US" altLang="ja-JP" sz="1000" b="1" dirty="0">
                    <a:latin typeface="BIZ UDPゴシック" panose="020B0400000000000000" pitchFamily="50" charset="-128"/>
                    <a:ea typeface="BIZ UDPゴシック" panose="020B0400000000000000" pitchFamily="50" charset="-128"/>
                  </a:rPr>
                  <a:t>63</a:t>
                </a:r>
                <a:r>
                  <a:rPr kumimoji="1" lang="ja-JP" altLang="en-US" sz="1000" b="1" dirty="0">
                    <a:latin typeface="BIZ UDPゴシック" panose="020B0400000000000000" pitchFamily="50" charset="-128"/>
                    <a:ea typeface="BIZ UDPゴシック" panose="020B0400000000000000" pitchFamily="50" charset="-128"/>
                  </a:rPr>
                  <a:t>％</a:t>
                </a:r>
              </a:p>
            </p:txBody>
          </p:sp>
          <p:sp>
            <p:nvSpPr>
              <p:cNvPr id="1075" name="テキスト ボックス 1074">
                <a:extLst>
                  <a:ext uri="{FF2B5EF4-FFF2-40B4-BE49-F238E27FC236}">
                    <a16:creationId xmlns:a16="http://schemas.microsoft.com/office/drawing/2014/main" id="{6C8DF286-BEFA-23A3-6985-2C18ED16B652}"/>
                  </a:ext>
                </a:extLst>
              </p:cNvPr>
              <p:cNvSpPr txBox="1"/>
              <p:nvPr/>
            </p:nvSpPr>
            <p:spPr>
              <a:xfrm>
                <a:off x="6727438" y="2919065"/>
                <a:ext cx="735955" cy="246221"/>
              </a:xfrm>
              <a:prstGeom prst="rect">
                <a:avLst/>
              </a:prstGeom>
              <a:noFill/>
            </p:spPr>
            <p:txBody>
              <a:bodyPr wrap="square" rtlCol="0">
                <a:spAutoFit/>
              </a:bodyPr>
              <a:lstStyle/>
              <a:p>
                <a:r>
                  <a:rPr kumimoji="1" lang="en-US" altLang="ja-JP" sz="1000" b="1" dirty="0">
                    <a:latin typeface="BIZ UDPゴシック" panose="020B0400000000000000" pitchFamily="50" charset="-128"/>
                    <a:ea typeface="BIZ UDPゴシック" panose="020B0400000000000000" pitchFamily="50" charset="-128"/>
                  </a:rPr>
                  <a:t>58</a:t>
                </a:r>
                <a:r>
                  <a:rPr kumimoji="1" lang="ja-JP" altLang="en-US" sz="1000" b="1" dirty="0">
                    <a:latin typeface="BIZ UDPゴシック" panose="020B0400000000000000" pitchFamily="50" charset="-128"/>
                    <a:ea typeface="BIZ UDPゴシック" panose="020B0400000000000000" pitchFamily="50" charset="-128"/>
                  </a:rPr>
                  <a:t>％</a:t>
                </a:r>
              </a:p>
            </p:txBody>
          </p:sp>
          <p:sp>
            <p:nvSpPr>
              <p:cNvPr id="1078" name="テキスト ボックス 1077">
                <a:extLst>
                  <a:ext uri="{FF2B5EF4-FFF2-40B4-BE49-F238E27FC236}">
                    <a16:creationId xmlns:a16="http://schemas.microsoft.com/office/drawing/2014/main" id="{294023A6-2237-12C1-F640-016D04EB0E0B}"/>
                  </a:ext>
                </a:extLst>
              </p:cNvPr>
              <p:cNvSpPr txBox="1"/>
              <p:nvPr/>
            </p:nvSpPr>
            <p:spPr>
              <a:xfrm>
                <a:off x="6727438" y="3234289"/>
                <a:ext cx="735955" cy="246221"/>
              </a:xfrm>
              <a:prstGeom prst="rect">
                <a:avLst/>
              </a:prstGeom>
              <a:noFill/>
            </p:spPr>
            <p:txBody>
              <a:bodyPr wrap="square" rtlCol="0">
                <a:spAutoFit/>
              </a:bodyPr>
              <a:lstStyle/>
              <a:p>
                <a:r>
                  <a:rPr kumimoji="1" lang="en-US" altLang="ja-JP" sz="1000" b="1" dirty="0">
                    <a:latin typeface="BIZ UDPゴシック" panose="020B0400000000000000" pitchFamily="50" charset="-128"/>
                    <a:ea typeface="BIZ UDPゴシック" panose="020B0400000000000000" pitchFamily="50" charset="-128"/>
                  </a:rPr>
                  <a:t>56</a:t>
                </a:r>
                <a:r>
                  <a:rPr kumimoji="1" lang="ja-JP" altLang="en-US" sz="1000" b="1" dirty="0">
                    <a:latin typeface="BIZ UDPゴシック" panose="020B0400000000000000" pitchFamily="50" charset="-128"/>
                    <a:ea typeface="BIZ UDPゴシック" panose="020B0400000000000000" pitchFamily="50" charset="-128"/>
                  </a:rPr>
                  <a:t>％</a:t>
                </a:r>
              </a:p>
            </p:txBody>
          </p:sp>
          <p:sp>
            <p:nvSpPr>
              <p:cNvPr id="1083" name="テキスト ボックス 1082">
                <a:extLst>
                  <a:ext uri="{FF2B5EF4-FFF2-40B4-BE49-F238E27FC236}">
                    <a16:creationId xmlns:a16="http://schemas.microsoft.com/office/drawing/2014/main" id="{51639C1A-F748-4044-822A-6BC7499C84DC}"/>
                  </a:ext>
                </a:extLst>
              </p:cNvPr>
              <p:cNvSpPr txBox="1"/>
              <p:nvPr/>
            </p:nvSpPr>
            <p:spPr>
              <a:xfrm>
                <a:off x="6904459" y="3575137"/>
                <a:ext cx="735955" cy="246221"/>
              </a:xfrm>
              <a:prstGeom prst="rect">
                <a:avLst/>
              </a:prstGeom>
              <a:noFill/>
            </p:spPr>
            <p:txBody>
              <a:bodyPr wrap="square" rtlCol="0">
                <a:spAutoFit/>
              </a:bodyPr>
              <a:lstStyle/>
              <a:p>
                <a:r>
                  <a:rPr kumimoji="1" lang="en-US" altLang="ja-JP" sz="1000" b="1" dirty="0">
                    <a:latin typeface="BIZ UDPゴシック" panose="020B0400000000000000" pitchFamily="50" charset="-128"/>
                    <a:ea typeface="BIZ UDPゴシック" panose="020B0400000000000000" pitchFamily="50" charset="-128"/>
                  </a:rPr>
                  <a:t>63</a:t>
                </a:r>
                <a:r>
                  <a:rPr kumimoji="1" lang="ja-JP" altLang="en-US" sz="1000" b="1" dirty="0">
                    <a:latin typeface="BIZ UDPゴシック" panose="020B0400000000000000" pitchFamily="50" charset="-128"/>
                    <a:ea typeface="BIZ UDPゴシック" panose="020B0400000000000000" pitchFamily="50" charset="-128"/>
                  </a:rPr>
                  <a:t>％</a:t>
                </a:r>
              </a:p>
            </p:txBody>
          </p:sp>
        </p:grpSp>
      </p:grpSp>
      <p:sp>
        <p:nvSpPr>
          <p:cNvPr id="1085" name="四角形: 角を丸くする 1084">
            <a:extLst>
              <a:ext uri="{FF2B5EF4-FFF2-40B4-BE49-F238E27FC236}">
                <a16:creationId xmlns:a16="http://schemas.microsoft.com/office/drawing/2014/main" id="{5E54E3F3-BCA9-6DFE-9B8B-FB212C7BCE14}"/>
              </a:ext>
            </a:extLst>
          </p:cNvPr>
          <p:cNvSpPr/>
          <p:nvPr/>
        </p:nvSpPr>
        <p:spPr>
          <a:xfrm>
            <a:off x="896025" y="4117964"/>
            <a:ext cx="8069951" cy="727991"/>
          </a:xfrm>
          <a:prstGeom prst="roundRect">
            <a:avLst>
              <a:gd name="adj" fmla="val 9350"/>
            </a:avLst>
          </a:prstGeom>
          <a:noFill/>
          <a:ln w="19050">
            <a:solidFill>
              <a:srgbClr val="F28D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pic>
        <p:nvPicPr>
          <p:cNvPr id="1087" name="グラフィックス 1086">
            <a:extLst>
              <a:ext uri="{FF2B5EF4-FFF2-40B4-BE49-F238E27FC236}">
                <a16:creationId xmlns:a16="http://schemas.microsoft.com/office/drawing/2014/main" id="{DD6D41D0-0134-CAAF-D850-C4ACCF2EDD8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367007" y="5327945"/>
            <a:ext cx="771525" cy="466725"/>
          </a:xfrm>
          <a:prstGeom prst="rect">
            <a:avLst/>
          </a:prstGeom>
        </p:spPr>
      </p:pic>
      <p:sp>
        <p:nvSpPr>
          <p:cNvPr id="16" name="テキスト ボックス 15">
            <a:extLst>
              <a:ext uri="{FF2B5EF4-FFF2-40B4-BE49-F238E27FC236}">
                <a16:creationId xmlns:a16="http://schemas.microsoft.com/office/drawing/2014/main" id="{D9C8D2B0-BCDA-0F1D-54A1-3DEB62BA8BDC}"/>
              </a:ext>
            </a:extLst>
          </p:cNvPr>
          <p:cNvSpPr txBox="1"/>
          <p:nvPr/>
        </p:nvSpPr>
        <p:spPr>
          <a:xfrm>
            <a:off x="6345936" y="6494760"/>
            <a:ext cx="3559871" cy="356380"/>
          </a:xfrm>
          <a:prstGeom prst="rect">
            <a:avLst/>
          </a:prstGeom>
          <a:solidFill>
            <a:srgbClr val="FDF1E9"/>
          </a:solidFill>
        </p:spPr>
        <p:txBody>
          <a:bodyPr wrap="square" rtlCol="0">
            <a:spAutoFit/>
          </a:bodyPr>
          <a:lstStyle/>
          <a:p>
            <a:pPr marL="0" marR="0">
              <a:lnSpc>
                <a:spcPct val="150000"/>
              </a:lnSpc>
            </a:pPr>
            <a:r>
              <a:rPr lang="zh-TW" altLang="en-US" sz="600" dirty="0">
                <a:effectLst/>
                <a:latin typeface="BIZ UDPゴシック" panose="020B0400000000000000" pitchFamily="50" charset="-128"/>
                <a:ea typeface="BIZ UDPゴシック" panose="020B0400000000000000" pitchFamily="50" charset="-128"/>
              </a:rPr>
              <a:t>出典</a:t>
            </a:r>
            <a:r>
              <a:rPr lang="ja-JP" altLang="en-US" sz="600" dirty="0">
                <a:effectLst/>
                <a:latin typeface="BIZ UDPゴシック" panose="020B0400000000000000" pitchFamily="50" charset="-128"/>
                <a:ea typeface="BIZ UDPゴシック" panose="020B0400000000000000" pitchFamily="50" charset="-128"/>
              </a:rPr>
              <a:t>：</a:t>
            </a:r>
            <a:r>
              <a:rPr lang="en-US" altLang="ja-JP" sz="600" dirty="0">
                <a:effectLst/>
                <a:latin typeface="BIZ UDPゴシック" panose="020B0400000000000000" pitchFamily="50" charset="-128"/>
                <a:ea typeface="BIZ UDPゴシック" panose="020B0400000000000000" pitchFamily="50" charset="-128"/>
              </a:rPr>
              <a:t>※1 </a:t>
            </a:r>
            <a:r>
              <a:rPr lang="ja-JP" altLang="en-US" sz="600" dirty="0">
                <a:effectLst/>
                <a:latin typeface="BIZ UDPゴシック" panose="020B0400000000000000" pitchFamily="50" charset="-128"/>
                <a:ea typeface="BIZ UDPゴシック" panose="020B0400000000000000" pitchFamily="50" charset="-128"/>
              </a:rPr>
              <a:t>エフピー教育出版「令和３年 サラリーマン世帯生活意識調査」</a:t>
            </a:r>
            <a:endParaRPr lang="en-US" altLang="zh-TW" sz="600" dirty="0">
              <a:effectLst/>
              <a:latin typeface="BIZ UDPゴシック" panose="020B0400000000000000" pitchFamily="50" charset="-128"/>
              <a:ea typeface="BIZ UDPゴシック" panose="020B0400000000000000" pitchFamily="50" charset="-128"/>
            </a:endParaRPr>
          </a:p>
          <a:p>
            <a:pPr marL="0" marR="0">
              <a:lnSpc>
                <a:spcPct val="150000"/>
              </a:lnSpc>
            </a:pPr>
            <a:r>
              <a:rPr lang="ja-JP" altLang="en-US" sz="600" dirty="0">
                <a:effectLst/>
                <a:latin typeface="BIZ UDPゴシック" panose="020B0400000000000000" pitchFamily="50" charset="-128"/>
                <a:ea typeface="BIZ UDPゴシック" panose="020B0400000000000000" pitchFamily="50" charset="-128"/>
              </a:rPr>
              <a:t>　　　</a:t>
            </a:r>
            <a:r>
              <a:rPr lang="en-US" altLang="ja-JP" sz="600" dirty="0">
                <a:effectLst/>
                <a:latin typeface="BIZ UDPゴシック" panose="020B0400000000000000" pitchFamily="50" charset="-128"/>
                <a:ea typeface="BIZ UDPゴシック" panose="020B0400000000000000" pitchFamily="50" charset="-128"/>
              </a:rPr>
              <a:t>※2</a:t>
            </a:r>
            <a:r>
              <a:rPr lang="ja-JP" altLang="en-US" sz="600" dirty="0">
                <a:latin typeface="BIZ UDPゴシック" panose="020B0400000000000000" pitchFamily="50" charset="-128"/>
                <a:ea typeface="BIZ UDPゴシック" panose="020B0400000000000000" pitchFamily="50" charset="-128"/>
              </a:rPr>
              <a:t> </a:t>
            </a:r>
            <a:r>
              <a:rPr lang="en-US" altLang="ja-JP" sz="600" dirty="0" err="1">
                <a:effectLst/>
                <a:latin typeface="BIZ UDPゴシック" panose="020B0400000000000000" pitchFamily="50" charset="-128"/>
                <a:ea typeface="BIZ UDPゴシック" panose="020B0400000000000000" pitchFamily="50" charset="-128"/>
              </a:rPr>
              <a:t>Benesse</a:t>
            </a:r>
            <a:r>
              <a:rPr lang="en-US" altLang="ja-JP" sz="600" dirty="0">
                <a:effectLst/>
                <a:latin typeface="BIZ UDPゴシック" panose="020B0400000000000000" pitchFamily="50" charset="-128"/>
                <a:ea typeface="BIZ UDPゴシック" panose="020B0400000000000000" pitchFamily="50" charset="-128"/>
              </a:rPr>
              <a:t> WEB</a:t>
            </a:r>
            <a:r>
              <a:rPr lang="ja-JP" altLang="en-US" sz="600" dirty="0">
                <a:effectLst/>
                <a:latin typeface="BIZ UDPゴシック" panose="020B0400000000000000" pitchFamily="50" charset="-128"/>
                <a:ea typeface="BIZ UDPゴシック" panose="020B0400000000000000" pitchFamily="50" charset="-128"/>
              </a:rPr>
              <a:t>アンケート</a:t>
            </a:r>
            <a:endParaRPr lang="en-US" altLang="ja-JP" sz="600" dirty="0">
              <a:effectLst/>
              <a:latin typeface="BIZ UDPゴシック" panose="020B0400000000000000" pitchFamily="50" charset="-128"/>
              <a:ea typeface="BIZ UDPゴシック" panose="020B0400000000000000" pitchFamily="50" charset="-128"/>
            </a:endParaRPr>
          </a:p>
        </p:txBody>
      </p:sp>
      <p:sp>
        <p:nvSpPr>
          <p:cNvPr id="17" name="フッター プレースホルダー 3">
            <a:extLst>
              <a:ext uri="{FF2B5EF4-FFF2-40B4-BE49-F238E27FC236}">
                <a16:creationId xmlns:a16="http://schemas.microsoft.com/office/drawing/2014/main" id="{0773C383-A1A6-319D-25F2-147923A7F4B0}"/>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799888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D878DC-9D0C-6555-F665-C17E1448DADF}"/>
            </a:ext>
          </a:extLst>
        </p:cNvPr>
        <p:cNvGrpSpPr/>
        <p:nvPr/>
      </p:nvGrpSpPr>
      <p:grpSpPr>
        <a:xfrm>
          <a:off x="0" y="0"/>
          <a:ext cx="0" cy="0"/>
          <a:chOff x="0" y="0"/>
          <a:chExt cx="0" cy="0"/>
        </a:xfrm>
      </p:grpSpPr>
      <p:pic>
        <p:nvPicPr>
          <p:cNvPr id="32" name="図 31">
            <a:extLst>
              <a:ext uri="{FF2B5EF4-FFF2-40B4-BE49-F238E27FC236}">
                <a16:creationId xmlns:a16="http://schemas.microsoft.com/office/drawing/2014/main" id="{4B45F728-DD28-AC73-096B-A0AF03829BAA}"/>
              </a:ext>
            </a:extLst>
          </p:cNvPr>
          <p:cNvPicPr>
            <a:picLocks noChangeAspect="1"/>
          </p:cNvPicPr>
          <p:nvPr/>
        </p:nvPicPr>
        <p:blipFill>
          <a:blip r:embed="rId3">
            <a:extLst>
              <a:ext uri="{28A0092B-C50C-407E-A947-70E740481C1C}">
                <a14:useLocalDpi xmlns:a14="http://schemas.microsoft.com/office/drawing/2010/main" val="0"/>
              </a:ext>
            </a:extLst>
          </a:blip>
          <a:srcRect t="1" b="3900"/>
          <a:stretch/>
        </p:blipFill>
        <p:spPr>
          <a:xfrm>
            <a:off x="5521229" y="2497765"/>
            <a:ext cx="2749199" cy="1719542"/>
          </a:xfrm>
          <a:prstGeom prst="rect">
            <a:avLst/>
          </a:prstGeom>
        </p:spPr>
      </p:pic>
      <p:sp>
        <p:nvSpPr>
          <p:cNvPr id="28" name="四角形: 角を丸くする 27">
            <a:extLst>
              <a:ext uri="{FF2B5EF4-FFF2-40B4-BE49-F238E27FC236}">
                <a16:creationId xmlns:a16="http://schemas.microsoft.com/office/drawing/2014/main" id="{03EA49BC-0C77-1412-C7FE-7A3C06357525}"/>
              </a:ext>
            </a:extLst>
          </p:cNvPr>
          <p:cNvSpPr/>
          <p:nvPr/>
        </p:nvSpPr>
        <p:spPr>
          <a:xfrm>
            <a:off x="628923" y="1174298"/>
            <a:ext cx="889619" cy="710222"/>
          </a:xfrm>
          <a:prstGeom prst="round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監修</a:t>
            </a:r>
          </a:p>
        </p:txBody>
      </p:sp>
      <p:sp>
        <p:nvSpPr>
          <p:cNvPr id="2" name="テキスト ボックス 1">
            <a:extLst>
              <a:ext uri="{FF2B5EF4-FFF2-40B4-BE49-F238E27FC236}">
                <a16:creationId xmlns:a16="http://schemas.microsoft.com/office/drawing/2014/main" id="{9F3DF3F2-D142-0C0D-2508-36B5A28A8E30}"/>
              </a:ext>
            </a:extLst>
          </p:cNvPr>
          <p:cNvSpPr txBox="1"/>
          <p:nvPr/>
        </p:nvSpPr>
        <p:spPr>
          <a:xfrm>
            <a:off x="440689" y="512127"/>
            <a:ext cx="3879961"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本日のイベントについて</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F258B2B8-D148-6370-8CBF-13383942A96A}"/>
              </a:ext>
            </a:extLst>
          </p:cNvPr>
          <p:cNvSpPr txBox="1"/>
          <p:nvPr/>
        </p:nvSpPr>
        <p:spPr>
          <a:xfrm>
            <a:off x="713305" y="2189988"/>
            <a:ext cx="1391158"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理念</a:t>
            </a:r>
          </a:p>
        </p:txBody>
      </p:sp>
      <p:sp>
        <p:nvSpPr>
          <p:cNvPr id="5" name="テキスト ボックス 4">
            <a:extLst>
              <a:ext uri="{FF2B5EF4-FFF2-40B4-BE49-F238E27FC236}">
                <a16:creationId xmlns:a16="http://schemas.microsoft.com/office/drawing/2014/main" id="{27320D6C-DE3B-E57D-BDA0-B0B1EA95AE6C}"/>
              </a:ext>
            </a:extLst>
          </p:cNvPr>
          <p:cNvSpPr txBox="1"/>
          <p:nvPr/>
        </p:nvSpPr>
        <p:spPr>
          <a:xfrm>
            <a:off x="698012" y="2545462"/>
            <a:ext cx="4398629" cy="707886"/>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日本中の子どもたちの生き抜く力の育成に貢献する</a:t>
            </a:r>
            <a:endParaRPr kumimoji="1" lang="en-US" altLang="ja-JP"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日本中の子育て世代の生き抜く力の育成に貢献する</a:t>
            </a:r>
          </a:p>
        </p:txBody>
      </p:sp>
      <p:pic>
        <p:nvPicPr>
          <p:cNvPr id="6" name="図 5">
            <a:extLst>
              <a:ext uri="{FF2B5EF4-FFF2-40B4-BE49-F238E27FC236}">
                <a16:creationId xmlns:a16="http://schemas.microsoft.com/office/drawing/2014/main" id="{7597C938-4335-EF11-BEC8-1D641766C8A4}"/>
              </a:ext>
            </a:extLst>
          </p:cNvPr>
          <p:cNvPicPr>
            <a:picLocks noChangeAspect="1"/>
          </p:cNvPicPr>
          <p:nvPr/>
        </p:nvPicPr>
        <p:blipFill>
          <a:blip r:embed="rId4"/>
          <a:stretch>
            <a:fillRect/>
          </a:stretch>
        </p:blipFill>
        <p:spPr>
          <a:xfrm flipH="1">
            <a:off x="581042" y="2141404"/>
            <a:ext cx="45719" cy="384042"/>
          </a:xfrm>
          <a:prstGeom prst="rect">
            <a:avLst/>
          </a:prstGeom>
        </p:spPr>
      </p:pic>
      <p:sp>
        <p:nvSpPr>
          <p:cNvPr id="9" name="テキスト ボックス 8">
            <a:extLst>
              <a:ext uri="{FF2B5EF4-FFF2-40B4-BE49-F238E27FC236}">
                <a16:creationId xmlns:a16="http://schemas.microsoft.com/office/drawing/2014/main" id="{E32C1565-93FA-8691-BF67-7ACFCE5AF91C}"/>
              </a:ext>
            </a:extLst>
          </p:cNvPr>
          <p:cNvSpPr txBox="1"/>
          <p:nvPr/>
        </p:nvSpPr>
        <p:spPr>
          <a:xfrm>
            <a:off x="1595120" y="1183261"/>
            <a:ext cx="5054606" cy="398892"/>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一般社団法人 日本こどもの生き抜く力育成協会</a:t>
            </a:r>
          </a:p>
        </p:txBody>
      </p:sp>
      <p:sp>
        <p:nvSpPr>
          <p:cNvPr id="10" name="テキスト ボックス 9">
            <a:extLst>
              <a:ext uri="{FF2B5EF4-FFF2-40B4-BE49-F238E27FC236}">
                <a16:creationId xmlns:a16="http://schemas.microsoft.com/office/drawing/2014/main" id="{5A8B3645-8651-B821-C9DC-3B63EDDCA83D}"/>
              </a:ext>
            </a:extLst>
          </p:cNvPr>
          <p:cNvSpPr txBox="1"/>
          <p:nvPr/>
        </p:nvSpPr>
        <p:spPr>
          <a:xfrm>
            <a:off x="713305" y="3363004"/>
            <a:ext cx="3268386"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出版書籍</a:t>
            </a:r>
          </a:p>
        </p:txBody>
      </p:sp>
      <p:pic>
        <p:nvPicPr>
          <p:cNvPr id="12" name="図 11">
            <a:extLst>
              <a:ext uri="{FF2B5EF4-FFF2-40B4-BE49-F238E27FC236}">
                <a16:creationId xmlns:a16="http://schemas.microsoft.com/office/drawing/2014/main" id="{202904B5-4713-76E6-663D-956E79904787}"/>
              </a:ext>
            </a:extLst>
          </p:cNvPr>
          <p:cNvPicPr>
            <a:picLocks noChangeAspect="1"/>
          </p:cNvPicPr>
          <p:nvPr/>
        </p:nvPicPr>
        <p:blipFill>
          <a:blip r:embed="rId4"/>
          <a:stretch>
            <a:fillRect/>
          </a:stretch>
        </p:blipFill>
        <p:spPr>
          <a:xfrm flipH="1">
            <a:off x="581042" y="3314420"/>
            <a:ext cx="45719" cy="384042"/>
          </a:xfrm>
          <a:prstGeom prst="rect">
            <a:avLst/>
          </a:prstGeom>
        </p:spPr>
      </p:pic>
      <p:grpSp>
        <p:nvGrpSpPr>
          <p:cNvPr id="14" name="グループ化 13">
            <a:extLst>
              <a:ext uri="{FF2B5EF4-FFF2-40B4-BE49-F238E27FC236}">
                <a16:creationId xmlns:a16="http://schemas.microsoft.com/office/drawing/2014/main" id="{7DCB643D-DAE6-9FBD-3433-54628398F442}"/>
              </a:ext>
            </a:extLst>
          </p:cNvPr>
          <p:cNvGrpSpPr/>
          <p:nvPr/>
        </p:nvGrpSpPr>
        <p:grpSpPr>
          <a:xfrm>
            <a:off x="644917" y="3916418"/>
            <a:ext cx="1242260" cy="1761680"/>
            <a:chOff x="359355" y="1133920"/>
            <a:chExt cx="1242260" cy="1761680"/>
          </a:xfrm>
          <a:effectLst>
            <a:outerShdw blurRad="50800" dist="38100" dir="2700000" algn="tl" rotWithShape="0">
              <a:prstClr val="black">
                <a:alpha val="40000"/>
              </a:prstClr>
            </a:outerShdw>
          </a:effectLst>
        </p:grpSpPr>
        <p:pic>
          <p:nvPicPr>
            <p:cNvPr id="15" name="図 14">
              <a:extLst>
                <a:ext uri="{FF2B5EF4-FFF2-40B4-BE49-F238E27FC236}">
                  <a16:creationId xmlns:a16="http://schemas.microsoft.com/office/drawing/2014/main" id="{4802F61B-6305-8C7B-89BE-0B96E87CACC5}"/>
                </a:ext>
              </a:extLst>
            </p:cNvPr>
            <p:cNvPicPr>
              <a:picLocks noChangeAspect="1"/>
            </p:cNvPicPr>
            <p:nvPr/>
          </p:nvPicPr>
          <p:blipFill>
            <a:blip r:embed="rId5"/>
            <a:stretch>
              <a:fillRect/>
            </a:stretch>
          </p:blipFill>
          <p:spPr>
            <a:xfrm>
              <a:off x="359355" y="1133921"/>
              <a:ext cx="1239114" cy="1761679"/>
            </a:xfrm>
            <a:prstGeom prst="rect">
              <a:avLst/>
            </a:prstGeom>
          </p:spPr>
        </p:pic>
        <p:sp>
          <p:nvSpPr>
            <p:cNvPr id="16" name="正方形/長方形 15">
              <a:extLst>
                <a:ext uri="{FF2B5EF4-FFF2-40B4-BE49-F238E27FC236}">
                  <a16:creationId xmlns:a16="http://schemas.microsoft.com/office/drawing/2014/main" id="{8CB6C54A-86BD-B4E6-13B3-DB12BE5DCA21}"/>
                </a:ext>
              </a:extLst>
            </p:cNvPr>
            <p:cNvSpPr/>
            <p:nvPr/>
          </p:nvSpPr>
          <p:spPr>
            <a:xfrm>
              <a:off x="362501" y="1133920"/>
              <a:ext cx="1239114" cy="1761680"/>
            </a:xfrm>
            <a:prstGeom prst="rect">
              <a:avLst/>
            </a:prstGeom>
            <a:no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grpSp>
        <p:nvGrpSpPr>
          <p:cNvPr id="17" name="グループ化 16">
            <a:extLst>
              <a:ext uri="{FF2B5EF4-FFF2-40B4-BE49-F238E27FC236}">
                <a16:creationId xmlns:a16="http://schemas.microsoft.com/office/drawing/2014/main" id="{388EABDE-AF4F-213E-BA3C-C7228B1E2D85}"/>
              </a:ext>
            </a:extLst>
          </p:cNvPr>
          <p:cNvGrpSpPr/>
          <p:nvPr/>
        </p:nvGrpSpPr>
        <p:grpSpPr>
          <a:xfrm>
            <a:off x="2197284" y="3916418"/>
            <a:ext cx="1199116" cy="1763405"/>
            <a:chOff x="3209590" y="1132194"/>
            <a:chExt cx="1199116" cy="1763405"/>
          </a:xfrm>
          <a:effectLst>
            <a:outerShdw blurRad="50800" dist="38100" dir="2700000" algn="tl" rotWithShape="0">
              <a:prstClr val="black">
                <a:alpha val="40000"/>
              </a:prstClr>
            </a:outerShdw>
          </a:effectLst>
        </p:grpSpPr>
        <p:pic>
          <p:nvPicPr>
            <p:cNvPr id="18" name="図 17">
              <a:extLst>
                <a:ext uri="{FF2B5EF4-FFF2-40B4-BE49-F238E27FC236}">
                  <a16:creationId xmlns:a16="http://schemas.microsoft.com/office/drawing/2014/main" id="{8B7F1D59-2BF7-8470-BC61-7B4BA4E06A82}"/>
                </a:ext>
              </a:extLst>
            </p:cNvPr>
            <p:cNvPicPr>
              <a:picLocks noChangeAspect="1"/>
            </p:cNvPicPr>
            <p:nvPr/>
          </p:nvPicPr>
          <p:blipFill>
            <a:blip r:embed="rId6"/>
            <a:stretch>
              <a:fillRect/>
            </a:stretch>
          </p:blipFill>
          <p:spPr>
            <a:xfrm>
              <a:off x="3209590" y="1133920"/>
              <a:ext cx="1199116" cy="1761679"/>
            </a:xfrm>
            <a:prstGeom prst="rect">
              <a:avLst/>
            </a:prstGeom>
          </p:spPr>
        </p:pic>
        <p:sp>
          <p:nvSpPr>
            <p:cNvPr id="19" name="正方形/長方形 18">
              <a:extLst>
                <a:ext uri="{FF2B5EF4-FFF2-40B4-BE49-F238E27FC236}">
                  <a16:creationId xmlns:a16="http://schemas.microsoft.com/office/drawing/2014/main" id="{5D1A422E-02DA-FEB2-DC7A-FDD37B7E3C93}"/>
                </a:ext>
              </a:extLst>
            </p:cNvPr>
            <p:cNvSpPr/>
            <p:nvPr/>
          </p:nvSpPr>
          <p:spPr>
            <a:xfrm>
              <a:off x="3213857" y="1132194"/>
              <a:ext cx="1194849" cy="1761680"/>
            </a:xfrm>
            <a:prstGeom prst="rect">
              <a:avLst/>
            </a:prstGeom>
            <a:no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grpSp>
        <p:nvGrpSpPr>
          <p:cNvPr id="20" name="グループ化 19">
            <a:extLst>
              <a:ext uri="{FF2B5EF4-FFF2-40B4-BE49-F238E27FC236}">
                <a16:creationId xmlns:a16="http://schemas.microsoft.com/office/drawing/2014/main" id="{32019313-71BC-ED33-67D1-C06916D07C1A}"/>
              </a:ext>
            </a:extLst>
          </p:cNvPr>
          <p:cNvGrpSpPr/>
          <p:nvPr/>
        </p:nvGrpSpPr>
        <p:grpSpPr>
          <a:xfrm>
            <a:off x="3817122" y="3931315"/>
            <a:ext cx="1273551" cy="1761681"/>
            <a:chOff x="6092351" y="1133920"/>
            <a:chExt cx="1273551" cy="1761681"/>
          </a:xfrm>
          <a:effectLst>
            <a:outerShdw blurRad="50800" dist="38100" dir="2700000" algn="tl" rotWithShape="0">
              <a:prstClr val="black">
                <a:alpha val="40000"/>
              </a:prstClr>
            </a:outerShdw>
          </a:effectLst>
        </p:grpSpPr>
        <p:pic>
          <p:nvPicPr>
            <p:cNvPr id="22" name="図 21">
              <a:extLst>
                <a:ext uri="{FF2B5EF4-FFF2-40B4-BE49-F238E27FC236}">
                  <a16:creationId xmlns:a16="http://schemas.microsoft.com/office/drawing/2014/main" id="{7138C6F3-207E-B4B3-1B78-AC9EA8D4D055}"/>
                </a:ext>
              </a:extLst>
            </p:cNvPr>
            <p:cNvPicPr>
              <a:picLocks noChangeAspect="1"/>
            </p:cNvPicPr>
            <p:nvPr/>
          </p:nvPicPr>
          <p:blipFill>
            <a:blip r:embed="rId7"/>
            <a:stretch>
              <a:fillRect/>
            </a:stretch>
          </p:blipFill>
          <p:spPr>
            <a:xfrm>
              <a:off x="6092351" y="1133920"/>
              <a:ext cx="1268410" cy="1761680"/>
            </a:xfrm>
            <a:prstGeom prst="rect">
              <a:avLst/>
            </a:prstGeom>
          </p:spPr>
        </p:pic>
        <p:sp>
          <p:nvSpPr>
            <p:cNvPr id="23" name="正方形/長方形 22">
              <a:extLst>
                <a:ext uri="{FF2B5EF4-FFF2-40B4-BE49-F238E27FC236}">
                  <a16:creationId xmlns:a16="http://schemas.microsoft.com/office/drawing/2014/main" id="{D9A7E1DA-5DDC-C231-B6C0-5E0A128FE9D1}"/>
                </a:ext>
              </a:extLst>
            </p:cNvPr>
            <p:cNvSpPr/>
            <p:nvPr/>
          </p:nvSpPr>
          <p:spPr>
            <a:xfrm>
              <a:off x="6097492" y="1133921"/>
              <a:ext cx="1268410" cy="1761680"/>
            </a:xfrm>
            <a:prstGeom prst="rect">
              <a:avLst/>
            </a:prstGeom>
            <a:no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
        <p:nvSpPr>
          <p:cNvPr id="25" name="object 23">
            <a:extLst>
              <a:ext uri="{FF2B5EF4-FFF2-40B4-BE49-F238E27FC236}">
                <a16:creationId xmlns:a16="http://schemas.microsoft.com/office/drawing/2014/main" id="{30357129-BA9A-2728-D921-3DF48BC6D79E}"/>
              </a:ext>
            </a:extLst>
          </p:cNvPr>
          <p:cNvSpPr txBox="1"/>
          <p:nvPr/>
        </p:nvSpPr>
        <p:spPr>
          <a:xfrm>
            <a:off x="572095" y="5759853"/>
            <a:ext cx="1384758" cy="333416"/>
          </a:xfrm>
          <a:prstGeom prst="rect">
            <a:avLst/>
          </a:prstGeom>
        </p:spPr>
        <p:txBody>
          <a:bodyPr vert="horz" wrap="square" lIns="0" tIns="12691" rIns="0" bIns="0" rtlCol="0">
            <a:spAutoFit/>
          </a:bodyPr>
          <a:lstStyle/>
          <a:p>
            <a:pPr marL="12691" marR="5076" lvl="0" indent="0" algn="ctr" defTabSz="457200" rtl="0" eaLnBrk="1" fontAlgn="auto" latinLnBrk="0" hangingPunct="1">
              <a:lnSpc>
                <a:spcPct val="100000"/>
              </a:lnSpc>
              <a:spcBef>
                <a:spcPts val="100"/>
              </a:spcBef>
              <a:spcAft>
                <a:spcPts val="0"/>
              </a:spcAft>
              <a:buClrTx/>
              <a:buSzTx/>
              <a:buFontTx/>
              <a:buNone/>
              <a:tabLst/>
              <a:defRPr/>
            </a:pPr>
            <a:r>
              <a:rPr kumimoji="0"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rPr>
              <a:t>子どもが一生困らない</a:t>
            </a:r>
            <a:endParaRPr kumimoji="0"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endParaRPr>
          </a:p>
          <a:p>
            <a:pPr marL="12691" marR="5076" lvl="0" indent="0" algn="ctr" defTabSz="457200" rtl="0" eaLnBrk="1" fontAlgn="auto" latinLnBrk="0" hangingPunct="1">
              <a:lnSpc>
                <a:spcPct val="100000"/>
              </a:lnSpc>
              <a:spcBef>
                <a:spcPts val="100"/>
              </a:spcBef>
              <a:spcAft>
                <a:spcPts val="0"/>
              </a:spcAft>
              <a:buClrTx/>
              <a:buSzTx/>
              <a:buFontTx/>
              <a:buNone/>
              <a:tabLst/>
              <a:defRPr/>
            </a:pPr>
            <a:r>
              <a:rPr kumimoji="0"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rPr>
              <a:t>お金のルール</a:t>
            </a:r>
            <a:endParaRPr kumimoji="0"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Yu Gothic"/>
            </a:endParaRPr>
          </a:p>
        </p:txBody>
      </p:sp>
      <p:sp>
        <p:nvSpPr>
          <p:cNvPr id="27" name="object 23">
            <a:extLst>
              <a:ext uri="{FF2B5EF4-FFF2-40B4-BE49-F238E27FC236}">
                <a16:creationId xmlns:a16="http://schemas.microsoft.com/office/drawing/2014/main" id="{F087D5D9-9AF6-8BA2-136B-203BA731C112}"/>
              </a:ext>
            </a:extLst>
          </p:cNvPr>
          <p:cNvSpPr txBox="1"/>
          <p:nvPr/>
        </p:nvSpPr>
        <p:spPr>
          <a:xfrm>
            <a:off x="2104463" y="5762025"/>
            <a:ext cx="1384758" cy="333416"/>
          </a:xfrm>
          <a:prstGeom prst="rect">
            <a:avLst/>
          </a:prstGeom>
        </p:spPr>
        <p:txBody>
          <a:bodyPr vert="horz" wrap="square" lIns="0" tIns="12691" rIns="0" bIns="0" rtlCol="0">
            <a:spAutoFit/>
          </a:bodyPr>
          <a:lstStyle/>
          <a:p>
            <a:pPr marL="12691" marR="5076" lvl="0" indent="0" algn="ctr" defTabSz="457200" rtl="0" eaLnBrk="1" fontAlgn="auto" latinLnBrk="0" hangingPunct="1">
              <a:lnSpc>
                <a:spcPct val="100000"/>
              </a:lnSpc>
              <a:spcBef>
                <a:spcPts val="100"/>
              </a:spcBef>
              <a:spcAft>
                <a:spcPts val="0"/>
              </a:spcAft>
              <a:buClrTx/>
              <a:buSzTx/>
              <a:buFontTx/>
              <a:buNone/>
              <a:tabLst/>
              <a:defRPr/>
            </a:pPr>
            <a:r>
              <a:rPr kumimoji="0"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rPr>
              <a:t>子どものお金</a:t>
            </a:r>
            <a:endParaRPr kumimoji="0"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endParaRPr>
          </a:p>
          <a:p>
            <a:pPr marL="12691" marR="5076" lvl="0" indent="0" algn="ctr" defTabSz="457200" rtl="0" eaLnBrk="1" fontAlgn="auto" latinLnBrk="0" hangingPunct="1">
              <a:lnSpc>
                <a:spcPct val="100000"/>
              </a:lnSpc>
              <a:spcBef>
                <a:spcPts val="100"/>
              </a:spcBef>
              <a:spcAft>
                <a:spcPts val="0"/>
              </a:spcAft>
              <a:buClrTx/>
              <a:buSzTx/>
              <a:buFontTx/>
              <a:buNone/>
              <a:tabLst/>
              <a:defRPr/>
            </a:pPr>
            <a:r>
              <a:rPr kumimoji="0"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rPr>
              <a:t>相談室</a:t>
            </a:r>
            <a:endParaRPr kumimoji="0"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endParaRPr>
          </a:p>
        </p:txBody>
      </p:sp>
      <p:sp>
        <p:nvSpPr>
          <p:cNvPr id="29" name="object 23">
            <a:extLst>
              <a:ext uri="{FF2B5EF4-FFF2-40B4-BE49-F238E27FC236}">
                <a16:creationId xmlns:a16="http://schemas.microsoft.com/office/drawing/2014/main" id="{6D876D80-9828-8909-A7D6-14B4A04FE36E}"/>
              </a:ext>
            </a:extLst>
          </p:cNvPr>
          <p:cNvSpPr txBox="1"/>
          <p:nvPr/>
        </p:nvSpPr>
        <p:spPr>
          <a:xfrm>
            <a:off x="3758948" y="5759853"/>
            <a:ext cx="1384758" cy="333416"/>
          </a:xfrm>
          <a:prstGeom prst="rect">
            <a:avLst/>
          </a:prstGeom>
        </p:spPr>
        <p:txBody>
          <a:bodyPr vert="horz" wrap="square" lIns="0" tIns="12691" rIns="0" bIns="0" rtlCol="0">
            <a:spAutoFit/>
          </a:bodyPr>
          <a:lstStyle/>
          <a:p>
            <a:pPr marL="12691" marR="5076" lvl="0" indent="0" algn="ctr" defTabSz="457200" rtl="0" eaLnBrk="1" fontAlgn="auto" latinLnBrk="0" hangingPunct="1">
              <a:lnSpc>
                <a:spcPct val="100000"/>
              </a:lnSpc>
              <a:spcBef>
                <a:spcPts val="100"/>
              </a:spcBef>
              <a:spcAft>
                <a:spcPts val="0"/>
              </a:spcAft>
              <a:buClrTx/>
              <a:buSzTx/>
              <a:buFontTx/>
              <a:buNone/>
              <a:tabLst/>
              <a:defRPr/>
            </a:pPr>
            <a:r>
              <a:rPr kumimoji="0"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rPr>
              <a:t>おかねは</a:t>
            </a:r>
            <a:endParaRPr kumimoji="0"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endParaRPr>
          </a:p>
          <a:p>
            <a:pPr marL="12691" marR="5076" lvl="0" indent="0" algn="ctr" defTabSz="457200" rtl="0" eaLnBrk="1" fontAlgn="auto" latinLnBrk="0" hangingPunct="1">
              <a:lnSpc>
                <a:spcPct val="100000"/>
              </a:lnSpc>
              <a:spcBef>
                <a:spcPts val="100"/>
              </a:spcBef>
              <a:spcAft>
                <a:spcPts val="0"/>
              </a:spcAft>
              <a:buClrTx/>
              <a:buSzTx/>
              <a:buFontTx/>
              <a:buNone/>
              <a:tabLst/>
              <a:defRPr/>
            </a:pPr>
            <a:r>
              <a:rPr kumimoji="0"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rPr>
              <a:t>どこからやってくる？</a:t>
            </a:r>
            <a:endParaRPr kumimoji="0"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Calibri"/>
            </a:endParaRPr>
          </a:p>
        </p:txBody>
      </p:sp>
      <p:sp>
        <p:nvSpPr>
          <p:cNvPr id="7" name="四角形: 角を丸くする 6">
            <a:extLst>
              <a:ext uri="{FF2B5EF4-FFF2-40B4-BE49-F238E27FC236}">
                <a16:creationId xmlns:a16="http://schemas.microsoft.com/office/drawing/2014/main" id="{3C214751-631C-9A99-F2BC-654DF2D4E312}"/>
              </a:ext>
            </a:extLst>
          </p:cNvPr>
          <p:cNvSpPr/>
          <p:nvPr/>
        </p:nvSpPr>
        <p:spPr>
          <a:xfrm>
            <a:off x="626761" y="1164376"/>
            <a:ext cx="8281365" cy="729108"/>
          </a:xfrm>
          <a:prstGeom prst="roundRect">
            <a:avLst/>
          </a:prstGeom>
          <a:noFill/>
          <a:ln w="28575">
            <a:solidFill>
              <a:srgbClr val="F7B2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AB49E010-2242-CB97-FAE0-4EA4CB2AE370}"/>
              </a:ext>
            </a:extLst>
          </p:cNvPr>
          <p:cNvSpPr txBox="1"/>
          <p:nvPr/>
        </p:nvSpPr>
        <p:spPr>
          <a:xfrm>
            <a:off x="5752617" y="2237685"/>
            <a:ext cx="251874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年間イベント開催数（全国）</a:t>
            </a:r>
          </a:p>
        </p:txBody>
      </p:sp>
      <p:pic>
        <p:nvPicPr>
          <p:cNvPr id="11" name="図 10">
            <a:extLst>
              <a:ext uri="{FF2B5EF4-FFF2-40B4-BE49-F238E27FC236}">
                <a16:creationId xmlns:a16="http://schemas.microsoft.com/office/drawing/2014/main" id="{C8F3575D-E577-6106-BB5C-5C47877DE31A}"/>
              </a:ext>
            </a:extLst>
          </p:cNvPr>
          <p:cNvPicPr>
            <a:picLocks noChangeAspect="1"/>
          </p:cNvPicPr>
          <p:nvPr/>
        </p:nvPicPr>
        <p:blipFill>
          <a:blip r:embed="rId4"/>
          <a:stretch>
            <a:fillRect/>
          </a:stretch>
        </p:blipFill>
        <p:spPr>
          <a:xfrm flipH="1">
            <a:off x="5620355" y="2189101"/>
            <a:ext cx="45719" cy="384042"/>
          </a:xfrm>
          <a:prstGeom prst="rect">
            <a:avLst/>
          </a:prstGeom>
        </p:spPr>
      </p:pic>
      <p:sp>
        <p:nvSpPr>
          <p:cNvPr id="21" name="テキスト ボックス 20">
            <a:extLst>
              <a:ext uri="{FF2B5EF4-FFF2-40B4-BE49-F238E27FC236}">
                <a16:creationId xmlns:a16="http://schemas.microsoft.com/office/drawing/2014/main" id="{97C396F1-2394-C542-16FF-8101E9ECC6A3}"/>
              </a:ext>
            </a:extLst>
          </p:cNvPr>
          <p:cNvSpPr txBox="1"/>
          <p:nvPr/>
        </p:nvSpPr>
        <p:spPr>
          <a:xfrm>
            <a:off x="5752617" y="4375513"/>
            <a:ext cx="1961167"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全国認定講師数</a:t>
            </a:r>
          </a:p>
        </p:txBody>
      </p:sp>
      <p:pic>
        <p:nvPicPr>
          <p:cNvPr id="24" name="図 23">
            <a:extLst>
              <a:ext uri="{FF2B5EF4-FFF2-40B4-BE49-F238E27FC236}">
                <a16:creationId xmlns:a16="http://schemas.microsoft.com/office/drawing/2014/main" id="{5350B5F0-45EB-866A-BA4C-7EC6927B1598}"/>
              </a:ext>
            </a:extLst>
          </p:cNvPr>
          <p:cNvPicPr>
            <a:picLocks noChangeAspect="1"/>
          </p:cNvPicPr>
          <p:nvPr/>
        </p:nvPicPr>
        <p:blipFill>
          <a:blip r:embed="rId4"/>
          <a:stretch>
            <a:fillRect/>
          </a:stretch>
        </p:blipFill>
        <p:spPr>
          <a:xfrm flipH="1">
            <a:off x="5620355" y="4326929"/>
            <a:ext cx="45719" cy="384042"/>
          </a:xfrm>
          <a:prstGeom prst="rect">
            <a:avLst/>
          </a:prstGeom>
        </p:spPr>
      </p:pic>
      <p:sp>
        <p:nvSpPr>
          <p:cNvPr id="30" name="テキスト ボックス 29">
            <a:extLst>
              <a:ext uri="{FF2B5EF4-FFF2-40B4-BE49-F238E27FC236}">
                <a16:creationId xmlns:a16="http://schemas.microsoft.com/office/drawing/2014/main" id="{20F7329A-3B36-C4C5-5C4E-EFBAE8436FAF}"/>
              </a:ext>
            </a:extLst>
          </p:cNvPr>
          <p:cNvSpPr txBox="1"/>
          <p:nvPr/>
        </p:nvSpPr>
        <p:spPr>
          <a:xfrm>
            <a:off x="1614310" y="1547242"/>
            <a:ext cx="5054606" cy="293478"/>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050" b="1" dirty="0">
                <a:solidFill>
                  <a:prstClr val="black"/>
                </a:solidFill>
                <a:latin typeface="BIZ UDPゴシック" panose="020B0400000000000000" pitchFamily="50" charset="-128"/>
                <a:ea typeface="BIZ UDPゴシック" panose="020B0400000000000000" pitchFamily="50" charset="-128"/>
              </a:rPr>
              <a:t>設立 </a:t>
            </a:r>
            <a:r>
              <a:rPr kumimoji="1" lang="en-US" altLang="ja-JP" sz="1050" b="1" dirty="0">
                <a:solidFill>
                  <a:prstClr val="black"/>
                </a:solidFill>
                <a:latin typeface="BIZ UDPゴシック" panose="020B0400000000000000" pitchFamily="50" charset="-128"/>
                <a:ea typeface="BIZ UDPゴシック" panose="020B0400000000000000" pitchFamily="50" charset="-128"/>
              </a:rPr>
              <a:t>2014</a:t>
            </a:r>
            <a:r>
              <a:rPr kumimoji="1" lang="ja-JP" altLang="en-US" sz="1050" b="1" dirty="0">
                <a:solidFill>
                  <a:prstClr val="black"/>
                </a:solidFill>
                <a:latin typeface="BIZ UDPゴシック" panose="020B0400000000000000" pitchFamily="50" charset="-128"/>
                <a:ea typeface="BIZ UDPゴシック" panose="020B0400000000000000" pitchFamily="50" charset="-128"/>
              </a:rPr>
              <a:t>年</a:t>
            </a:r>
            <a:r>
              <a:rPr kumimoji="1" lang="en-US" altLang="ja-JP" sz="1050" b="1" dirty="0">
                <a:solidFill>
                  <a:prstClr val="black"/>
                </a:solidFill>
                <a:latin typeface="BIZ UDPゴシック" panose="020B0400000000000000" pitchFamily="50" charset="-128"/>
                <a:ea typeface="BIZ UDPゴシック" panose="020B0400000000000000" pitchFamily="50" charset="-128"/>
              </a:rPr>
              <a:t>/</a:t>
            </a:r>
            <a:r>
              <a:rPr kumimoji="1" lang="ja-JP" altLang="en-US" sz="1050" b="1" dirty="0">
                <a:solidFill>
                  <a:prstClr val="black"/>
                </a:solidFill>
                <a:latin typeface="BIZ UDPゴシック" panose="020B0400000000000000" pitchFamily="50" charset="-128"/>
                <a:ea typeface="BIZ UDPゴシック" panose="020B0400000000000000" pitchFamily="50" charset="-128"/>
              </a:rPr>
              <a:t>代表 三浦康司</a:t>
            </a:r>
            <a:r>
              <a:rPr kumimoji="1" lang="en-US" altLang="ja-JP" sz="1050" b="1" dirty="0">
                <a:solidFill>
                  <a:prstClr val="black"/>
                </a:solidFill>
                <a:latin typeface="BIZ UDPゴシック" panose="020B0400000000000000" pitchFamily="50" charset="-128"/>
                <a:ea typeface="BIZ UDPゴシック" panose="020B0400000000000000" pitchFamily="50" charset="-128"/>
              </a:rPr>
              <a:t>/</a:t>
            </a:r>
            <a:r>
              <a:rPr kumimoji="1" lang="ja-JP" altLang="en-US" sz="1050" b="1" dirty="0">
                <a:solidFill>
                  <a:prstClr val="black"/>
                </a:solidFill>
                <a:latin typeface="BIZ UDPゴシック" panose="020B0400000000000000" pitchFamily="50" charset="-128"/>
                <a:ea typeface="BIZ UDPゴシック" panose="020B0400000000000000" pitchFamily="50" charset="-128"/>
              </a:rPr>
              <a:t>本部 大分市羽田</a:t>
            </a:r>
            <a:r>
              <a:rPr kumimoji="1" lang="en-US" altLang="ja-JP" sz="1050" b="1" dirty="0">
                <a:solidFill>
                  <a:prstClr val="black"/>
                </a:solidFill>
                <a:latin typeface="BIZ UDPゴシック" panose="020B0400000000000000" pitchFamily="50" charset="-128"/>
                <a:ea typeface="BIZ UDPゴシック" panose="020B0400000000000000" pitchFamily="50" charset="-128"/>
              </a:rPr>
              <a:t>199-1 </a:t>
            </a:r>
            <a:r>
              <a:rPr kumimoji="1" lang="ja-JP" altLang="en-US" sz="1050" b="1" dirty="0">
                <a:solidFill>
                  <a:prstClr val="black"/>
                </a:solidFill>
                <a:latin typeface="BIZ UDPゴシック" panose="020B0400000000000000" pitchFamily="50" charset="-128"/>
                <a:ea typeface="BIZ UDPゴシック" panose="020B0400000000000000" pitchFamily="50" charset="-128"/>
              </a:rPr>
              <a:t>コミュニティ羽田</a:t>
            </a:r>
            <a:r>
              <a:rPr kumimoji="1" lang="en-US" altLang="ja-JP" sz="1050" b="1" dirty="0">
                <a:solidFill>
                  <a:prstClr val="black"/>
                </a:solidFill>
                <a:latin typeface="BIZ UDPゴシック" panose="020B0400000000000000" pitchFamily="50" charset="-128"/>
                <a:ea typeface="BIZ UDPゴシック" panose="020B0400000000000000" pitchFamily="50" charset="-128"/>
              </a:rPr>
              <a:t>8</a:t>
            </a:r>
            <a:r>
              <a:rPr kumimoji="1" lang="ja-JP" altLang="en-US" sz="1050" b="1" dirty="0">
                <a:solidFill>
                  <a:prstClr val="black"/>
                </a:solidFill>
                <a:latin typeface="BIZ UDPゴシック" panose="020B0400000000000000" pitchFamily="50" charset="-128"/>
                <a:ea typeface="BIZ UDPゴシック" panose="020B0400000000000000" pitchFamily="50" charset="-128"/>
              </a:rPr>
              <a:t>番館 </a:t>
            </a:r>
            <a:r>
              <a:rPr kumimoji="1" lang="en-US" altLang="ja-JP" sz="1050" b="1" dirty="0">
                <a:solidFill>
                  <a:prstClr val="black"/>
                </a:solidFill>
                <a:latin typeface="BIZ UDPゴシック" panose="020B0400000000000000" pitchFamily="50" charset="-128"/>
                <a:ea typeface="BIZ UDPゴシック" panose="020B0400000000000000" pitchFamily="50" charset="-128"/>
              </a:rPr>
              <a:t>3F</a:t>
            </a:r>
            <a:r>
              <a:rPr kumimoji="1" lang="ja-JP" altLang="en-US" sz="1050" b="1" dirty="0">
                <a:solidFill>
                  <a:prstClr val="black"/>
                </a:solidFill>
                <a:latin typeface="BIZ UDPゴシック" panose="020B0400000000000000" pitchFamily="50" charset="-128"/>
                <a:ea typeface="BIZ UDPゴシック" panose="020B0400000000000000" pitchFamily="50" charset="-128"/>
              </a:rPr>
              <a:t>　</a:t>
            </a:r>
            <a:endParaRPr kumimoji="1" lang="ja-JP" altLang="en-US" sz="105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正方形/長方形 2">
            <a:extLst>
              <a:ext uri="{FF2B5EF4-FFF2-40B4-BE49-F238E27FC236}">
                <a16:creationId xmlns:a16="http://schemas.microsoft.com/office/drawing/2014/main" id="{388BE341-736F-8A08-421C-BBDAB6A6B2F5}"/>
              </a:ext>
            </a:extLst>
          </p:cNvPr>
          <p:cNvSpPr/>
          <p:nvPr/>
        </p:nvSpPr>
        <p:spPr>
          <a:xfrm>
            <a:off x="1311965" y="1164376"/>
            <a:ext cx="206577" cy="729108"/>
          </a:xfrm>
          <a:prstGeom prst="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59B106BB-9AC1-CA1B-D14E-36483F3F3A81}"/>
              </a:ext>
            </a:extLst>
          </p:cNvPr>
          <p:cNvSpPr txBox="1"/>
          <p:nvPr/>
        </p:nvSpPr>
        <p:spPr>
          <a:xfrm>
            <a:off x="5819522" y="4114971"/>
            <a:ext cx="468878" cy="207301"/>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2016</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51" name="テキスト ボックス 50">
            <a:extLst>
              <a:ext uri="{FF2B5EF4-FFF2-40B4-BE49-F238E27FC236}">
                <a16:creationId xmlns:a16="http://schemas.microsoft.com/office/drawing/2014/main" id="{9CF2B838-FDC4-4D72-27CA-D9CBEA5C1676}"/>
              </a:ext>
            </a:extLst>
          </p:cNvPr>
          <p:cNvSpPr txBox="1"/>
          <p:nvPr/>
        </p:nvSpPr>
        <p:spPr>
          <a:xfrm>
            <a:off x="7589119" y="2474066"/>
            <a:ext cx="788698" cy="245580"/>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rgbClr val="F29558"/>
                </a:solidFill>
                <a:effectLst/>
                <a:uLnTx/>
                <a:uFillTx/>
                <a:latin typeface="BIZ UDPゴシック" panose="020B0400000000000000" pitchFamily="50" charset="-128"/>
                <a:ea typeface="BIZ UDPゴシック" panose="020B0400000000000000" pitchFamily="50" charset="-128"/>
                <a:cs typeface="+mn-cs"/>
              </a:rPr>
              <a:t>1985</a:t>
            </a:r>
            <a:r>
              <a:rPr kumimoji="1" lang="ja-JP" altLang="en-US" sz="800" b="1" i="0" u="none" strike="noStrike" kern="1200" cap="none" spc="0" normalizeH="0" baseline="0" noProof="0" dirty="0">
                <a:ln>
                  <a:noFill/>
                </a:ln>
                <a:solidFill>
                  <a:srgbClr val="F29558"/>
                </a:solidFill>
                <a:effectLst/>
                <a:uLnTx/>
                <a:uFillTx/>
                <a:latin typeface="BIZ UDPゴシック" panose="020B0400000000000000" pitchFamily="50" charset="-128"/>
                <a:ea typeface="BIZ UDPゴシック" panose="020B0400000000000000" pitchFamily="50" charset="-128"/>
                <a:cs typeface="+mn-cs"/>
              </a:rPr>
              <a:t>件</a:t>
            </a:r>
          </a:p>
        </p:txBody>
      </p:sp>
      <p:grpSp>
        <p:nvGrpSpPr>
          <p:cNvPr id="59" name="グループ化 58">
            <a:extLst>
              <a:ext uri="{FF2B5EF4-FFF2-40B4-BE49-F238E27FC236}">
                <a16:creationId xmlns:a16="http://schemas.microsoft.com/office/drawing/2014/main" id="{284C1EDF-D25C-EDF8-1DE2-B50740D95AEC}"/>
              </a:ext>
            </a:extLst>
          </p:cNvPr>
          <p:cNvGrpSpPr/>
          <p:nvPr/>
        </p:nvGrpSpPr>
        <p:grpSpPr>
          <a:xfrm>
            <a:off x="8257183" y="2038189"/>
            <a:ext cx="1264058" cy="1140691"/>
            <a:chOff x="8030735" y="2106037"/>
            <a:chExt cx="1264058" cy="1140691"/>
          </a:xfrm>
        </p:grpSpPr>
        <p:sp>
          <p:nvSpPr>
            <p:cNvPr id="31" name="楕円 30">
              <a:extLst>
                <a:ext uri="{FF2B5EF4-FFF2-40B4-BE49-F238E27FC236}">
                  <a16:creationId xmlns:a16="http://schemas.microsoft.com/office/drawing/2014/main" id="{12B91A47-EEA9-1419-7FF9-33A616C7D106}"/>
                </a:ext>
              </a:extLst>
            </p:cNvPr>
            <p:cNvSpPr/>
            <p:nvPr/>
          </p:nvSpPr>
          <p:spPr>
            <a:xfrm>
              <a:off x="8087885" y="2106037"/>
              <a:ext cx="1133192" cy="1140691"/>
            </a:xfrm>
            <a:prstGeom prst="ellipse">
              <a:avLst/>
            </a:prstGeom>
            <a:solidFill>
              <a:srgbClr val="EF70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58" name="グループ化 57">
              <a:extLst>
                <a:ext uri="{FF2B5EF4-FFF2-40B4-BE49-F238E27FC236}">
                  <a16:creationId xmlns:a16="http://schemas.microsoft.com/office/drawing/2014/main" id="{A63B01F3-FE65-778A-FB84-BE3F61ACAB59}"/>
                </a:ext>
              </a:extLst>
            </p:cNvPr>
            <p:cNvGrpSpPr/>
            <p:nvPr/>
          </p:nvGrpSpPr>
          <p:grpSpPr>
            <a:xfrm>
              <a:off x="8030735" y="2159470"/>
              <a:ext cx="1264058" cy="980964"/>
              <a:chOff x="8038669" y="2159470"/>
              <a:chExt cx="1264058" cy="980964"/>
            </a:xfrm>
          </p:grpSpPr>
          <p:sp>
            <p:nvSpPr>
              <p:cNvPr id="34" name="テキスト ボックス 33">
                <a:extLst>
                  <a:ext uri="{FF2B5EF4-FFF2-40B4-BE49-F238E27FC236}">
                    <a16:creationId xmlns:a16="http://schemas.microsoft.com/office/drawing/2014/main" id="{C4C3FA30-426E-3C75-5A94-3D605006B621}"/>
                  </a:ext>
                </a:extLst>
              </p:cNvPr>
              <p:cNvSpPr txBox="1"/>
              <p:nvPr/>
            </p:nvSpPr>
            <p:spPr>
              <a:xfrm>
                <a:off x="8038669" y="2401026"/>
                <a:ext cx="1264058" cy="475515"/>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lang="en-US" altLang="ja-JP" sz="2000" b="1" i="0" dirty="0">
                    <a:solidFill>
                      <a:srgbClr val="FFFF00"/>
                    </a:solidFill>
                    <a:effectLst/>
                    <a:latin typeface="BIZ UDPゴシック" panose="020B0400000000000000" pitchFamily="50" charset="-128"/>
                    <a:ea typeface="BIZ UDPゴシック" panose="020B0400000000000000" pitchFamily="50" charset="-128"/>
                  </a:rPr>
                  <a:t>69,848</a:t>
                </a:r>
                <a:endParaRPr kumimoji="1" lang="ja-JP" altLang="en-US" sz="2000" b="1" i="0" u="none" strike="noStrike" kern="1200" cap="none" normalizeH="0" baseline="0" noProof="0" dirty="0">
                  <a:ln>
                    <a:noFill/>
                  </a:ln>
                  <a:solidFill>
                    <a:srgbClr val="FFFF00"/>
                  </a:solidFill>
                  <a:effectLst/>
                  <a:uLnTx/>
                  <a:uFillTx/>
                  <a:latin typeface="BIZ UDPゴシック" panose="020B0400000000000000" pitchFamily="50" charset="-128"/>
                  <a:ea typeface="BIZ UDPゴシック" panose="020B0400000000000000" pitchFamily="50" charset="-128"/>
                  <a:cs typeface="+mn-cs"/>
                </a:endParaRPr>
              </a:p>
            </p:txBody>
          </p:sp>
          <p:sp>
            <p:nvSpPr>
              <p:cNvPr id="52" name="テキスト ボックス 51">
                <a:extLst>
                  <a:ext uri="{FF2B5EF4-FFF2-40B4-BE49-F238E27FC236}">
                    <a16:creationId xmlns:a16="http://schemas.microsoft.com/office/drawing/2014/main" id="{42CD1C8F-FE95-1600-5FA5-3D3B5F8887AA}"/>
                  </a:ext>
                </a:extLst>
              </p:cNvPr>
              <p:cNvSpPr txBox="1"/>
              <p:nvPr/>
            </p:nvSpPr>
            <p:spPr>
              <a:xfrm>
                <a:off x="8199692" y="2159470"/>
                <a:ext cx="925446" cy="415498"/>
              </a:xfrm>
              <a:prstGeom prst="rect">
                <a:avLst/>
              </a:prstGeom>
              <a:noFill/>
            </p:spPr>
            <p:txBody>
              <a:bodyPr wrap="square" rtlCol="0">
                <a:spAutoFit/>
              </a:bodyPr>
              <a:lstStyle/>
              <a:p>
                <a:pPr marL="0" marR="0" lvl="0" indent="0" algn="ctr" defTabSz="457200" rtl="0" eaLnBrk="1" fontAlgn="auto" latinLnBrk="0" hangingPunct="1">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mn-cs"/>
                  </a:rPr>
                  <a:t>累計</a:t>
                </a:r>
                <a:endParaRPr kumimoji="1" lang="en-US" altLang="ja-JP" sz="1000" b="1" i="0" u="none" strike="noStrike" kern="1200" cap="none" spc="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mn-cs"/>
                  </a:rPr>
                  <a:t>来場者数</a:t>
                </a:r>
              </a:p>
            </p:txBody>
          </p:sp>
          <p:sp>
            <p:nvSpPr>
              <p:cNvPr id="55" name="テキスト ボックス 54">
                <a:extLst>
                  <a:ext uri="{FF2B5EF4-FFF2-40B4-BE49-F238E27FC236}">
                    <a16:creationId xmlns:a16="http://schemas.microsoft.com/office/drawing/2014/main" id="{CE17C828-C412-01D3-59A8-350D85A8418C}"/>
                  </a:ext>
                </a:extLst>
              </p:cNvPr>
              <p:cNvSpPr txBox="1"/>
              <p:nvPr/>
            </p:nvSpPr>
            <p:spPr>
              <a:xfrm>
                <a:off x="8199692" y="2801880"/>
                <a:ext cx="925446" cy="338554"/>
              </a:xfrm>
              <a:prstGeom prst="rect">
                <a:avLst/>
              </a:prstGeom>
              <a:noFill/>
            </p:spPr>
            <p:txBody>
              <a:bodyPr wrap="square" rtlCol="0">
                <a:spAutoFit/>
              </a:bodyPr>
              <a:lstStyle/>
              <a:p>
                <a:pPr marL="0" marR="0" lvl="0" indent="0" algn="ctr" defTabSz="457200" rtl="0" eaLnBrk="1" fontAlgn="auto" latinLnBrk="0" hangingPunct="1">
                  <a:spcBef>
                    <a:spcPts val="0"/>
                  </a:spcBef>
                  <a:spcAft>
                    <a:spcPts val="0"/>
                  </a:spcAft>
                  <a:buClrTx/>
                  <a:buSzTx/>
                  <a:buFontTx/>
                  <a:buNone/>
                  <a:tabLst/>
                  <a:defRPr/>
                </a:pPr>
                <a:r>
                  <a:rPr kumimoji="1" lang="ja-JP" altLang="en-US" sz="1600" b="1" dirty="0">
                    <a:solidFill>
                      <a:schemeClr val="bg1"/>
                    </a:solidFill>
                    <a:latin typeface="BIZ UDPゴシック" panose="020B0400000000000000" pitchFamily="50" charset="-128"/>
                    <a:ea typeface="BIZ UDPゴシック" panose="020B0400000000000000" pitchFamily="50" charset="-128"/>
                  </a:rPr>
                  <a:t>世帯</a:t>
                </a:r>
                <a:endParaRPr kumimoji="1" lang="en-US" altLang="ja-JP" sz="1600" b="1" i="0" u="none" strike="noStrike" kern="1200" cap="none" spc="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mn-cs"/>
                </a:endParaRPr>
              </a:p>
            </p:txBody>
          </p:sp>
        </p:grpSp>
      </p:grpSp>
      <p:sp>
        <p:nvSpPr>
          <p:cNvPr id="61" name="テキスト ボックス 60">
            <a:extLst>
              <a:ext uri="{FF2B5EF4-FFF2-40B4-BE49-F238E27FC236}">
                <a16:creationId xmlns:a16="http://schemas.microsoft.com/office/drawing/2014/main" id="{05655567-5E17-A422-08D0-A25633CB809F}"/>
              </a:ext>
            </a:extLst>
          </p:cNvPr>
          <p:cNvSpPr txBox="1"/>
          <p:nvPr/>
        </p:nvSpPr>
        <p:spPr>
          <a:xfrm>
            <a:off x="6159531" y="4114971"/>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2017</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62" name="テキスト ボックス 61">
            <a:extLst>
              <a:ext uri="{FF2B5EF4-FFF2-40B4-BE49-F238E27FC236}">
                <a16:creationId xmlns:a16="http://schemas.microsoft.com/office/drawing/2014/main" id="{0B5963C8-A57A-9CFC-0C42-724C2256A8D0}"/>
              </a:ext>
            </a:extLst>
          </p:cNvPr>
          <p:cNvSpPr txBox="1"/>
          <p:nvPr/>
        </p:nvSpPr>
        <p:spPr>
          <a:xfrm>
            <a:off x="6390853" y="4114971"/>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2018</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63" name="テキスト ボックス 62">
            <a:extLst>
              <a:ext uri="{FF2B5EF4-FFF2-40B4-BE49-F238E27FC236}">
                <a16:creationId xmlns:a16="http://schemas.microsoft.com/office/drawing/2014/main" id="{EE301A3C-5285-39BD-2806-8F8A119F5B88}"/>
              </a:ext>
            </a:extLst>
          </p:cNvPr>
          <p:cNvSpPr txBox="1"/>
          <p:nvPr/>
        </p:nvSpPr>
        <p:spPr>
          <a:xfrm>
            <a:off x="6635782" y="4114971"/>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2019</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64" name="テキスト ボックス 63">
            <a:extLst>
              <a:ext uri="{FF2B5EF4-FFF2-40B4-BE49-F238E27FC236}">
                <a16:creationId xmlns:a16="http://schemas.microsoft.com/office/drawing/2014/main" id="{804334E2-4C78-013C-99E3-8D12248E4710}"/>
              </a:ext>
            </a:extLst>
          </p:cNvPr>
          <p:cNvSpPr txBox="1"/>
          <p:nvPr/>
        </p:nvSpPr>
        <p:spPr>
          <a:xfrm>
            <a:off x="6869825" y="4114971"/>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2020</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65" name="テキスト ボックス 64">
            <a:extLst>
              <a:ext uri="{FF2B5EF4-FFF2-40B4-BE49-F238E27FC236}">
                <a16:creationId xmlns:a16="http://schemas.microsoft.com/office/drawing/2014/main" id="{0DC8386C-1868-78CD-5084-028864523BCA}"/>
              </a:ext>
            </a:extLst>
          </p:cNvPr>
          <p:cNvSpPr txBox="1"/>
          <p:nvPr/>
        </p:nvSpPr>
        <p:spPr>
          <a:xfrm>
            <a:off x="7112032" y="4114971"/>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2021</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66" name="テキスト ボックス 65">
            <a:extLst>
              <a:ext uri="{FF2B5EF4-FFF2-40B4-BE49-F238E27FC236}">
                <a16:creationId xmlns:a16="http://schemas.microsoft.com/office/drawing/2014/main" id="{AEF6A0C7-EB67-B684-6F56-62B6C171CAE9}"/>
              </a:ext>
            </a:extLst>
          </p:cNvPr>
          <p:cNvSpPr txBox="1"/>
          <p:nvPr/>
        </p:nvSpPr>
        <p:spPr>
          <a:xfrm>
            <a:off x="7343354" y="4114971"/>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2022</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67" name="テキスト ボックス 66">
            <a:extLst>
              <a:ext uri="{FF2B5EF4-FFF2-40B4-BE49-F238E27FC236}">
                <a16:creationId xmlns:a16="http://schemas.microsoft.com/office/drawing/2014/main" id="{93C4E23E-84C5-D24C-6E54-7A902089E665}"/>
              </a:ext>
            </a:extLst>
          </p:cNvPr>
          <p:cNvSpPr txBox="1"/>
          <p:nvPr/>
        </p:nvSpPr>
        <p:spPr>
          <a:xfrm>
            <a:off x="7580118" y="4114971"/>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2023</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68" name="テキスト ボックス 67">
            <a:extLst>
              <a:ext uri="{FF2B5EF4-FFF2-40B4-BE49-F238E27FC236}">
                <a16:creationId xmlns:a16="http://schemas.microsoft.com/office/drawing/2014/main" id="{603E6E3C-23F3-3ADA-71B2-0DE67169425E}"/>
              </a:ext>
            </a:extLst>
          </p:cNvPr>
          <p:cNvSpPr txBox="1"/>
          <p:nvPr/>
        </p:nvSpPr>
        <p:spPr>
          <a:xfrm>
            <a:off x="7811440" y="4114971"/>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2024</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46B73161-8E4D-8813-AEA5-712CCEBAD6B3}"/>
              </a:ext>
            </a:extLst>
          </p:cNvPr>
          <p:cNvSpPr txBox="1"/>
          <p:nvPr/>
        </p:nvSpPr>
        <p:spPr>
          <a:xfrm>
            <a:off x="7924956" y="4114971"/>
            <a:ext cx="354570" cy="207301"/>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年</a:t>
            </a:r>
          </a:p>
        </p:txBody>
      </p:sp>
      <p:sp>
        <p:nvSpPr>
          <p:cNvPr id="70" name="テキスト ボックス 69">
            <a:extLst>
              <a:ext uri="{FF2B5EF4-FFF2-40B4-BE49-F238E27FC236}">
                <a16:creationId xmlns:a16="http://schemas.microsoft.com/office/drawing/2014/main" id="{64013765-4779-4F79-111E-5A93E4E58BA3}"/>
              </a:ext>
            </a:extLst>
          </p:cNvPr>
          <p:cNvSpPr txBox="1"/>
          <p:nvPr/>
        </p:nvSpPr>
        <p:spPr>
          <a:xfrm>
            <a:off x="8215310" y="3838944"/>
            <a:ext cx="1567934" cy="494879"/>
          </a:xfrm>
          <a:prstGeom prst="rect">
            <a:avLst/>
          </a:prstGeom>
          <a:noFill/>
        </p:spPr>
        <p:txBody>
          <a:bodyPr wrap="square" rtlCol="0">
            <a:spAutoFit/>
          </a:bodyPr>
          <a:lstStyle/>
          <a:p>
            <a:pPr marL="0" marR="0" lvl="0" indent="0" defTabSz="457200" rtl="0" eaLnBrk="1" fontAlgn="auto" latinLnBrk="0" hangingPunct="1">
              <a:lnSpc>
                <a:spcPct val="150000"/>
              </a:lnSpc>
              <a:spcBef>
                <a:spcPts val="0"/>
              </a:spcBef>
              <a:spcAft>
                <a:spcPts val="0"/>
              </a:spcAft>
              <a:buClrTx/>
              <a:buSzTx/>
              <a:buFontTx/>
              <a:buNone/>
              <a:tabLst/>
              <a:defRPr/>
            </a:pPr>
            <a:r>
              <a:rPr kumimoji="1" lang="en-US" altLang="ja-JP" sz="600" dirty="0">
                <a:solidFill>
                  <a:schemeClr val="bg2">
                    <a:lumMod val="50000"/>
                  </a:schemeClr>
                </a:solidFill>
                <a:latin typeface="BIZ UDPゴシック" panose="020B0400000000000000" pitchFamily="50" charset="-128"/>
                <a:ea typeface="BIZ UDPゴシック" panose="020B0400000000000000" pitchFamily="50" charset="-128"/>
              </a:rPr>
              <a:t>※2020</a:t>
            </a:r>
            <a:r>
              <a:rPr kumimoji="1" lang="ja-JP" altLang="en-US" sz="600" dirty="0">
                <a:solidFill>
                  <a:schemeClr val="bg2">
                    <a:lumMod val="50000"/>
                  </a:schemeClr>
                </a:solidFill>
                <a:latin typeface="BIZ UDPゴシック" panose="020B0400000000000000" pitchFamily="50" charset="-128"/>
                <a:ea typeface="BIZ UDPゴシック" panose="020B0400000000000000" pitchFamily="50" charset="-128"/>
              </a:rPr>
              <a:t>年</a:t>
            </a:r>
            <a:r>
              <a:rPr kumimoji="1" lang="en-US" altLang="ja-JP" sz="600" dirty="0">
                <a:solidFill>
                  <a:schemeClr val="bg2">
                    <a:lumMod val="50000"/>
                  </a:schemeClr>
                </a:solidFill>
                <a:latin typeface="BIZ UDPゴシック" panose="020B0400000000000000" pitchFamily="50" charset="-128"/>
                <a:ea typeface="BIZ UDPゴシック" panose="020B0400000000000000" pitchFamily="50" charset="-128"/>
              </a:rPr>
              <a:t>4</a:t>
            </a:r>
            <a:r>
              <a:rPr kumimoji="1" lang="ja-JP" altLang="en-US" sz="600" dirty="0">
                <a:solidFill>
                  <a:schemeClr val="bg2">
                    <a:lumMod val="50000"/>
                  </a:schemeClr>
                </a:solidFill>
                <a:latin typeface="BIZ UDPゴシック" panose="020B0400000000000000" pitchFamily="50" charset="-128"/>
                <a:ea typeface="BIZ UDPゴシック" panose="020B0400000000000000" pitchFamily="50" charset="-128"/>
              </a:rPr>
              <a:t>月</a:t>
            </a:r>
            <a:endParaRPr kumimoji="1" lang="en-US" altLang="ja-JP" sz="600" dirty="0">
              <a:solidFill>
                <a:schemeClr val="bg2">
                  <a:lumMod val="50000"/>
                </a:schemeClr>
              </a:solidFill>
              <a:latin typeface="BIZ UDPゴシック" panose="020B0400000000000000" pitchFamily="50" charset="-128"/>
              <a:ea typeface="BIZ UDPゴシック" panose="020B0400000000000000" pitchFamily="50" charset="-128"/>
            </a:endParaRPr>
          </a:p>
          <a:p>
            <a:pPr marL="0" marR="0" lvl="0" indent="0" defTabSz="457200" rtl="0" eaLnBrk="1" fontAlgn="auto" latinLnBrk="0" hangingPunct="1">
              <a:lnSpc>
                <a:spcPct val="150000"/>
              </a:lnSpc>
              <a:spcBef>
                <a:spcPts val="0"/>
              </a:spcBef>
              <a:spcAft>
                <a:spcPts val="0"/>
              </a:spcAft>
              <a:buClrTx/>
              <a:buSzTx/>
              <a:buFontTx/>
              <a:buNone/>
              <a:tabLst/>
              <a:defRPr/>
            </a:pPr>
            <a:r>
              <a:rPr kumimoji="1" lang="ja-JP" altLang="en-US" sz="600" dirty="0">
                <a:solidFill>
                  <a:schemeClr val="bg2">
                    <a:lumMod val="50000"/>
                  </a:schemeClr>
                </a:solidFill>
                <a:latin typeface="BIZ UDPゴシック" panose="020B0400000000000000" pitchFamily="50" charset="-128"/>
                <a:ea typeface="BIZ UDPゴシック" panose="020B0400000000000000" pitchFamily="50" charset="-128"/>
              </a:rPr>
              <a:t>新型コロナウイルス緊急事態宣言</a:t>
            </a:r>
            <a:endParaRPr kumimoji="1" lang="en-US" altLang="ja-JP" sz="600" dirty="0">
              <a:solidFill>
                <a:schemeClr val="bg2">
                  <a:lumMod val="50000"/>
                </a:schemeClr>
              </a:solidFill>
              <a:latin typeface="BIZ UDPゴシック" panose="020B0400000000000000" pitchFamily="50" charset="-128"/>
              <a:ea typeface="BIZ UDPゴシック" panose="020B0400000000000000" pitchFamily="50" charset="-128"/>
            </a:endParaRPr>
          </a:p>
          <a:p>
            <a:pPr marL="0" marR="0" lvl="0" indent="0"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※2024</a:t>
            </a:r>
            <a:r>
              <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12</a:t>
            </a:r>
            <a:r>
              <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31</a:t>
            </a:r>
            <a:r>
              <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日時点</a:t>
            </a:r>
          </a:p>
        </p:txBody>
      </p:sp>
      <p:grpSp>
        <p:nvGrpSpPr>
          <p:cNvPr id="98" name="グループ化 97">
            <a:extLst>
              <a:ext uri="{FF2B5EF4-FFF2-40B4-BE49-F238E27FC236}">
                <a16:creationId xmlns:a16="http://schemas.microsoft.com/office/drawing/2014/main" id="{1A8E0E72-6E84-7F1B-E079-DD833ACEE9F2}"/>
              </a:ext>
            </a:extLst>
          </p:cNvPr>
          <p:cNvGrpSpPr/>
          <p:nvPr/>
        </p:nvGrpSpPr>
        <p:grpSpPr>
          <a:xfrm>
            <a:off x="6104548" y="2612960"/>
            <a:ext cx="1247278" cy="860435"/>
            <a:chOff x="6104548" y="2612960"/>
            <a:chExt cx="1247278" cy="860435"/>
          </a:xfrm>
        </p:grpSpPr>
        <p:pic>
          <p:nvPicPr>
            <p:cNvPr id="75" name="グラフィックス 74">
              <a:extLst>
                <a:ext uri="{FF2B5EF4-FFF2-40B4-BE49-F238E27FC236}">
                  <a16:creationId xmlns:a16="http://schemas.microsoft.com/office/drawing/2014/main" id="{95535518-7BE2-11F9-65DD-3A915DA9EB3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139019" y="2612960"/>
              <a:ext cx="1212807" cy="789735"/>
            </a:xfrm>
            <a:prstGeom prst="rect">
              <a:avLst/>
            </a:prstGeom>
          </p:spPr>
        </p:pic>
        <p:sp>
          <p:nvSpPr>
            <p:cNvPr id="76" name="テキスト ボックス 75">
              <a:extLst>
                <a:ext uri="{FF2B5EF4-FFF2-40B4-BE49-F238E27FC236}">
                  <a16:creationId xmlns:a16="http://schemas.microsoft.com/office/drawing/2014/main" id="{44F0E12B-5B9E-600F-3F50-EEFE5DA53E27}"/>
                </a:ext>
              </a:extLst>
            </p:cNvPr>
            <p:cNvSpPr txBox="1"/>
            <p:nvPr/>
          </p:nvSpPr>
          <p:spPr>
            <a:xfrm>
              <a:off x="6104548" y="2642398"/>
              <a:ext cx="776110"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dirty="0">
                  <a:ln>
                    <a:noFill/>
                  </a:ln>
                  <a:solidFill>
                    <a:srgbClr val="E60012"/>
                  </a:solidFill>
                  <a:effectLst/>
                  <a:uLnTx/>
                  <a:uFillTx/>
                  <a:latin typeface="BIZ UDPゴシック" panose="020B0400000000000000" pitchFamily="50" charset="-128"/>
                  <a:ea typeface="BIZ UDPゴシック" panose="020B0400000000000000" pitchFamily="50" charset="-128"/>
                  <a:cs typeface="+mn-cs"/>
                </a:rPr>
                <a:t>UP!</a:t>
              </a:r>
              <a:endParaRPr kumimoji="1" lang="ja-JP" altLang="en-US" sz="2400" b="1" i="0" u="none" strike="noStrike" kern="1200" cap="none" spc="0" normalizeH="0" baseline="0" noProof="0" dirty="0">
                <a:ln>
                  <a:noFill/>
                </a:ln>
                <a:solidFill>
                  <a:srgbClr val="E60012"/>
                </a:solidFill>
                <a:effectLst/>
                <a:uLnTx/>
                <a:uFillTx/>
                <a:latin typeface="BIZ UDPゴシック" panose="020B0400000000000000" pitchFamily="50" charset="-128"/>
                <a:ea typeface="BIZ UDPゴシック" panose="020B0400000000000000" pitchFamily="50" charset="-128"/>
                <a:cs typeface="+mn-cs"/>
              </a:endParaRPr>
            </a:p>
          </p:txBody>
        </p:sp>
      </p:grpSp>
      <p:pic>
        <p:nvPicPr>
          <p:cNvPr id="78" name="グラフィックス 77">
            <a:extLst>
              <a:ext uri="{FF2B5EF4-FFF2-40B4-BE49-F238E27FC236}">
                <a16:creationId xmlns:a16="http://schemas.microsoft.com/office/drawing/2014/main" id="{437FECF3-C3C7-1443-714C-9BB34D1C765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783846" y="4713217"/>
            <a:ext cx="2323910" cy="1591085"/>
          </a:xfrm>
          <a:prstGeom prst="rect">
            <a:avLst/>
          </a:prstGeom>
        </p:spPr>
      </p:pic>
      <p:sp>
        <p:nvSpPr>
          <p:cNvPr id="80" name="テキスト ボックス 79">
            <a:extLst>
              <a:ext uri="{FF2B5EF4-FFF2-40B4-BE49-F238E27FC236}">
                <a16:creationId xmlns:a16="http://schemas.microsoft.com/office/drawing/2014/main" id="{E35DA3E3-125B-8606-BB59-707740026B75}"/>
              </a:ext>
            </a:extLst>
          </p:cNvPr>
          <p:cNvSpPr txBox="1"/>
          <p:nvPr/>
        </p:nvSpPr>
        <p:spPr>
          <a:xfrm>
            <a:off x="5982246" y="6195362"/>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2017</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81" name="テキスト ボックス 80">
            <a:extLst>
              <a:ext uri="{FF2B5EF4-FFF2-40B4-BE49-F238E27FC236}">
                <a16:creationId xmlns:a16="http://schemas.microsoft.com/office/drawing/2014/main" id="{BA57E46F-4AA7-BD43-5721-B6506D76DB7F}"/>
              </a:ext>
            </a:extLst>
          </p:cNvPr>
          <p:cNvSpPr txBox="1"/>
          <p:nvPr/>
        </p:nvSpPr>
        <p:spPr>
          <a:xfrm>
            <a:off x="6249757" y="6195362"/>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2018</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82" name="テキスト ボックス 81">
            <a:extLst>
              <a:ext uri="{FF2B5EF4-FFF2-40B4-BE49-F238E27FC236}">
                <a16:creationId xmlns:a16="http://schemas.microsoft.com/office/drawing/2014/main" id="{8639319C-7528-27BD-7604-F8D2AF0875EF}"/>
              </a:ext>
            </a:extLst>
          </p:cNvPr>
          <p:cNvSpPr txBox="1"/>
          <p:nvPr/>
        </p:nvSpPr>
        <p:spPr>
          <a:xfrm>
            <a:off x="6492949" y="6195362"/>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2019</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83" name="テキスト ボックス 82">
            <a:extLst>
              <a:ext uri="{FF2B5EF4-FFF2-40B4-BE49-F238E27FC236}">
                <a16:creationId xmlns:a16="http://schemas.microsoft.com/office/drawing/2014/main" id="{04FAF702-F009-E245-E59E-ADF7DD28B42C}"/>
              </a:ext>
            </a:extLst>
          </p:cNvPr>
          <p:cNvSpPr txBox="1"/>
          <p:nvPr/>
        </p:nvSpPr>
        <p:spPr>
          <a:xfrm>
            <a:off x="6758027" y="6195362"/>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2020</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84" name="テキスト ボックス 83">
            <a:extLst>
              <a:ext uri="{FF2B5EF4-FFF2-40B4-BE49-F238E27FC236}">
                <a16:creationId xmlns:a16="http://schemas.microsoft.com/office/drawing/2014/main" id="{4B82A995-9DA3-465D-1D0C-030149860E84}"/>
              </a:ext>
            </a:extLst>
          </p:cNvPr>
          <p:cNvSpPr txBox="1"/>
          <p:nvPr/>
        </p:nvSpPr>
        <p:spPr>
          <a:xfrm>
            <a:off x="7013378" y="6195362"/>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2021</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85" name="テキスト ボックス 84">
            <a:extLst>
              <a:ext uri="{FF2B5EF4-FFF2-40B4-BE49-F238E27FC236}">
                <a16:creationId xmlns:a16="http://schemas.microsoft.com/office/drawing/2014/main" id="{F8C56EBC-41E3-5469-4902-6218A403A605}"/>
              </a:ext>
            </a:extLst>
          </p:cNvPr>
          <p:cNvSpPr txBox="1"/>
          <p:nvPr/>
        </p:nvSpPr>
        <p:spPr>
          <a:xfrm>
            <a:off x="7283321" y="6195362"/>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2022</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86" name="テキスト ボックス 85">
            <a:extLst>
              <a:ext uri="{FF2B5EF4-FFF2-40B4-BE49-F238E27FC236}">
                <a16:creationId xmlns:a16="http://schemas.microsoft.com/office/drawing/2014/main" id="{B0425D44-0CED-B349-3DDA-0AE2FFB3C5F2}"/>
              </a:ext>
            </a:extLst>
          </p:cNvPr>
          <p:cNvSpPr txBox="1"/>
          <p:nvPr/>
        </p:nvSpPr>
        <p:spPr>
          <a:xfrm>
            <a:off x="7543536" y="6195362"/>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2023</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87" name="テキスト ボックス 86">
            <a:extLst>
              <a:ext uri="{FF2B5EF4-FFF2-40B4-BE49-F238E27FC236}">
                <a16:creationId xmlns:a16="http://schemas.microsoft.com/office/drawing/2014/main" id="{5FC5A5BF-D741-3318-C7B6-F976D3973F67}"/>
              </a:ext>
            </a:extLst>
          </p:cNvPr>
          <p:cNvSpPr txBox="1"/>
          <p:nvPr/>
        </p:nvSpPr>
        <p:spPr>
          <a:xfrm>
            <a:off x="7806183" y="6195362"/>
            <a:ext cx="354570" cy="354136"/>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2024</a:t>
            </a:r>
            <a:endPar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p:txBody>
      </p:sp>
      <p:sp>
        <p:nvSpPr>
          <p:cNvPr id="88" name="テキスト ボックス 87">
            <a:extLst>
              <a:ext uri="{FF2B5EF4-FFF2-40B4-BE49-F238E27FC236}">
                <a16:creationId xmlns:a16="http://schemas.microsoft.com/office/drawing/2014/main" id="{064B20B5-108B-3369-0B98-F0B538323247}"/>
              </a:ext>
            </a:extLst>
          </p:cNvPr>
          <p:cNvSpPr txBox="1"/>
          <p:nvPr/>
        </p:nvSpPr>
        <p:spPr>
          <a:xfrm>
            <a:off x="8204699" y="6103679"/>
            <a:ext cx="1328751" cy="345800"/>
          </a:xfrm>
          <a:prstGeom prst="rect">
            <a:avLst/>
          </a:prstGeom>
          <a:noFill/>
        </p:spPr>
        <p:txBody>
          <a:bodyPr wrap="square" rtlCol="0">
            <a:spAutoFit/>
          </a:bodyPr>
          <a:lstStyle/>
          <a:p>
            <a:pPr marL="0" marR="0" lvl="0" indent="0"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※2017</a:t>
            </a:r>
            <a:r>
              <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8</a:t>
            </a:r>
            <a:r>
              <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月認定講師制度開始</a:t>
            </a:r>
            <a:endPar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endParaRPr>
          </a:p>
          <a:p>
            <a:pPr marL="0" marR="0" lvl="0" indent="0" defTabSz="457200" rtl="0" eaLnBrk="1" fontAlgn="auto" latinLnBrk="0" hangingPunct="1">
              <a:lnSpc>
                <a:spcPct val="150000"/>
              </a:lnSpc>
              <a:spcBef>
                <a:spcPts val="0"/>
              </a:spcBef>
              <a:spcAft>
                <a:spcPts val="0"/>
              </a:spcAft>
              <a:buClrTx/>
              <a:buSzTx/>
              <a:buFontTx/>
              <a:buNone/>
              <a:tabLst/>
              <a:defRPr/>
            </a:pP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※2024</a:t>
            </a:r>
            <a:r>
              <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12</a:t>
            </a:r>
            <a:r>
              <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31</a:t>
            </a:r>
            <a:r>
              <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日時点</a:t>
            </a:r>
          </a:p>
        </p:txBody>
      </p:sp>
      <p:sp>
        <p:nvSpPr>
          <p:cNvPr id="89" name="テキスト ボックス 88">
            <a:extLst>
              <a:ext uri="{FF2B5EF4-FFF2-40B4-BE49-F238E27FC236}">
                <a16:creationId xmlns:a16="http://schemas.microsoft.com/office/drawing/2014/main" id="{09E8D70F-6689-FC76-AD2F-BDAA11F3A63B}"/>
              </a:ext>
            </a:extLst>
          </p:cNvPr>
          <p:cNvSpPr txBox="1"/>
          <p:nvPr/>
        </p:nvSpPr>
        <p:spPr>
          <a:xfrm>
            <a:off x="7949349" y="6189751"/>
            <a:ext cx="354570" cy="207301"/>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bg2">
                    <a:lumMod val="50000"/>
                  </a:schemeClr>
                </a:solidFill>
                <a:effectLst/>
                <a:uLnTx/>
                <a:uFillTx/>
                <a:latin typeface="BIZ UDPゴシック" panose="020B0400000000000000" pitchFamily="50" charset="-128"/>
                <a:ea typeface="BIZ UDPゴシック" panose="020B0400000000000000" pitchFamily="50" charset="-128"/>
                <a:cs typeface="+mn-cs"/>
              </a:rPr>
              <a:t>年</a:t>
            </a:r>
          </a:p>
        </p:txBody>
      </p:sp>
      <p:sp>
        <p:nvSpPr>
          <p:cNvPr id="97" name="テキスト ボックス 96">
            <a:extLst>
              <a:ext uri="{FF2B5EF4-FFF2-40B4-BE49-F238E27FC236}">
                <a16:creationId xmlns:a16="http://schemas.microsoft.com/office/drawing/2014/main" id="{8A945195-FCD3-D39F-5680-EA86FFE1E331}"/>
              </a:ext>
            </a:extLst>
          </p:cNvPr>
          <p:cNvSpPr txBox="1"/>
          <p:nvPr/>
        </p:nvSpPr>
        <p:spPr>
          <a:xfrm>
            <a:off x="7753087" y="4604277"/>
            <a:ext cx="471275" cy="444096"/>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en-US" altLang="ja-JP" sz="800" b="1" dirty="0">
                <a:solidFill>
                  <a:srgbClr val="F29558"/>
                </a:solidFill>
                <a:latin typeface="BIZ UDPゴシック" panose="020B0400000000000000" pitchFamily="50" charset="-128"/>
                <a:ea typeface="BIZ UDPゴシック" panose="020B0400000000000000" pitchFamily="50" charset="-128"/>
              </a:rPr>
              <a:t>854</a:t>
            </a:r>
            <a:r>
              <a:rPr kumimoji="1" lang="ja-JP" altLang="en-US" sz="800" b="1" i="0" u="none" strike="noStrike" kern="1200" cap="none" spc="0" normalizeH="0" baseline="0" noProof="0" dirty="0">
                <a:ln>
                  <a:noFill/>
                </a:ln>
                <a:solidFill>
                  <a:srgbClr val="F29558"/>
                </a:solidFill>
                <a:effectLst/>
                <a:uLnTx/>
                <a:uFillTx/>
                <a:latin typeface="BIZ UDPゴシック" panose="020B0400000000000000" pitchFamily="50" charset="-128"/>
                <a:ea typeface="BIZ UDPゴシック" panose="020B0400000000000000" pitchFamily="50" charset="-128"/>
                <a:cs typeface="+mn-cs"/>
              </a:rPr>
              <a:t>名</a:t>
            </a:r>
          </a:p>
        </p:txBody>
      </p:sp>
      <p:grpSp>
        <p:nvGrpSpPr>
          <p:cNvPr id="99" name="グループ化 98">
            <a:extLst>
              <a:ext uri="{FF2B5EF4-FFF2-40B4-BE49-F238E27FC236}">
                <a16:creationId xmlns:a16="http://schemas.microsoft.com/office/drawing/2014/main" id="{1DAE1187-F6B7-3897-9494-E80B5AACC337}"/>
              </a:ext>
            </a:extLst>
          </p:cNvPr>
          <p:cNvGrpSpPr/>
          <p:nvPr/>
        </p:nvGrpSpPr>
        <p:grpSpPr>
          <a:xfrm>
            <a:off x="6092857" y="4712438"/>
            <a:ext cx="1247278" cy="860435"/>
            <a:chOff x="6104548" y="2612960"/>
            <a:chExt cx="1247278" cy="860435"/>
          </a:xfrm>
        </p:grpSpPr>
        <p:pic>
          <p:nvPicPr>
            <p:cNvPr id="100" name="グラフィックス 99">
              <a:extLst>
                <a:ext uri="{FF2B5EF4-FFF2-40B4-BE49-F238E27FC236}">
                  <a16:creationId xmlns:a16="http://schemas.microsoft.com/office/drawing/2014/main" id="{0AE6C62E-3962-CA42-562D-4F318C40F19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139019" y="2612960"/>
              <a:ext cx="1212807" cy="789735"/>
            </a:xfrm>
            <a:prstGeom prst="rect">
              <a:avLst/>
            </a:prstGeom>
          </p:spPr>
        </p:pic>
        <p:sp>
          <p:nvSpPr>
            <p:cNvPr id="101" name="テキスト ボックス 100">
              <a:extLst>
                <a:ext uri="{FF2B5EF4-FFF2-40B4-BE49-F238E27FC236}">
                  <a16:creationId xmlns:a16="http://schemas.microsoft.com/office/drawing/2014/main" id="{69DD71FE-25AD-336A-F4C9-A8CC0935A726}"/>
                </a:ext>
              </a:extLst>
            </p:cNvPr>
            <p:cNvSpPr txBox="1"/>
            <p:nvPr/>
          </p:nvSpPr>
          <p:spPr>
            <a:xfrm>
              <a:off x="6104548" y="2642398"/>
              <a:ext cx="776110"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2400" b="1" i="0" u="none" strike="noStrike" kern="1200" cap="none" spc="0" normalizeH="0" baseline="0" noProof="0" dirty="0">
                  <a:ln>
                    <a:noFill/>
                  </a:ln>
                  <a:solidFill>
                    <a:srgbClr val="E60012"/>
                  </a:solidFill>
                  <a:effectLst/>
                  <a:uLnTx/>
                  <a:uFillTx/>
                  <a:latin typeface="BIZ UDPゴシック" panose="020B0400000000000000" pitchFamily="50" charset="-128"/>
                  <a:ea typeface="BIZ UDPゴシック" panose="020B0400000000000000" pitchFamily="50" charset="-128"/>
                  <a:cs typeface="+mn-cs"/>
                </a:rPr>
                <a:t>UP!</a:t>
              </a:r>
              <a:endParaRPr kumimoji="1" lang="ja-JP" altLang="en-US" sz="2400" b="1" i="0" u="none" strike="noStrike" kern="1200" cap="none" spc="0" normalizeH="0" baseline="0" noProof="0" dirty="0">
                <a:ln>
                  <a:noFill/>
                </a:ln>
                <a:solidFill>
                  <a:srgbClr val="E60012"/>
                </a:solidFill>
                <a:effectLst/>
                <a:uLnTx/>
                <a:uFillTx/>
                <a:latin typeface="BIZ UDPゴシック" panose="020B0400000000000000" pitchFamily="50" charset="-128"/>
                <a:ea typeface="BIZ UDPゴシック" panose="020B0400000000000000" pitchFamily="50" charset="-128"/>
                <a:cs typeface="+mn-cs"/>
              </a:endParaRPr>
            </a:p>
          </p:txBody>
        </p:sp>
      </p:grpSp>
      <p:sp>
        <p:nvSpPr>
          <p:cNvPr id="13" name="フッター プレースホルダー 3">
            <a:extLst>
              <a:ext uri="{FF2B5EF4-FFF2-40B4-BE49-F238E27FC236}">
                <a16:creationId xmlns:a16="http://schemas.microsoft.com/office/drawing/2014/main" id="{12A087DA-42F4-1E15-861D-9719136EFAD1}"/>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438013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pic>
        <p:nvPicPr>
          <p:cNvPr id="312" name="Google Shape;312;p26" descr="「オール公立」の場合の教育費合計金額は1,043万円です。その内訳は、幼稚園67万円、小学校193万円、中学校147万円、高校137万円、大学499万円です。&#10;          「大学だけ私立」の場合の教育費合計金額は1,261万円です。その内訳は、幼稚園67万円、小学校193万円、中学校147万円、高校137万円、大学717万円です。&#10;          「高校から私立」の場合の教育費合計金額は1,415万円です。その内訳は、幼稚園67万円、小学校193万円、中学校147万円、高校291万円、大学717万円です。&#10;          「中学校から私立」の場合の教育費合計金額は1,690万円です。その内訳は、幼稚園67万円、小学校193万円、中学校422万円、高校291万円、大学717万円です。&#10;          「小学校から私立」の場合の教育費合計金額は2,456万円です。その内訳は、幼稚園67万円、小学校959万円、中学校422万円、高校291万円、大学717万円です。&#10;          「オール私立」の場合の教育費合計金額は2,547万円です。その内訳は、幼稚園158万円、小学校959万円、中学校422万円、高校291万円、大学717万円です。&#10;          「※１」は、幼稚園、小学校、中学校、高校についての補足説明です。&#10;          「※２」は、大学についての補足説明です。"/>
          <p:cNvPicPr preferRelativeResize="0"/>
          <p:nvPr/>
        </p:nvPicPr>
        <p:blipFill rotWithShape="1">
          <a:blip r:embed="rId3">
            <a:alphaModFix/>
          </a:blip>
          <a:srcRect/>
          <a:stretch/>
        </p:blipFill>
        <p:spPr>
          <a:xfrm>
            <a:off x="909141" y="1291414"/>
            <a:ext cx="7560671" cy="3150280"/>
          </a:xfrm>
          <a:prstGeom prst="rect">
            <a:avLst/>
          </a:prstGeom>
          <a:noFill/>
          <a:ln>
            <a:noFill/>
          </a:ln>
        </p:spPr>
      </p:pic>
      <p:sp>
        <p:nvSpPr>
          <p:cNvPr id="313" name="Google Shape;313;p26"/>
          <p:cNvSpPr txBox="1"/>
          <p:nvPr/>
        </p:nvSpPr>
        <p:spPr>
          <a:xfrm>
            <a:off x="25274" y="5381880"/>
            <a:ext cx="9429883" cy="1005260"/>
          </a:xfrm>
          <a:prstGeom prst="rect">
            <a:avLst/>
          </a:prstGeom>
          <a:noFill/>
          <a:ln>
            <a:noFill/>
          </a:ln>
        </p:spPr>
        <p:txBody>
          <a:bodyPr spcFirstLastPara="1" wrap="square" lIns="82939" tIns="41458" rIns="82939" bIns="41458" anchor="t" anchorCtr="0">
            <a:spAutoFit/>
          </a:bodyPr>
          <a:lstStyle/>
          <a:p>
            <a:pPr algn="ctr">
              <a:lnSpc>
                <a:spcPct val="150000"/>
              </a:lnSpc>
              <a:buClr>
                <a:srgbClr val="000000"/>
              </a:buClr>
              <a:buSzPts val="1800"/>
            </a:pPr>
            <a:r>
              <a:rPr lang="ja-JP" altLang="en-US" sz="1633" b="1" dirty="0">
                <a:solidFill>
                  <a:srgbClr val="000000"/>
                </a:solidFill>
                <a:latin typeface="BIZ UDPゴシック" panose="020B0400000000000000" pitchFamily="50" charset="-128"/>
                <a:ea typeface="BIZ UDPゴシック" panose="020B0400000000000000" pitchFamily="50" charset="-128"/>
                <a:cs typeface="Arial"/>
                <a:sym typeface="Arial"/>
              </a:rPr>
              <a:t>住宅ローン</a:t>
            </a:r>
            <a:r>
              <a:rPr lang="en-US" altLang="ja-JP" sz="3629" b="1" dirty="0">
                <a:solidFill>
                  <a:srgbClr val="F29600"/>
                </a:solidFill>
                <a:latin typeface="BIZ UDPゴシック" panose="020B0400000000000000" pitchFamily="50" charset="-128"/>
                <a:ea typeface="BIZ UDPゴシック" panose="020B0400000000000000" pitchFamily="50" charset="-128"/>
                <a:cs typeface="Arial"/>
                <a:sym typeface="Arial"/>
              </a:rPr>
              <a:t>35</a:t>
            </a:r>
            <a:r>
              <a:rPr lang="ja-JP" altLang="en-US" sz="1633" b="1" dirty="0">
                <a:solidFill>
                  <a:srgbClr val="000000"/>
                </a:solidFill>
                <a:latin typeface="BIZ UDPゴシック" panose="020B0400000000000000" pitchFamily="50" charset="-128"/>
                <a:ea typeface="BIZ UDPゴシック" panose="020B0400000000000000" pitchFamily="50" charset="-128"/>
                <a:cs typeface="Arial"/>
                <a:sym typeface="Arial"/>
              </a:rPr>
              <a:t>年ですが、教育資金は</a:t>
            </a:r>
            <a:r>
              <a:rPr lang="en-US" altLang="ja-JP" sz="3629" b="1" dirty="0">
                <a:solidFill>
                  <a:srgbClr val="F29600"/>
                </a:solidFill>
                <a:latin typeface="BIZ UDPゴシック" panose="020B0400000000000000" pitchFamily="50" charset="-128"/>
                <a:ea typeface="BIZ UDPゴシック" panose="020B0400000000000000" pitchFamily="50" charset="-128"/>
                <a:cs typeface="Arial"/>
                <a:sym typeface="Arial"/>
              </a:rPr>
              <a:t>22</a:t>
            </a:r>
            <a:r>
              <a:rPr lang="ja-JP" altLang="en-US" sz="1633" b="1" dirty="0">
                <a:solidFill>
                  <a:srgbClr val="000000"/>
                </a:solidFill>
                <a:latin typeface="BIZ UDPゴシック" panose="020B0400000000000000" pitchFamily="50" charset="-128"/>
                <a:ea typeface="BIZ UDPゴシック" panose="020B0400000000000000" pitchFamily="50" charset="-128"/>
                <a:cs typeface="Arial"/>
                <a:sym typeface="Arial"/>
              </a:rPr>
              <a:t>年と短期間、かつ、</a:t>
            </a:r>
            <a:r>
              <a:rPr lang="ja-JP" altLang="en-US" sz="1633" b="1" dirty="0">
                <a:solidFill>
                  <a:schemeClr val="dk1"/>
                </a:solidFill>
                <a:latin typeface="BIZ UDPゴシック" panose="020B0400000000000000" pitchFamily="50" charset="-128"/>
                <a:ea typeface="BIZ UDPゴシック" panose="020B0400000000000000" pitchFamily="50" charset="-128"/>
                <a:cs typeface="Arial"/>
                <a:sym typeface="Arial"/>
              </a:rPr>
              <a:t>高校・大学の</a:t>
            </a:r>
            <a:r>
              <a:rPr lang="ja-JP" altLang="en-US" sz="3992" b="1" dirty="0">
                <a:solidFill>
                  <a:srgbClr val="F29600"/>
                </a:solidFill>
                <a:latin typeface="BIZ UDPゴシック" panose="020B0400000000000000" pitchFamily="50" charset="-128"/>
                <a:ea typeface="BIZ UDPゴシック" panose="020B0400000000000000" pitchFamily="50" charset="-128"/>
                <a:cs typeface="Arial"/>
                <a:sym typeface="Arial"/>
              </a:rPr>
              <a:t>７</a:t>
            </a:r>
            <a:r>
              <a:rPr lang="ja-JP" altLang="en-US" sz="1633" b="1" dirty="0">
                <a:solidFill>
                  <a:schemeClr val="dk1"/>
                </a:solidFill>
                <a:latin typeface="BIZ UDPゴシック" panose="020B0400000000000000" pitchFamily="50" charset="-128"/>
                <a:ea typeface="BIZ UDPゴシック" panose="020B0400000000000000" pitchFamily="50" charset="-128"/>
                <a:cs typeface="Arial"/>
                <a:sym typeface="Arial"/>
              </a:rPr>
              <a:t>年間に集中</a:t>
            </a:r>
            <a:r>
              <a:rPr lang="ja-JP" altLang="en-US" sz="1633" b="1" dirty="0">
                <a:solidFill>
                  <a:srgbClr val="000000"/>
                </a:solidFill>
                <a:latin typeface="BIZ UDPゴシック" panose="020B0400000000000000" pitchFamily="50" charset="-128"/>
                <a:ea typeface="BIZ UDPゴシック" panose="020B0400000000000000" pitchFamily="50" charset="-128"/>
                <a:cs typeface="Arial"/>
                <a:sym typeface="Arial"/>
              </a:rPr>
              <a:t>！</a:t>
            </a:r>
            <a:endParaRPr sz="1270"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14" name="Google Shape;314;p26"/>
          <p:cNvSpPr txBox="1"/>
          <p:nvPr/>
        </p:nvSpPr>
        <p:spPr>
          <a:xfrm>
            <a:off x="3454796" y="6271955"/>
            <a:ext cx="7113576" cy="230369"/>
          </a:xfrm>
          <a:prstGeom prst="rect">
            <a:avLst/>
          </a:prstGeom>
          <a:noFill/>
          <a:ln>
            <a:noFill/>
          </a:ln>
        </p:spPr>
        <p:txBody>
          <a:bodyPr spcFirstLastPara="1" wrap="square" lIns="82939" tIns="41458" rIns="82939" bIns="41458" anchor="t" anchorCtr="0">
            <a:spAutoFit/>
          </a:bodyPr>
          <a:lstStyle/>
          <a:p>
            <a:pPr>
              <a:buClr>
                <a:srgbClr val="000000"/>
              </a:buClr>
              <a:buSzPts val="1050"/>
            </a:pPr>
            <a:r>
              <a:rPr lang="ja-JP" altLang="en-US" sz="953" dirty="0">
                <a:solidFill>
                  <a:schemeClr val="dk1"/>
                </a:solidFill>
                <a:latin typeface="BIZ UDPゴシック" panose="020B0400000000000000" pitchFamily="50" charset="-128"/>
                <a:ea typeface="BIZ UDPゴシック" panose="020B0400000000000000" pitchFamily="50" charset="-128"/>
                <a:cs typeface="Arial"/>
                <a:sym typeface="Arial"/>
              </a:rPr>
              <a:t>（出所）文部科学省「平成</a:t>
            </a:r>
            <a:r>
              <a:rPr lang="en-US" altLang="ja-JP" sz="953" dirty="0">
                <a:solidFill>
                  <a:schemeClr val="dk1"/>
                </a:solidFill>
                <a:latin typeface="BIZ UDPゴシック" panose="020B0400000000000000" pitchFamily="50" charset="-128"/>
                <a:ea typeface="BIZ UDPゴシック" panose="020B0400000000000000" pitchFamily="50" charset="-128"/>
                <a:cs typeface="Arial"/>
                <a:sym typeface="Arial"/>
              </a:rPr>
              <a:t>30</a:t>
            </a:r>
            <a:r>
              <a:rPr lang="ja-JP" altLang="en-US" sz="953" dirty="0">
                <a:solidFill>
                  <a:schemeClr val="dk1"/>
                </a:solidFill>
                <a:latin typeface="BIZ UDPゴシック" panose="020B0400000000000000" pitchFamily="50" charset="-128"/>
                <a:ea typeface="BIZ UDPゴシック" panose="020B0400000000000000" pitchFamily="50" charset="-128"/>
                <a:cs typeface="Arial"/>
                <a:sym typeface="Arial"/>
              </a:rPr>
              <a:t>年度 子供の学習費調査」、日本政策金融公庫「令和元年度 教育費負担の実態調査結果」</a:t>
            </a:r>
            <a:endParaRPr sz="1270"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pic>
        <p:nvPicPr>
          <p:cNvPr id="315" name="Google Shape;315;p26"/>
          <p:cNvPicPr preferRelativeResize="0"/>
          <p:nvPr/>
        </p:nvPicPr>
        <p:blipFill rotWithShape="1">
          <a:blip r:embed="rId4">
            <a:alphaModFix/>
          </a:blip>
          <a:srcRect/>
          <a:stretch/>
        </p:blipFill>
        <p:spPr>
          <a:xfrm rot="10800000" flipH="1">
            <a:off x="103292" y="417909"/>
            <a:ext cx="5599619" cy="657837"/>
          </a:xfrm>
          <a:prstGeom prst="rect">
            <a:avLst/>
          </a:prstGeom>
          <a:noFill/>
          <a:ln>
            <a:noFill/>
          </a:ln>
        </p:spPr>
      </p:pic>
      <p:sp>
        <p:nvSpPr>
          <p:cNvPr id="316" name="Google Shape;316;p26"/>
          <p:cNvSpPr txBox="1"/>
          <p:nvPr/>
        </p:nvSpPr>
        <p:spPr>
          <a:xfrm>
            <a:off x="550187" y="411816"/>
            <a:ext cx="4705824" cy="670040"/>
          </a:xfrm>
          <a:prstGeom prst="rect">
            <a:avLst/>
          </a:prstGeom>
          <a:noFill/>
          <a:ln>
            <a:noFill/>
          </a:ln>
        </p:spPr>
        <p:txBody>
          <a:bodyPr spcFirstLastPara="1" wrap="square" lIns="82939" tIns="41458" rIns="82939" bIns="41458" anchor="ctr" anchorCtr="0">
            <a:spAutoFit/>
          </a:bodyPr>
          <a:lstStyle/>
          <a:p>
            <a:pPr>
              <a:lnSpc>
                <a:spcPct val="150000"/>
              </a:lnSpc>
              <a:buClr>
                <a:srgbClr val="F29558"/>
              </a:buClr>
              <a:buSzPts val="2800"/>
            </a:pPr>
            <a:r>
              <a:rPr lang="ja-JP" altLang="en-US" sz="2540" b="1" dirty="0">
                <a:solidFill>
                  <a:srgbClr val="F29558"/>
                </a:solidFill>
                <a:latin typeface="BIZ UDPゴシック" panose="020B0400000000000000" pitchFamily="50" charset="-128"/>
                <a:ea typeface="BIZ UDPゴシック" panose="020B0400000000000000" pitchFamily="50" charset="-128"/>
                <a:cs typeface="Arial"/>
                <a:sym typeface="Arial"/>
              </a:rPr>
              <a:t>小・中・高・大にかかる費用</a:t>
            </a:r>
            <a:endParaRPr sz="1270"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2" name="フッター プレースホルダー 3">
            <a:extLst>
              <a:ext uri="{FF2B5EF4-FFF2-40B4-BE49-F238E27FC236}">
                <a16:creationId xmlns:a16="http://schemas.microsoft.com/office/drawing/2014/main" id="{6189DEFB-E4A5-639E-A67B-E96E8C0C7BE3}"/>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graphicFrame>
        <p:nvGraphicFramePr>
          <p:cNvPr id="322" name="Google Shape;322;p27"/>
          <p:cNvGraphicFramePr/>
          <p:nvPr>
            <p:extLst>
              <p:ext uri="{D42A27DB-BD31-4B8C-83A1-F6EECF244321}">
                <p14:modId xmlns:p14="http://schemas.microsoft.com/office/powerpoint/2010/main" val="2738119863"/>
              </p:ext>
            </p:extLst>
          </p:nvPr>
        </p:nvGraphicFramePr>
        <p:xfrm>
          <a:off x="541956" y="1908288"/>
          <a:ext cx="8175364" cy="3621107"/>
        </p:xfrm>
        <a:graphic>
          <a:graphicData uri="http://schemas.openxmlformats.org/drawingml/2006/table">
            <a:tbl>
              <a:tblPr>
                <a:noFill/>
              </a:tblPr>
              <a:tblGrid>
                <a:gridCol w="2063090">
                  <a:extLst>
                    <a:ext uri="{9D8B030D-6E8A-4147-A177-3AD203B41FA5}">
                      <a16:colId xmlns:a16="http://schemas.microsoft.com/office/drawing/2014/main" val="20000"/>
                    </a:ext>
                  </a:extLst>
                </a:gridCol>
                <a:gridCol w="1604328">
                  <a:extLst>
                    <a:ext uri="{9D8B030D-6E8A-4147-A177-3AD203B41FA5}">
                      <a16:colId xmlns:a16="http://schemas.microsoft.com/office/drawing/2014/main" val="20001"/>
                    </a:ext>
                  </a:extLst>
                </a:gridCol>
                <a:gridCol w="1488436">
                  <a:extLst>
                    <a:ext uri="{9D8B030D-6E8A-4147-A177-3AD203B41FA5}">
                      <a16:colId xmlns:a16="http://schemas.microsoft.com/office/drawing/2014/main" val="20002"/>
                    </a:ext>
                  </a:extLst>
                </a:gridCol>
                <a:gridCol w="1546768">
                  <a:extLst>
                    <a:ext uri="{9D8B030D-6E8A-4147-A177-3AD203B41FA5}">
                      <a16:colId xmlns:a16="http://schemas.microsoft.com/office/drawing/2014/main" val="20003"/>
                    </a:ext>
                  </a:extLst>
                </a:gridCol>
                <a:gridCol w="1472742">
                  <a:extLst>
                    <a:ext uri="{9D8B030D-6E8A-4147-A177-3AD203B41FA5}">
                      <a16:colId xmlns:a16="http://schemas.microsoft.com/office/drawing/2014/main" val="20004"/>
                    </a:ext>
                  </a:extLst>
                </a:gridCol>
              </a:tblGrid>
              <a:tr h="435470">
                <a:tc>
                  <a:txBody>
                    <a:bodyPr/>
                    <a:lstStyle/>
                    <a:p>
                      <a:pPr marL="0" marR="0" lvl="0" indent="0" algn="l" rtl="0">
                        <a:lnSpc>
                          <a:spcPct val="100000"/>
                        </a:lnSpc>
                        <a:spcBef>
                          <a:spcPts val="0"/>
                        </a:spcBef>
                        <a:spcAft>
                          <a:spcPts val="0"/>
                        </a:spcAft>
                        <a:buClr>
                          <a:srgbClr val="000000"/>
                        </a:buClr>
                        <a:buSzPts val="2000"/>
                        <a:buFont typeface="Arial"/>
                        <a:buNone/>
                      </a:pPr>
                      <a:endParaRPr sz="1800" u="none" strike="noStrike" cap="none" dirty="0">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9525" cap="flat" cmpd="sng">
                      <a:solidFill>
                        <a:srgbClr val="000000">
                          <a:alpha val="0"/>
                        </a:srgbClr>
                      </a:solidFill>
                      <a:prstDash val="solid"/>
                      <a:round/>
                      <a:headEnd type="none" w="sm" len="sm"/>
                      <a:tailEnd type="none" w="sm" len="sm"/>
                    </a:lnL>
                    <a:lnR w="12700" cap="flat" cmpd="sng">
                      <a:solidFill>
                        <a:schemeClr val="lt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ja-JP" sz="180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授業料</a:t>
                      </a:r>
                      <a:endParaRPr sz="1400" u="none" strike="noStrike" cap="none" dirty="0">
                        <a:latin typeface="BIZ UDPゴシック" panose="020B0400000000000000" pitchFamily="50" charset="-128"/>
                      </a:endParaRPr>
                    </a:p>
                  </a:txBody>
                  <a:tcPr marL="72847" marR="72847" marT="45699" marB="45699"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rgbClr val="F3A168"/>
                      </a:solidFill>
                      <a:prstDash val="solid"/>
                      <a:round/>
                      <a:headEnd type="none" w="sm" len="sm"/>
                      <a:tailEnd type="none" w="sm" len="sm"/>
                    </a:lnB>
                    <a:solidFill>
                      <a:srgbClr val="F3A168"/>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ja-JP" sz="180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入学料</a:t>
                      </a:r>
                      <a:endParaRPr sz="1400" u="none" strike="noStrike" cap="none" dirty="0">
                        <a:latin typeface="BIZ UDPゴシック" panose="020B0400000000000000" pitchFamily="50" charset="-128"/>
                      </a:endParaRPr>
                    </a:p>
                  </a:txBody>
                  <a:tcPr marL="72847" marR="72847" marT="45699" marB="45699"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rgbClr val="F3A168"/>
                      </a:solidFill>
                      <a:prstDash val="solid"/>
                      <a:round/>
                      <a:headEnd type="none" w="sm" len="sm"/>
                      <a:tailEnd type="none" w="sm" len="sm"/>
                    </a:lnB>
                    <a:solidFill>
                      <a:srgbClr val="F3A168"/>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ja-JP" sz="180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施設設備費</a:t>
                      </a:r>
                      <a:endParaRPr sz="1400" u="none" strike="noStrike" cap="none" dirty="0">
                        <a:latin typeface="BIZ UDPゴシック" panose="020B0400000000000000" pitchFamily="50" charset="-128"/>
                      </a:endParaRPr>
                    </a:p>
                  </a:txBody>
                  <a:tcPr marL="72847" marR="72847" marT="45699" marB="45699"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rgbClr val="F3A168"/>
                      </a:solidFill>
                      <a:prstDash val="solid"/>
                      <a:round/>
                      <a:headEnd type="none" w="sm" len="sm"/>
                      <a:tailEnd type="none" w="sm" len="sm"/>
                    </a:lnB>
                    <a:solidFill>
                      <a:srgbClr val="F3A168"/>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ja-JP" sz="180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合計</a:t>
                      </a:r>
                      <a:endParaRPr sz="1400" u="none" strike="noStrike" cap="none" dirty="0">
                        <a:latin typeface="BIZ UDPゴシック" panose="020B0400000000000000" pitchFamily="50" charset="-128"/>
                      </a:endParaRPr>
                    </a:p>
                  </a:txBody>
                  <a:tcPr marL="72847" marR="72847" marT="45699" marB="45699"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F3A168"/>
                    </a:solidFill>
                  </a:tcPr>
                </a:tc>
                <a:extLst>
                  <a:ext uri="{0D108BD9-81ED-4DB2-BD59-A6C34878D82A}">
                    <a16:rowId xmlns:a16="http://schemas.microsoft.com/office/drawing/2014/main" val="10000"/>
                  </a:ext>
                </a:extLst>
              </a:tr>
              <a:tr h="581299">
                <a:tc>
                  <a:txBody>
                    <a:bodyPr/>
                    <a:lstStyle/>
                    <a:p>
                      <a:pPr marL="0" marR="0" lvl="0" indent="0" algn="ctr" rtl="0">
                        <a:lnSpc>
                          <a:spcPct val="100000"/>
                        </a:lnSpc>
                        <a:spcBef>
                          <a:spcPts val="0"/>
                        </a:spcBef>
                        <a:spcAft>
                          <a:spcPts val="0"/>
                        </a:spcAft>
                        <a:buClr>
                          <a:srgbClr val="000000"/>
                        </a:buClr>
                        <a:buSzPts val="2000"/>
                        <a:buFont typeface="Arial"/>
                        <a:buNone/>
                      </a:pPr>
                      <a:r>
                        <a:rPr lang="ja-JP" sz="1800" u="none" strike="noStrike" cap="none" dirty="0">
                          <a:latin typeface="BIZ UDPゴシック" panose="020B0400000000000000" pitchFamily="50" charset="-128"/>
                          <a:ea typeface="BIZ UDPゴシック" panose="020B0400000000000000" pitchFamily="50" charset="-128"/>
                          <a:cs typeface="Arial"/>
                          <a:sym typeface="Arial"/>
                        </a:rPr>
                        <a:t>国公立大</a:t>
                      </a:r>
                      <a:r>
                        <a:rPr lang="ja-JP" sz="1400" u="none" strike="noStrike" cap="none" dirty="0">
                          <a:latin typeface="BIZ UDPゴシック" panose="020B0400000000000000" pitchFamily="50" charset="-128"/>
                          <a:ea typeface="BIZ UDPゴシック" panose="020B0400000000000000" pitchFamily="50" charset="-128"/>
                          <a:cs typeface="Arial"/>
                          <a:sym typeface="Arial"/>
                        </a:rPr>
                        <a:t>※1</a:t>
                      </a:r>
                      <a:endParaRPr sz="1800" u="none" strike="noStrike" cap="none" dirty="0">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12700" cap="flat" cmpd="sng">
                      <a:solidFill>
                        <a:srgbClr val="F3A16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600" u="none" strike="noStrike" cap="none" dirty="0">
                          <a:latin typeface="BIZ UDPゴシック" panose="020B0400000000000000" pitchFamily="50" charset="-128"/>
                          <a:ea typeface="BIZ UDPゴシック" panose="020B0400000000000000" pitchFamily="50" charset="-128"/>
                          <a:cs typeface="Arial"/>
                          <a:sym typeface="Arial"/>
                        </a:rPr>
                        <a:t>535,800</a:t>
                      </a:r>
                      <a:endParaRPr sz="1600" u="none" strike="noStrike" cap="none" dirty="0">
                        <a:latin typeface="BIZ UDPゴシック" panose="020B0400000000000000" pitchFamily="50" charset="-128"/>
                      </a:endParaRPr>
                    </a:p>
                  </a:txBody>
                  <a:tcPr marL="72847" marR="72847" marT="45699" marB="45699" anchor="ctr">
                    <a:lnL w="12700" cap="flat" cmpd="sng">
                      <a:solidFill>
                        <a:srgbClr val="F3A16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600" u="none" strike="noStrike" cap="none" dirty="0">
                          <a:latin typeface="BIZ UDPゴシック" panose="020B0400000000000000" pitchFamily="50" charset="-128"/>
                          <a:ea typeface="BIZ UDPゴシック" panose="020B0400000000000000" pitchFamily="50" charset="-128"/>
                          <a:cs typeface="Arial"/>
                          <a:sym typeface="Arial"/>
                        </a:rPr>
                        <a:t>282,000</a:t>
                      </a:r>
                      <a:endParaRPr sz="1600" u="none" strike="noStrike" cap="none" dirty="0">
                        <a:latin typeface="BIZ UDPゴシック" panose="020B0400000000000000" pitchFamily="50" charset="-128"/>
                      </a:endParaRPr>
                    </a:p>
                  </a:txBody>
                  <a:tcPr marL="72847" marR="72847" marT="45699" marB="45699" anchor="ctr">
                    <a:lnL w="12700" cap="flat" cmpd="sng">
                      <a:solidFill>
                        <a:srgbClr val="F3A16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500"/>
                        <a:buFont typeface="Arial"/>
                        <a:buNone/>
                      </a:pPr>
                      <a:r>
                        <a:rPr lang="ja-JP" sz="1600" u="none" strike="noStrike" cap="none" dirty="0">
                          <a:latin typeface="BIZ UDPゴシック" panose="020B0400000000000000" pitchFamily="50" charset="-128"/>
                          <a:ea typeface="BIZ UDPゴシック" panose="020B0400000000000000" pitchFamily="50" charset="-128"/>
                          <a:cs typeface="Arial"/>
                          <a:sym typeface="Arial"/>
                        </a:rPr>
                        <a:t>※4</a:t>
                      </a:r>
                      <a:endParaRPr sz="1600" u="none" strike="noStrike" cap="none" dirty="0">
                        <a:latin typeface="BIZ UDPゴシック" panose="020B0400000000000000" pitchFamily="50" charset="-128"/>
                      </a:endParaRPr>
                    </a:p>
                  </a:txBody>
                  <a:tcPr marL="72847" marR="72847" marT="45699" marB="45699" anchor="ctr">
                    <a:lnL w="12700" cap="flat" cmpd="sng">
                      <a:solidFill>
                        <a:srgbClr val="F3A168"/>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600" b="1"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817,800</a:t>
                      </a:r>
                      <a:endParaRPr sz="1600" b="1"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F3A168"/>
                    </a:solidFill>
                  </a:tcPr>
                </a:tc>
                <a:extLst>
                  <a:ext uri="{0D108BD9-81ED-4DB2-BD59-A6C34878D82A}">
                    <a16:rowId xmlns:a16="http://schemas.microsoft.com/office/drawing/2014/main" val="10001"/>
                  </a:ext>
                </a:extLst>
              </a:tr>
              <a:tr h="504076">
                <a:tc>
                  <a:txBody>
                    <a:bodyPr/>
                    <a:lstStyle/>
                    <a:p>
                      <a:pPr marL="0" marR="0" lvl="0" indent="0" algn="ctr" rtl="0">
                        <a:lnSpc>
                          <a:spcPct val="100000"/>
                        </a:lnSpc>
                        <a:spcBef>
                          <a:spcPts val="0"/>
                        </a:spcBef>
                        <a:spcAft>
                          <a:spcPts val="0"/>
                        </a:spcAft>
                        <a:buClr>
                          <a:srgbClr val="000000"/>
                        </a:buClr>
                        <a:buSzPts val="2000"/>
                        <a:buFont typeface="Arial"/>
                        <a:buNone/>
                      </a:pPr>
                      <a:r>
                        <a:rPr lang="ja-JP" sz="1800" u="none" strike="noStrike" cap="none" dirty="0">
                          <a:latin typeface="BIZ UDPゴシック" panose="020B0400000000000000" pitchFamily="50" charset="-128"/>
                          <a:ea typeface="BIZ UDPゴシック" panose="020B0400000000000000" pitchFamily="50" charset="-128"/>
                          <a:cs typeface="Arial"/>
                          <a:sym typeface="Arial"/>
                        </a:rPr>
                        <a:t>公立大</a:t>
                      </a:r>
                      <a:r>
                        <a:rPr lang="ja-JP" sz="1400" u="none" strike="noStrike" cap="none" dirty="0">
                          <a:latin typeface="BIZ UDPゴシック" panose="020B0400000000000000" pitchFamily="50" charset="-128"/>
                          <a:ea typeface="BIZ UDPゴシック" panose="020B0400000000000000" pitchFamily="50" charset="-128"/>
                          <a:cs typeface="Arial"/>
                          <a:sym typeface="Arial"/>
                        </a:rPr>
                        <a:t>※2</a:t>
                      </a:r>
                      <a:endParaRPr sz="1800" u="none" strike="noStrike" cap="none" dirty="0">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12700" cap="flat" cmpd="sng">
                      <a:solidFill>
                        <a:srgbClr val="F3A16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600" u="none" strike="noStrike" cap="none" dirty="0">
                          <a:latin typeface="BIZ UDPゴシック" panose="020B0400000000000000" pitchFamily="50" charset="-128"/>
                          <a:ea typeface="BIZ UDPゴシック" panose="020B0400000000000000" pitchFamily="50" charset="-128"/>
                          <a:cs typeface="Arial"/>
                          <a:sym typeface="Arial"/>
                        </a:rPr>
                        <a:t>536,191</a:t>
                      </a:r>
                      <a:endParaRPr sz="1600" u="none" strike="noStrike" cap="none" dirty="0">
                        <a:latin typeface="BIZ UDPゴシック" panose="020B0400000000000000" pitchFamily="50" charset="-128"/>
                      </a:endParaRPr>
                    </a:p>
                  </a:txBody>
                  <a:tcPr marL="72847" marR="72847" marT="45699" marB="45699" anchor="ctr">
                    <a:lnL w="12700" cap="flat" cmpd="sng">
                      <a:solidFill>
                        <a:srgbClr val="F3A16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600" u="none" strike="noStrike" cap="none" dirty="0">
                          <a:latin typeface="BIZ UDPゴシック" panose="020B0400000000000000" pitchFamily="50" charset="-128"/>
                          <a:ea typeface="BIZ UDPゴシック" panose="020B0400000000000000" pitchFamily="50" charset="-128"/>
                          <a:cs typeface="Arial"/>
                          <a:sym typeface="Arial"/>
                        </a:rPr>
                        <a:t>374,371</a:t>
                      </a:r>
                      <a:endParaRPr sz="1600" u="none" strike="noStrike" cap="none" dirty="0">
                        <a:latin typeface="BIZ UDPゴシック" panose="020B0400000000000000" pitchFamily="50" charset="-128"/>
                      </a:endParaRPr>
                    </a:p>
                  </a:txBody>
                  <a:tcPr marL="72847" marR="72847" marT="45699" marB="45699" anchor="ctr">
                    <a:lnL w="12700" cap="flat" cmpd="sng">
                      <a:solidFill>
                        <a:srgbClr val="F3A16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500"/>
                        <a:buFont typeface="Arial"/>
                        <a:buNone/>
                      </a:pPr>
                      <a:r>
                        <a:rPr lang="ja-JP" sz="1600" u="none" strike="noStrike" cap="none" dirty="0">
                          <a:latin typeface="BIZ UDPゴシック" panose="020B0400000000000000" pitchFamily="50" charset="-128"/>
                          <a:ea typeface="BIZ UDPゴシック" panose="020B0400000000000000" pitchFamily="50" charset="-128"/>
                          <a:cs typeface="Arial"/>
                          <a:sym typeface="Arial"/>
                        </a:rPr>
                        <a:t>※4</a:t>
                      </a:r>
                      <a:endParaRPr sz="1600" u="none" strike="noStrike" cap="none" dirty="0">
                        <a:latin typeface="BIZ UDPゴシック" panose="020B0400000000000000" pitchFamily="50" charset="-128"/>
                      </a:endParaRPr>
                    </a:p>
                  </a:txBody>
                  <a:tcPr marL="72847" marR="72847" marT="45699" marB="45699" anchor="ctr">
                    <a:lnL w="12700" cap="flat" cmpd="sng">
                      <a:solidFill>
                        <a:srgbClr val="F3A168"/>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600" b="1"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910,562</a:t>
                      </a:r>
                      <a:endParaRPr sz="1600" b="1"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F3A168"/>
                    </a:solidFill>
                  </a:tcPr>
                </a:tc>
                <a:extLst>
                  <a:ext uri="{0D108BD9-81ED-4DB2-BD59-A6C34878D82A}">
                    <a16:rowId xmlns:a16="http://schemas.microsoft.com/office/drawing/2014/main" val="10002"/>
                  </a:ext>
                </a:extLst>
              </a:tr>
              <a:tr h="576106">
                <a:tc>
                  <a:txBody>
                    <a:bodyPr/>
                    <a:lstStyle/>
                    <a:p>
                      <a:pPr marL="0" marR="0" lvl="0" indent="0" algn="ctr" rtl="0">
                        <a:lnSpc>
                          <a:spcPct val="100000"/>
                        </a:lnSpc>
                        <a:spcBef>
                          <a:spcPts val="0"/>
                        </a:spcBef>
                        <a:spcAft>
                          <a:spcPts val="0"/>
                        </a:spcAft>
                        <a:buClr>
                          <a:srgbClr val="000000"/>
                        </a:buClr>
                        <a:buSzPts val="2000"/>
                        <a:buFont typeface="Arial"/>
                        <a:buNone/>
                      </a:pPr>
                      <a:r>
                        <a:rPr lang="ja-JP" sz="1800" u="none" strike="noStrike" cap="none" dirty="0">
                          <a:latin typeface="BIZ UDPゴシック" panose="020B0400000000000000" pitchFamily="50" charset="-128"/>
                          <a:ea typeface="BIZ UDPゴシック" panose="020B0400000000000000" pitchFamily="50" charset="-128"/>
                          <a:cs typeface="Arial"/>
                          <a:sym typeface="Arial"/>
                        </a:rPr>
                        <a:t>私立大文系</a:t>
                      </a:r>
                      <a:r>
                        <a:rPr lang="ja-JP" sz="1400" u="none" strike="noStrike" cap="none" dirty="0">
                          <a:latin typeface="BIZ UDPゴシック" panose="020B0400000000000000" pitchFamily="50" charset="-128"/>
                          <a:ea typeface="BIZ UDPゴシック" panose="020B0400000000000000" pitchFamily="50" charset="-128"/>
                          <a:cs typeface="Arial"/>
                          <a:sym typeface="Arial"/>
                        </a:rPr>
                        <a:t>※3</a:t>
                      </a:r>
                      <a:endParaRPr sz="1800" u="none" strike="noStrike" cap="none" dirty="0">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12700" cap="flat" cmpd="sng">
                      <a:solidFill>
                        <a:srgbClr val="F3A16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600" u="none" strike="noStrike" cap="none" dirty="0">
                          <a:latin typeface="BIZ UDPゴシック" panose="020B0400000000000000" pitchFamily="50" charset="-128"/>
                          <a:ea typeface="BIZ UDPゴシック" panose="020B0400000000000000" pitchFamily="50" charset="-128"/>
                          <a:cs typeface="Arial"/>
                          <a:sym typeface="Arial"/>
                        </a:rPr>
                        <a:t>827,135</a:t>
                      </a:r>
                      <a:endParaRPr sz="1600" u="none" strike="noStrike" cap="none" dirty="0">
                        <a:latin typeface="BIZ UDPゴシック" panose="020B0400000000000000" pitchFamily="50" charset="-128"/>
                      </a:endParaRPr>
                    </a:p>
                  </a:txBody>
                  <a:tcPr marL="72847" marR="72847" marT="45699" marB="45699" anchor="ctr">
                    <a:lnL w="12700" cap="flat" cmpd="sng">
                      <a:solidFill>
                        <a:srgbClr val="F3A16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600" u="none" strike="noStrike" cap="none" dirty="0">
                          <a:latin typeface="BIZ UDPゴシック" panose="020B0400000000000000" pitchFamily="50" charset="-128"/>
                          <a:ea typeface="BIZ UDPゴシック" panose="020B0400000000000000" pitchFamily="50" charset="-128"/>
                          <a:cs typeface="Arial"/>
                          <a:sym typeface="Arial"/>
                        </a:rPr>
                        <a:t>223,867</a:t>
                      </a:r>
                      <a:endParaRPr sz="1600" u="none" strike="noStrike" cap="none" dirty="0">
                        <a:latin typeface="BIZ UDPゴシック" panose="020B0400000000000000" pitchFamily="50" charset="-128"/>
                      </a:endParaRPr>
                    </a:p>
                  </a:txBody>
                  <a:tcPr marL="72847" marR="72847" marT="45699" marB="45699" anchor="ctr">
                    <a:lnL w="12700" cap="flat" cmpd="sng">
                      <a:solidFill>
                        <a:srgbClr val="F3A16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600" u="none" strike="noStrike" cap="none" dirty="0">
                          <a:latin typeface="BIZ UDPゴシック" panose="020B0400000000000000" pitchFamily="50" charset="-128"/>
                          <a:ea typeface="BIZ UDPゴシック" panose="020B0400000000000000" pitchFamily="50" charset="-128"/>
                          <a:cs typeface="Arial"/>
                          <a:sym typeface="Arial"/>
                        </a:rPr>
                        <a:t>143,838</a:t>
                      </a:r>
                      <a:endParaRPr sz="1600" u="none" strike="noStrike" cap="none" dirty="0">
                        <a:latin typeface="BIZ UDPゴシック" panose="020B0400000000000000" pitchFamily="50" charset="-128"/>
                      </a:endParaRPr>
                    </a:p>
                  </a:txBody>
                  <a:tcPr marL="72847" marR="72847" marT="45699" marB="45699" anchor="ctr">
                    <a:lnL w="12700" cap="flat" cmpd="sng">
                      <a:solidFill>
                        <a:srgbClr val="F3A168"/>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600" b="1"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1,194,841</a:t>
                      </a:r>
                      <a:endParaRPr sz="1600" b="1"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F3A168"/>
                    </a:solidFill>
                  </a:tcPr>
                </a:tc>
                <a:extLst>
                  <a:ext uri="{0D108BD9-81ED-4DB2-BD59-A6C34878D82A}">
                    <a16:rowId xmlns:a16="http://schemas.microsoft.com/office/drawing/2014/main" val="10003"/>
                  </a:ext>
                </a:extLst>
              </a:tr>
              <a:tr h="762078">
                <a:tc>
                  <a:txBody>
                    <a:bodyPr/>
                    <a:lstStyle/>
                    <a:p>
                      <a:pPr marL="0" marR="0" lvl="0" indent="0" algn="ctr" rtl="0">
                        <a:lnSpc>
                          <a:spcPct val="100000"/>
                        </a:lnSpc>
                        <a:spcBef>
                          <a:spcPts val="0"/>
                        </a:spcBef>
                        <a:spcAft>
                          <a:spcPts val="0"/>
                        </a:spcAft>
                        <a:buClr>
                          <a:srgbClr val="000000"/>
                        </a:buClr>
                        <a:buSzPts val="2000"/>
                        <a:buFont typeface="Arial"/>
                        <a:buNone/>
                      </a:pPr>
                      <a:r>
                        <a:rPr lang="ja-JP" sz="1800" u="none" strike="noStrike" cap="none" dirty="0">
                          <a:latin typeface="BIZ UDPゴシック" panose="020B0400000000000000" pitchFamily="50" charset="-128"/>
                          <a:ea typeface="BIZ UDPゴシック" panose="020B0400000000000000" pitchFamily="50" charset="-128"/>
                          <a:cs typeface="Arial"/>
                          <a:sym typeface="Arial"/>
                        </a:rPr>
                        <a:t>私立大理系</a:t>
                      </a:r>
                      <a:r>
                        <a:rPr lang="ja-JP" sz="1400" u="none" strike="noStrike" cap="none" dirty="0">
                          <a:latin typeface="BIZ UDPゴシック" panose="020B0400000000000000" pitchFamily="50" charset="-128"/>
                          <a:ea typeface="BIZ UDPゴシック" panose="020B0400000000000000" pitchFamily="50" charset="-128"/>
                          <a:cs typeface="Arial"/>
                          <a:sym typeface="Arial"/>
                        </a:rPr>
                        <a:t>※3</a:t>
                      </a:r>
                      <a:endParaRPr sz="1800" u="none" strike="noStrike" cap="none" dirty="0">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12700" cap="flat" cmpd="sng">
                      <a:solidFill>
                        <a:srgbClr val="F3A16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600" u="none" strike="noStrike" cap="none" dirty="0">
                          <a:latin typeface="BIZ UDPゴシック" panose="020B0400000000000000" pitchFamily="50" charset="-128"/>
                          <a:ea typeface="BIZ UDPゴシック" panose="020B0400000000000000" pitchFamily="50" charset="-128"/>
                          <a:cs typeface="Arial"/>
                          <a:sym typeface="Arial"/>
                        </a:rPr>
                        <a:t>1,162,738</a:t>
                      </a:r>
                      <a:endParaRPr sz="1600" u="none" strike="noStrike" cap="none" dirty="0">
                        <a:latin typeface="BIZ UDPゴシック" panose="020B0400000000000000" pitchFamily="50" charset="-128"/>
                      </a:endParaRPr>
                    </a:p>
                  </a:txBody>
                  <a:tcPr marL="72847" marR="72847" marT="45699" marB="45699" anchor="ctr">
                    <a:lnL w="12700" cap="flat" cmpd="sng">
                      <a:solidFill>
                        <a:srgbClr val="F3A16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600" u="none" strike="noStrike" cap="none" dirty="0">
                          <a:latin typeface="BIZ UDPゴシック" panose="020B0400000000000000" pitchFamily="50" charset="-128"/>
                          <a:ea typeface="BIZ UDPゴシック" panose="020B0400000000000000" pitchFamily="50" charset="-128"/>
                          <a:cs typeface="Arial"/>
                          <a:sym typeface="Arial"/>
                        </a:rPr>
                        <a:t>234,756</a:t>
                      </a:r>
                      <a:endParaRPr sz="1600" u="none" strike="noStrike" cap="none" dirty="0">
                        <a:latin typeface="BIZ UDPゴシック" panose="020B0400000000000000" pitchFamily="50" charset="-128"/>
                      </a:endParaRPr>
                    </a:p>
                  </a:txBody>
                  <a:tcPr marL="72847" marR="72847" marT="45699" marB="45699" anchor="ctr">
                    <a:lnL w="12700" cap="flat" cmpd="sng">
                      <a:solidFill>
                        <a:srgbClr val="F3A16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600" u="none" strike="noStrike" cap="none" dirty="0">
                          <a:latin typeface="BIZ UDPゴシック" panose="020B0400000000000000" pitchFamily="50" charset="-128"/>
                          <a:ea typeface="BIZ UDPゴシック" panose="020B0400000000000000" pitchFamily="50" charset="-128"/>
                          <a:cs typeface="Arial"/>
                          <a:sym typeface="Arial"/>
                        </a:rPr>
                        <a:t>132,956</a:t>
                      </a:r>
                      <a:endParaRPr sz="1600" u="none" strike="noStrike" cap="none" dirty="0">
                        <a:latin typeface="BIZ UDPゴシック" panose="020B0400000000000000" pitchFamily="50" charset="-128"/>
                      </a:endParaRPr>
                    </a:p>
                  </a:txBody>
                  <a:tcPr marL="72847" marR="72847" marT="45699" marB="45699" anchor="ctr">
                    <a:lnL w="12700" cap="flat" cmpd="sng">
                      <a:solidFill>
                        <a:srgbClr val="F3A168"/>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600" b="1"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1,530,451</a:t>
                      </a:r>
                      <a:endParaRPr sz="1600" b="1"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F3A168"/>
                    </a:solidFill>
                  </a:tcPr>
                </a:tc>
                <a:extLst>
                  <a:ext uri="{0D108BD9-81ED-4DB2-BD59-A6C34878D82A}">
                    <a16:rowId xmlns:a16="http://schemas.microsoft.com/office/drawing/2014/main" val="10004"/>
                  </a:ext>
                </a:extLst>
              </a:tr>
              <a:tr h="762078">
                <a:tc>
                  <a:txBody>
                    <a:bodyPr/>
                    <a:lstStyle/>
                    <a:p>
                      <a:pPr marL="0" marR="0" lvl="0" indent="0" algn="ctr" rtl="0">
                        <a:lnSpc>
                          <a:spcPct val="100000"/>
                        </a:lnSpc>
                        <a:spcBef>
                          <a:spcPts val="0"/>
                        </a:spcBef>
                        <a:spcAft>
                          <a:spcPts val="0"/>
                        </a:spcAft>
                        <a:buClr>
                          <a:srgbClr val="000000"/>
                        </a:buClr>
                        <a:buSzPts val="2000"/>
                        <a:buFont typeface="Arial"/>
                        <a:buNone/>
                      </a:pPr>
                      <a:r>
                        <a:rPr lang="ja-JP" sz="1800" u="none" strike="noStrike" cap="none" dirty="0">
                          <a:latin typeface="BIZ UDPゴシック" panose="020B0400000000000000" pitchFamily="50" charset="-128"/>
                          <a:ea typeface="BIZ UDPゴシック" panose="020B0400000000000000" pitchFamily="50" charset="-128"/>
                          <a:cs typeface="Arial"/>
                          <a:sym typeface="Arial"/>
                        </a:rPr>
                        <a:t>私立大医歯系</a:t>
                      </a:r>
                      <a:r>
                        <a:rPr lang="ja-JP" sz="1400" u="none" strike="noStrike" cap="none" dirty="0">
                          <a:latin typeface="BIZ UDPゴシック" panose="020B0400000000000000" pitchFamily="50" charset="-128"/>
                          <a:ea typeface="BIZ UDPゴシック" panose="020B0400000000000000" pitchFamily="50" charset="-128"/>
                          <a:cs typeface="Arial"/>
                          <a:sym typeface="Arial"/>
                        </a:rPr>
                        <a:t>※3</a:t>
                      </a:r>
                      <a:endParaRPr sz="1800" u="none" strike="noStrike" cap="none" dirty="0">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12700" cap="flat" cmpd="sng">
                      <a:solidFill>
                        <a:srgbClr val="F3A16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600" u="none" strike="noStrike" cap="none" dirty="0">
                          <a:latin typeface="BIZ UDPゴシック" panose="020B0400000000000000" pitchFamily="50" charset="-128"/>
                          <a:ea typeface="BIZ UDPゴシック" panose="020B0400000000000000" pitchFamily="50" charset="-128"/>
                          <a:cs typeface="Arial"/>
                          <a:sym typeface="Arial"/>
                        </a:rPr>
                        <a:t>2,863,713</a:t>
                      </a:r>
                      <a:endParaRPr sz="1600" u="none" strike="noStrike" cap="none" dirty="0">
                        <a:latin typeface="BIZ UDPゴシック" panose="020B0400000000000000" pitchFamily="50" charset="-128"/>
                      </a:endParaRPr>
                    </a:p>
                  </a:txBody>
                  <a:tcPr marL="72847" marR="72847" marT="45699" marB="45699" anchor="ctr">
                    <a:lnL w="12700" cap="flat" cmpd="sng">
                      <a:solidFill>
                        <a:srgbClr val="F3A16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600" u="none" strike="noStrike" cap="none" dirty="0">
                          <a:latin typeface="BIZ UDPゴシック" panose="020B0400000000000000" pitchFamily="50" charset="-128"/>
                          <a:ea typeface="BIZ UDPゴシック" panose="020B0400000000000000" pitchFamily="50" charset="-128"/>
                          <a:cs typeface="Arial"/>
                          <a:sym typeface="Arial"/>
                        </a:rPr>
                        <a:t>1,077,425</a:t>
                      </a:r>
                      <a:endParaRPr sz="1600" u="none" strike="noStrike" cap="none" dirty="0">
                        <a:latin typeface="BIZ UDPゴシック" panose="020B0400000000000000" pitchFamily="50" charset="-128"/>
                      </a:endParaRPr>
                    </a:p>
                  </a:txBody>
                  <a:tcPr marL="72847" marR="72847" marT="45699" marB="45699" anchor="ctr">
                    <a:lnL w="12700" cap="flat" cmpd="sng">
                      <a:solidFill>
                        <a:srgbClr val="F3A16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600" u="none" strike="noStrike" cap="none" dirty="0">
                          <a:latin typeface="BIZ UDPゴシック" panose="020B0400000000000000" pitchFamily="50" charset="-128"/>
                          <a:ea typeface="BIZ UDPゴシック" panose="020B0400000000000000" pitchFamily="50" charset="-128"/>
                          <a:cs typeface="Arial"/>
                          <a:sym typeface="Arial"/>
                        </a:rPr>
                        <a:t>880,8566</a:t>
                      </a:r>
                      <a:endParaRPr sz="1600" u="none" strike="noStrike" cap="none" dirty="0">
                        <a:latin typeface="BIZ UDPゴシック" panose="020B0400000000000000" pitchFamily="50" charset="-128"/>
                      </a:endParaRPr>
                    </a:p>
                  </a:txBody>
                  <a:tcPr marL="72847" marR="72847" marT="45699" marB="45699" anchor="ctr">
                    <a:lnL w="12700" cap="flat" cmpd="sng">
                      <a:solidFill>
                        <a:srgbClr val="F3A168"/>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600" b="1"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4,821,704</a:t>
                      </a:r>
                      <a:endParaRPr sz="1600" b="1"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F3A168"/>
                    </a:solidFill>
                  </a:tcPr>
                </a:tc>
                <a:extLst>
                  <a:ext uri="{0D108BD9-81ED-4DB2-BD59-A6C34878D82A}">
                    <a16:rowId xmlns:a16="http://schemas.microsoft.com/office/drawing/2014/main" val="10005"/>
                  </a:ext>
                </a:extLst>
              </a:tr>
            </a:tbl>
          </a:graphicData>
        </a:graphic>
      </p:graphicFrame>
      <p:sp>
        <p:nvSpPr>
          <p:cNvPr id="323" name="Google Shape;323;p27"/>
          <p:cNvSpPr txBox="1"/>
          <p:nvPr/>
        </p:nvSpPr>
        <p:spPr>
          <a:xfrm>
            <a:off x="5124947" y="1585848"/>
            <a:ext cx="4353384" cy="251336"/>
          </a:xfrm>
          <a:prstGeom prst="rect">
            <a:avLst/>
          </a:prstGeom>
          <a:noFill/>
          <a:ln>
            <a:noFill/>
          </a:ln>
        </p:spPr>
        <p:txBody>
          <a:bodyPr spcFirstLastPara="1" wrap="square" lIns="82939" tIns="41458" rIns="82939" bIns="41458" anchor="t" anchorCtr="0">
            <a:spAutoFit/>
          </a:bodyPr>
          <a:lstStyle/>
          <a:p>
            <a:pPr>
              <a:buClr>
                <a:srgbClr val="000000"/>
              </a:buClr>
              <a:buSzPts val="1200"/>
            </a:pPr>
            <a:r>
              <a:rPr lang="ja-JP" altLang="en-US" sz="1089" dirty="0">
                <a:solidFill>
                  <a:srgbClr val="000000"/>
                </a:solidFill>
                <a:latin typeface="BIZ UDPゴシック" panose="020B0400000000000000" pitchFamily="50" charset="-128"/>
                <a:ea typeface="BIZ UDPゴシック" panose="020B0400000000000000" pitchFamily="50" charset="-128"/>
                <a:cs typeface="Arial"/>
                <a:sym typeface="Arial"/>
              </a:rPr>
              <a:t>初年度納付金のめやす（国公立大学、私立大学昼間部の平均額）</a:t>
            </a:r>
            <a:endParaRPr sz="1270"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24" name="Google Shape;324;p27"/>
          <p:cNvSpPr txBox="1"/>
          <p:nvPr/>
        </p:nvSpPr>
        <p:spPr>
          <a:xfrm>
            <a:off x="755234" y="5735282"/>
            <a:ext cx="7274691" cy="754166"/>
          </a:xfrm>
          <a:prstGeom prst="rect">
            <a:avLst/>
          </a:prstGeom>
          <a:noFill/>
          <a:ln>
            <a:noFill/>
          </a:ln>
        </p:spPr>
        <p:txBody>
          <a:bodyPr spcFirstLastPara="1" wrap="square" lIns="82939" tIns="41458" rIns="82939" bIns="41458" anchor="t" anchorCtr="0">
            <a:spAutoFit/>
          </a:bodyPr>
          <a:lstStyle/>
          <a:p>
            <a:pPr>
              <a:buClr>
                <a:srgbClr val="000000"/>
              </a:buClr>
              <a:buSzPts val="1200"/>
            </a:pPr>
            <a:r>
              <a:rPr lang="en-US" altLang="ja-JP" sz="1089" dirty="0">
                <a:solidFill>
                  <a:srgbClr val="000000"/>
                </a:solidFill>
                <a:latin typeface="BIZ UDPゴシック" panose="020B0400000000000000" pitchFamily="50" charset="-128"/>
                <a:ea typeface="BIZ UDPゴシック" panose="020B0400000000000000" pitchFamily="50" charset="-128"/>
                <a:cs typeface="Arial"/>
                <a:sym typeface="Arial"/>
              </a:rPr>
              <a:t>※</a:t>
            </a:r>
            <a:r>
              <a:rPr lang="ja-JP" altLang="en-US" sz="1089" dirty="0">
                <a:solidFill>
                  <a:srgbClr val="000000"/>
                </a:solidFill>
                <a:latin typeface="BIZ UDPゴシック" panose="020B0400000000000000" pitchFamily="50" charset="-128"/>
                <a:ea typeface="BIZ UDPゴシック" panose="020B0400000000000000" pitchFamily="50" charset="-128"/>
                <a:cs typeface="Arial"/>
                <a:sym typeface="Arial"/>
              </a:rPr>
              <a:t>１ 文部科学省令による標準額。ただし、国立大の法人化により、国立大の学費も大学間で差が出ている。</a:t>
            </a:r>
            <a:br>
              <a:rPr lang="ja-JP" altLang="en-US" sz="1089" dirty="0">
                <a:solidFill>
                  <a:srgbClr val="000000"/>
                </a:solidFill>
                <a:latin typeface="BIZ UDPゴシック" panose="020B0400000000000000" pitchFamily="50" charset="-128"/>
                <a:ea typeface="BIZ UDPゴシック" panose="020B0400000000000000" pitchFamily="50" charset="-128"/>
                <a:cs typeface="Arial"/>
                <a:sym typeface="Arial"/>
              </a:rPr>
            </a:br>
            <a:r>
              <a:rPr lang="en-US" altLang="ja-JP" sz="1089" dirty="0">
                <a:solidFill>
                  <a:srgbClr val="000000"/>
                </a:solidFill>
                <a:latin typeface="BIZ UDPゴシック" panose="020B0400000000000000" pitchFamily="50" charset="-128"/>
                <a:ea typeface="BIZ UDPゴシック" panose="020B0400000000000000" pitchFamily="50" charset="-128"/>
                <a:cs typeface="Arial"/>
                <a:sym typeface="Arial"/>
              </a:rPr>
              <a:t>※</a:t>
            </a:r>
            <a:r>
              <a:rPr lang="ja-JP" altLang="en-US" sz="1089" dirty="0">
                <a:solidFill>
                  <a:srgbClr val="000000"/>
                </a:solidFill>
                <a:latin typeface="BIZ UDPゴシック" panose="020B0400000000000000" pitchFamily="50" charset="-128"/>
                <a:ea typeface="BIZ UDPゴシック" panose="020B0400000000000000" pitchFamily="50" charset="-128"/>
                <a:cs typeface="Arial"/>
                <a:sym typeface="Arial"/>
              </a:rPr>
              <a:t>２ 公立大学入学料は地域外からの入学者の平均である。</a:t>
            </a:r>
            <a:endParaRPr sz="1089"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a:buClr>
                <a:srgbClr val="000000"/>
              </a:buClr>
              <a:buSzPts val="1200"/>
            </a:pPr>
            <a:r>
              <a:rPr lang="en-US" altLang="ja-JP" sz="1089" dirty="0">
                <a:solidFill>
                  <a:srgbClr val="000000"/>
                </a:solidFill>
                <a:latin typeface="BIZ UDPゴシック" panose="020B0400000000000000" pitchFamily="50" charset="-128"/>
                <a:ea typeface="BIZ UDPゴシック" panose="020B0400000000000000" pitchFamily="50" charset="-128"/>
                <a:cs typeface="Arial"/>
                <a:sym typeface="Arial"/>
              </a:rPr>
              <a:t>※</a:t>
            </a:r>
            <a:r>
              <a:rPr lang="ja-JP" altLang="en-US" sz="1089" dirty="0">
                <a:solidFill>
                  <a:srgbClr val="000000"/>
                </a:solidFill>
                <a:latin typeface="BIZ UDPゴシック" panose="020B0400000000000000" pitchFamily="50" charset="-128"/>
                <a:ea typeface="BIZ UDPゴシック" panose="020B0400000000000000" pitchFamily="50" charset="-128"/>
                <a:cs typeface="Arial"/>
                <a:sym typeface="Arial"/>
              </a:rPr>
              <a:t>３ 私立大昼間部の平均額。</a:t>
            </a:r>
            <a:br>
              <a:rPr lang="ja-JP" altLang="en-US" sz="1089" dirty="0">
                <a:solidFill>
                  <a:srgbClr val="000000"/>
                </a:solidFill>
                <a:latin typeface="BIZ UDPゴシック" panose="020B0400000000000000" pitchFamily="50" charset="-128"/>
                <a:ea typeface="BIZ UDPゴシック" panose="020B0400000000000000" pitchFamily="50" charset="-128"/>
                <a:cs typeface="Arial"/>
                <a:sym typeface="Arial"/>
              </a:rPr>
            </a:br>
            <a:r>
              <a:rPr lang="en-US" altLang="ja-JP" sz="1089" dirty="0">
                <a:solidFill>
                  <a:srgbClr val="000000"/>
                </a:solidFill>
                <a:latin typeface="BIZ UDPゴシック" panose="020B0400000000000000" pitchFamily="50" charset="-128"/>
                <a:ea typeface="BIZ UDPゴシック" panose="020B0400000000000000" pitchFamily="50" charset="-128"/>
                <a:cs typeface="Arial"/>
                <a:sym typeface="Arial"/>
              </a:rPr>
              <a:t>※</a:t>
            </a:r>
            <a:r>
              <a:rPr lang="ja-JP" altLang="en-US" sz="1089" dirty="0">
                <a:solidFill>
                  <a:srgbClr val="000000"/>
                </a:solidFill>
                <a:latin typeface="BIZ UDPゴシック" panose="020B0400000000000000" pitchFamily="50" charset="-128"/>
                <a:ea typeface="BIZ UDPゴシック" panose="020B0400000000000000" pitchFamily="50" charset="-128"/>
                <a:cs typeface="Arial"/>
                <a:sym typeface="Arial"/>
              </a:rPr>
              <a:t>４ 施設費、実習費、諸会費などを徴収される場合がある。</a:t>
            </a:r>
            <a:endParaRPr sz="1270"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25" name="Google Shape;325;p27"/>
          <p:cNvSpPr txBox="1"/>
          <p:nvPr/>
        </p:nvSpPr>
        <p:spPr>
          <a:xfrm>
            <a:off x="6098833" y="6413437"/>
            <a:ext cx="3326273" cy="251336"/>
          </a:xfrm>
          <a:prstGeom prst="rect">
            <a:avLst/>
          </a:prstGeom>
          <a:noFill/>
          <a:ln>
            <a:noFill/>
          </a:ln>
        </p:spPr>
        <p:txBody>
          <a:bodyPr spcFirstLastPara="1" wrap="square" lIns="82939" tIns="41458" rIns="82939" bIns="41458" anchor="t" anchorCtr="0">
            <a:spAutoFit/>
          </a:bodyPr>
          <a:lstStyle/>
          <a:p>
            <a:pPr>
              <a:buClr>
                <a:srgbClr val="000000"/>
              </a:buClr>
              <a:buSzPts val="1200"/>
            </a:pPr>
            <a:r>
              <a:rPr lang="ja-JP" altLang="en-US" sz="1089" dirty="0">
                <a:solidFill>
                  <a:srgbClr val="000000"/>
                </a:solidFill>
                <a:latin typeface="BIZ UDPゴシック" panose="020B0400000000000000" pitchFamily="50" charset="-128"/>
                <a:ea typeface="BIZ UDPゴシック" panose="020B0400000000000000" pitchFamily="50" charset="-128"/>
                <a:cs typeface="Arial"/>
                <a:sym typeface="Arial"/>
              </a:rPr>
              <a:t>出典：文部科学省「令和５年度学生納付金調査」</a:t>
            </a:r>
            <a:endParaRPr sz="1089"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pic>
        <p:nvPicPr>
          <p:cNvPr id="326" name="Google Shape;326;p27"/>
          <p:cNvPicPr preferRelativeResize="0"/>
          <p:nvPr/>
        </p:nvPicPr>
        <p:blipFill rotWithShape="1">
          <a:blip r:embed="rId3">
            <a:alphaModFix/>
          </a:blip>
          <a:srcRect/>
          <a:stretch/>
        </p:blipFill>
        <p:spPr>
          <a:xfrm rot="10800000" flipH="1">
            <a:off x="103292" y="397696"/>
            <a:ext cx="5599619" cy="657837"/>
          </a:xfrm>
          <a:prstGeom prst="rect">
            <a:avLst/>
          </a:prstGeom>
          <a:noFill/>
          <a:ln>
            <a:noFill/>
          </a:ln>
        </p:spPr>
      </p:pic>
      <p:sp>
        <p:nvSpPr>
          <p:cNvPr id="327" name="Google Shape;327;p27"/>
          <p:cNvSpPr txBox="1"/>
          <p:nvPr/>
        </p:nvSpPr>
        <p:spPr>
          <a:xfrm>
            <a:off x="550187" y="391591"/>
            <a:ext cx="4705824" cy="670040"/>
          </a:xfrm>
          <a:prstGeom prst="rect">
            <a:avLst/>
          </a:prstGeom>
          <a:noFill/>
          <a:ln>
            <a:noFill/>
          </a:ln>
        </p:spPr>
        <p:txBody>
          <a:bodyPr spcFirstLastPara="1" wrap="square" lIns="82939" tIns="41458" rIns="82939" bIns="41458" anchor="ctr" anchorCtr="0">
            <a:spAutoFit/>
          </a:bodyPr>
          <a:lstStyle/>
          <a:p>
            <a:pPr>
              <a:lnSpc>
                <a:spcPct val="150000"/>
              </a:lnSpc>
              <a:buClr>
                <a:srgbClr val="F29558"/>
              </a:buClr>
              <a:buSzPts val="2800"/>
            </a:pPr>
            <a:r>
              <a:rPr lang="ja-JP" altLang="en-US" sz="2540" b="1" dirty="0">
                <a:solidFill>
                  <a:srgbClr val="F29558"/>
                </a:solidFill>
                <a:latin typeface="BIZ UDPゴシック" panose="020B0400000000000000" pitchFamily="50" charset="-128"/>
                <a:ea typeface="BIZ UDPゴシック" panose="020B0400000000000000" pitchFamily="50" charset="-128"/>
                <a:cs typeface="Arial"/>
                <a:sym typeface="Arial"/>
              </a:rPr>
              <a:t>大学入学時にかかる費用</a:t>
            </a:r>
            <a:endParaRPr sz="1270"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2" name="フッター プレースホルダー 3">
            <a:extLst>
              <a:ext uri="{FF2B5EF4-FFF2-40B4-BE49-F238E27FC236}">
                <a16:creationId xmlns:a16="http://schemas.microsoft.com/office/drawing/2014/main" id="{6CEA106E-2EC7-215A-18A9-866576FB4CE4}"/>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405F0-A265-5A6E-6E41-8F6FF474A218}"/>
            </a:ext>
          </a:extLst>
        </p:cNvPr>
        <p:cNvGrpSpPr/>
        <p:nvPr/>
      </p:nvGrpSpPr>
      <p:grpSpPr>
        <a:xfrm>
          <a:off x="0" y="0"/>
          <a:ext cx="0" cy="0"/>
          <a:chOff x="0" y="0"/>
          <a:chExt cx="0" cy="0"/>
        </a:xfrm>
      </p:grpSpPr>
      <p:sp>
        <p:nvSpPr>
          <p:cNvPr id="2" name="フッター プレースホルダー 3">
            <a:extLst>
              <a:ext uri="{FF2B5EF4-FFF2-40B4-BE49-F238E27FC236}">
                <a16:creationId xmlns:a16="http://schemas.microsoft.com/office/drawing/2014/main" id="{46D39E78-E8EC-0B52-D5A2-1E9BF2FA5AF7}"/>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
        <p:nvSpPr>
          <p:cNvPr id="11" name="Google Shape;92;p1">
            <a:extLst>
              <a:ext uri="{FF2B5EF4-FFF2-40B4-BE49-F238E27FC236}">
                <a16:creationId xmlns:a16="http://schemas.microsoft.com/office/drawing/2014/main" id="{AC910F1F-9236-2493-AB37-9BB748E7CD93}"/>
              </a:ext>
            </a:extLst>
          </p:cNvPr>
          <p:cNvSpPr txBox="1"/>
          <p:nvPr/>
        </p:nvSpPr>
        <p:spPr>
          <a:xfrm>
            <a:off x="500386" y="485585"/>
            <a:ext cx="8033742" cy="301621"/>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ja-JP" sz="1400" b="1" dirty="0">
                <a:solidFill>
                  <a:schemeClr val="tx2"/>
                </a:solidFill>
                <a:latin typeface="BIZ UDPゴシック" panose="020B0400000000000000" pitchFamily="50" charset="-128"/>
                <a:ea typeface="BIZ UDPゴシック" panose="020B0400000000000000" pitchFamily="50" charset="-128"/>
                <a:cs typeface="Arial"/>
                <a:sym typeface="Arial"/>
              </a:rPr>
              <a:t>子育てに関する税制優遇</a:t>
            </a:r>
            <a:endParaRPr sz="1400" b="1" dirty="0">
              <a:solidFill>
                <a:schemeClr val="tx2"/>
              </a:solidFill>
              <a:latin typeface="BIZ UDPゴシック" panose="020B0400000000000000" pitchFamily="50" charset="-128"/>
              <a:ea typeface="BIZ UDPゴシック" panose="020B0400000000000000" pitchFamily="50" charset="-128"/>
              <a:cs typeface="Arial"/>
              <a:sym typeface="Arial"/>
            </a:endParaRPr>
          </a:p>
        </p:txBody>
      </p:sp>
      <p:sp>
        <p:nvSpPr>
          <p:cNvPr id="143" name="Google Shape;88;p1">
            <a:extLst>
              <a:ext uri="{FF2B5EF4-FFF2-40B4-BE49-F238E27FC236}">
                <a16:creationId xmlns:a16="http://schemas.microsoft.com/office/drawing/2014/main" id="{03B2F26D-9E74-BAEC-E7A8-3726C5CB0B01}"/>
              </a:ext>
            </a:extLst>
          </p:cNvPr>
          <p:cNvSpPr/>
          <p:nvPr/>
        </p:nvSpPr>
        <p:spPr>
          <a:xfrm>
            <a:off x="734487" y="3767748"/>
            <a:ext cx="2515465" cy="727347"/>
          </a:xfrm>
          <a:custGeom>
            <a:avLst/>
            <a:gdLst/>
            <a:ahLst/>
            <a:cxnLst/>
            <a:rect l="l" t="t" r="r" b="b"/>
            <a:pathLst>
              <a:path w="1223094" h="1357543" extrusionOk="0">
                <a:moveTo>
                  <a:pt x="33342" y="0"/>
                </a:moveTo>
                <a:lnTo>
                  <a:pt x="1189752" y="0"/>
                </a:lnTo>
                <a:cubicBezTo>
                  <a:pt x="1198595" y="0"/>
                  <a:pt x="1207076" y="3513"/>
                  <a:pt x="1213328" y="9766"/>
                </a:cubicBezTo>
                <a:cubicBezTo>
                  <a:pt x="1219581" y="16019"/>
                  <a:pt x="1223094" y="24499"/>
                  <a:pt x="1223094" y="33342"/>
                </a:cubicBezTo>
                <a:lnTo>
                  <a:pt x="1223094" y="1324201"/>
                </a:lnTo>
                <a:cubicBezTo>
                  <a:pt x="1223094" y="1342616"/>
                  <a:pt x="1208166" y="1357543"/>
                  <a:pt x="1189752" y="1357543"/>
                </a:cubicBezTo>
                <a:lnTo>
                  <a:pt x="33342" y="1357543"/>
                </a:lnTo>
                <a:cubicBezTo>
                  <a:pt x="14928" y="1357543"/>
                  <a:pt x="0" y="1342616"/>
                  <a:pt x="0" y="1324201"/>
                </a:cubicBezTo>
                <a:lnTo>
                  <a:pt x="0" y="33342"/>
                </a:lnTo>
                <a:cubicBezTo>
                  <a:pt x="0" y="14928"/>
                  <a:pt x="14928" y="0"/>
                  <a:pt x="33342" y="0"/>
                </a:cubicBezTo>
                <a:close/>
              </a:path>
            </a:pathLst>
          </a:custGeom>
          <a:solidFill>
            <a:srgbClr val="FFF8D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144" name="Google Shape;89;p1">
            <a:extLst>
              <a:ext uri="{FF2B5EF4-FFF2-40B4-BE49-F238E27FC236}">
                <a16:creationId xmlns:a16="http://schemas.microsoft.com/office/drawing/2014/main" id="{368BB33D-4F32-9106-1549-D4F5A85045B4}"/>
              </a:ext>
            </a:extLst>
          </p:cNvPr>
          <p:cNvSpPr/>
          <p:nvPr/>
        </p:nvSpPr>
        <p:spPr>
          <a:xfrm>
            <a:off x="787571" y="1661827"/>
            <a:ext cx="2515465" cy="727347"/>
          </a:xfrm>
          <a:custGeom>
            <a:avLst/>
            <a:gdLst/>
            <a:ahLst/>
            <a:cxnLst/>
            <a:rect l="l" t="t" r="r" b="b"/>
            <a:pathLst>
              <a:path w="1223094" h="1357543" extrusionOk="0">
                <a:moveTo>
                  <a:pt x="33342" y="0"/>
                </a:moveTo>
                <a:lnTo>
                  <a:pt x="1189752" y="0"/>
                </a:lnTo>
                <a:cubicBezTo>
                  <a:pt x="1198595" y="0"/>
                  <a:pt x="1207076" y="3513"/>
                  <a:pt x="1213328" y="9766"/>
                </a:cubicBezTo>
                <a:cubicBezTo>
                  <a:pt x="1219581" y="16019"/>
                  <a:pt x="1223094" y="24499"/>
                  <a:pt x="1223094" y="33342"/>
                </a:cubicBezTo>
                <a:lnTo>
                  <a:pt x="1223094" y="1324201"/>
                </a:lnTo>
                <a:cubicBezTo>
                  <a:pt x="1223094" y="1342616"/>
                  <a:pt x="1208166" y="1357543"/>
                  <a:pt x="1189752" y="1357543"/>
                </a:cubicBezTo>
                <a:lnTo>
                  <a:pt x="33342" y="1357543"/>
                </a:lnTo>
                <a:cubicBezTo>
                  <a:pt x="14928" y="1357543"/>
                  <a:pt x="0" y="1342616"/>
                  <a:pt x="0" y="1324201"/>
                </a:cubicBezTo>
                <a:lnTo>
                  <a:pt x="0" y="33342"/>
                </a:lnTo>
                <a:cubicBezTo>
                  <a:pt x="0" y="14928"/>
                  <a:pt x="14928" y="0"/>
                  <a:pt x="33342" y="0"/>
                </a:cubicBezTo>
                <a:close/>
              </a:path>
            </a:pathLst>
          </a:custGeom>
          <a:solidFill>
            <a:srgbClr val="FFF8D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145" name="Google Shape;90;p1">
            <a:extLst>
              <a:ext uri="{FF2B5EF4-FFF2-40B4-BE49-F238E27FC236}">
                <a16:creationId xmlns:a16="http://schemas.microsoft.com/office/drawing/2014/main" id="{0531BE4B-01B3-82F1-4BAB-2A948FB0ACA2}"/>
              </a:ext>
            </a:extLst>
          </p:cNvPr>
          <p:cNvSpPr txBox="1"/>
          <p:nvPr/>
        </p:nvSpPr>
        <p:spPr>
          <a:xfrm>
            <a:off x="713892" y="1591082"/>
            <a:ext cx="2515465" cy="2850748"/>
          </a:xfrm>
          <a:prstGeom prst="rect">
            <a:avLst/>
          </a:prstGeom>
          <a:noFill/>
          <a:ln>
            <a:noFill/>
          </a:ln>
        </p:spPr>
        <p:txBody>
          <a:bodyPr spcFirstLastPara="1" wrap="square" lIns="27500" tIns="27500" rIns="27500" bIns="27500" anchor="ctr" anchorCtr="0">
            <a:noAutofit/>
          </a:bodyPr>
          <a:lstStyle/>
          <a:p>
            <a:pPr marL="0" marR="0" lvl="0" indent="0" algn="ctr" rtl="0">
              <a:lnSpc>
                <a:spcPct val="147692"/>
              </a:lnSpc>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148" name="Google Shape;93;p1">
            <a:extLst>
              <a:ext uri="{FF2B5EF4-FFF2-40B4-BE49-F238E27FC236}">
                <a16:creationId xmlns:a16="http://schemas.microsoft.com/office/drawing/2014/main" id="{F41D23B0-31B9-CDF4-5A97-BE174A51437E}"/>
              </a:ext>
            </a:extLst>
          </p:cNvPr>
          <p:cNvSpPr txBox="1"/>
          <p:nvPr/>
        </p:nvSpPr>
        <p:spPr>
          <a:xfrm>
            <a:off x="548264" y="1790986"/>
            <a:ext cx="2104417" cy="420243"/>
          </a:xfrm>
          <a:prstGeom prst="rect">
            <a:avLst/>
          </a:prstGeom>
          <a:noFill/>
          <a:ln>
            <a:noFill/>
          </a:ln>
        </p:spPr>
        <p:txBody>
          <a:bodyPr spcFirstLastPara="1" wrap="square" lIns="0" tIns="0" rIns="0" bIns="0" anchor="t" anchorCtr="0">
            <a:spAutoFit/>
          </a:bodyPr>
          <a:lstStyle/>
          <a:p>
            <a:pPr marL="0" marR="0" lvl="0" indent="0" algn="ctr" rtl="0">
              <a:lnSpc>
                <a:spcPct val="179960"/>
              </a:lnSpc>
              <a:spcBef>
                <a:spcPts val="0"/>
              </a:spcBef>
              <a:spcAft>
                <a:spcPts val="0"/>
              </a:spcAft>
              <a:buNone/>
            </a:pPr>
            <a:r>
              <a:rPr lang="ja-JP" sz="1517" dirty="0">
                <a:solidFill>
                  <a:schemeClr val="dk1"/>
                </a:solidFill>
                <a:latin typeface="BIZ UDPゴシック" panose="020B0400000000000000" pitchFamily="50" charset="-128"/>
                <a:ea typeface="BIZ UDPゴシック" panose="020B0400000000000000" pitchFamily="50" charset="-128"/>
                <a:cs typeface="Arial"/>
                <a:sym typeface="Arial"/>
              </a:rPr>
              <a:t>児童手当</a:t>
            </a:r>
            <a:endParaRPr sz="1517" b="1" dirty="0">
              <a:solidFill>
                <a:srgbClr val="444241"/>
              </a:solidFill>
              <a:latin typeface="BIZ UDPゴシック" panose="020B0400000000000000" pitchFamily="50" charset="-128"/>
              <a:ea typeface="BIZ UDPゴシック" panose="020B0400000000000000" pitchFamily="50" charset="-128"/>
              <a:cs typeface="Arial"/>
              <a:sym typeface="Arial"/>
            </a:endParaRPr>
          </a:p>
        </p:txBody>
      </p:sp>
      <p:grpSp>
        <p:nvGrpSpPr>
          <p:cNvPr id="149" name="Google Shape;94;p1">
            <a:extLst>
              <a:ext uri="{FF2B5EF4-FFF2-40B4-BE49-F238E27FC236}">
                <a16:creationId xmlns:a16="http://schemas.microsoft.com/office/drawing/2014/main" id="{6D4ACEB1-54EC-9307-E39F-FF184D6E8C52}"/>
              </a:ext>
            </a:extLst>
          </p:cNvPr>
          <p:cNvGrpSpPr/>
          <p:nvPr/>
        </p:nvGrpSpPr>
        <p:grpSpPr>
          <a:xfrm>
            <a:off x="583341" y="1590743"/>
            <a:ext cx="484365" cy="484365"/>
            <a:chOff x="0" y="0"/>
            <a:chExt cx="812800" cy="812800"/>
          </a:xfrm>
        </p:grpSpPr>
        <p:sp>
          <p:nvSpPr>
            <p:cNvPr id="150" name="Google Shape;95;p1">
              <a:extLst>
                <a:ext uri="{FF2B5EF4-FFF2-40B4-BE49-F238E27FC236}">
                  <a16:creationId xmlns:a16="http://schemas.microsoft.com/office/drawing/2014/main" id="{EE0E8164-EADA-EF89-2453-2CB341521F60}"/>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91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IZ UDPゴシック" panose="020B0400000000000000" pitchFamily="50" charset="-128"/>
                <a:ea typeface="BIZ UDPゴシック" panose="020B0400000000000000" pitchFamily="50" charset="-128"/>
              </a:endParaRPr>
            </a:p>
          </p:txBody>
        </p:sp>
        <p:sp>
          <p:nvSpPr>
            <p:cNvPr id="151" name="Google Shape;96;p1">
              <a:extLst>
                <a:ext uri="{FF2B5EF4-FFF2-40B4-BE49-F238E27FC236}">
                  <a16:creationId xmlns:a16="http://schemas.microsoft.com/office/drawing/2014/main" id="{2FDE0FBC-7613-7812-A3EA-14BDCA7D64DA}"/>
                </a:ext>
              </a:extLst>
            </p:cNvPr>
            <p:cNvSpPr txBox="1"/>
            <p:nvPr/>
          </p:nvSpPr>
          <p:spPr>
            <a:xfrm>
              <a:off x="76200" y="47625"/>
              <a:ext cx="660400" cy="688975"/>
            </a:xfrm>
            <a:prstGeom prst="rect">
              <a:avLst/>
            </a:prstGeom>
            <a:noFill/>
            <a:ln>
              <a:noFill/>
            </a:ln>
          </p:spPr>
          <p:txBody>
            <a:bodyPr spcFirstLastPara="1" wrap="square" lIns="27500" tIns="27500" rIns="27500" bIns="27500" anchor="ctr" anchorCtr="0">
              <a:noAutofit/>
            </a:bodyPr>
            <a:lstStyle/>
            <a:p>
              <a:pPr marL="0" marR="0" lvl="0" indent="0" algn="ctr" rtl="0">
                <a:lnSpc>
                  <a:spcPct val="147692"/>
                </a:lnSpc>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sp>
        <p:nvSpPr>
          <p:cNvPr id="152" name="Google Shape;97;p1">
            <a:extLst>
              <a:ext uri="{FF2B5EF4-FFF2-40B4-BE49-F238E27FC236}">
                <a16:creationId xmlns:a16="http://schemas.microsoft.com/office/drawing/2014/main" id="{38523F6F-966F-255D-BE69-5C1EAED4E2C9}"/>
              </a:ext>
            </a:extLst>
          </p:cNvPr>
          <p:cNvSpPr txBox="1"/>
          <p:nvPr/>
        </p:nvSpPr>
        <p:spPr>
          <a:xfrm>
            <a:off x="616764" y="1672389"/>
            <a:ext cx="361724" cy="326564"/>
          </a:xfrm>
          <a:prstGeom prst="rect">
            <a:avLst/>
          </a:prstGeom>
          <a:noFill/>
          <a:ln>
            <a:noFill/>
          </a:ln>
        </p:spPr>
        <p:txBody>
          <a:bodyPr spcFirstLastPara="1" wrap="square" lIns="0" tIns="0" rIns="0" bIns="0" anchor="t" anchorCtr="0">
            <a:spAutoFit/>
          </a:bodyPr>
          <a:lstStyle/>
          <a:p>
            <a:pPr marL="0" marR="0" lvl="0" indent="0" algn="ctr" rtl="0">
              <a:lnSpc>
                <a:spcPct val="140039"/>
              </a:lnSpc>
              <a:spcBef>
                <a:spcPts val="0"/>
              </a:spcBef>
              <a:spcAft>
                <a:spcPts val="0"/>
              </a:spcAft>
              <a:buNone/>
            </a:pPr>
            <a:r>
              <a:rPr lang="ja-JP" sz="1516" b="1" dirty="0">
                <a:solidFill>
                  <a:srgbClr val="FFFFFF"/>
                </a:solidFill>
                <a:latin typeface="BIZ UDPゴシック" panose="020B0400000000000000" pitchFamily="50" charset="-128"/>
                <a:ea typeface="BIZ UDPゴシック" panose="020B0400000000000000" pitchFamily="50" charset="-128"/>
                <a:cs typeface="Arial"/>
                <a:sym typeface="Arial"/>
              </a:rPr>
              <a:t>01</a:t>
            </a:r>
            <a:endParaRPr dirty="0">
              <a:latin typeface="BIZ UDPゴシック" panose="020B0400000000000000" pitchFamily="50" charset="-128"/>
              <a:ea typeface="BIZ UDPゴシック" panose="020B0400000000000000" pitchFamily="50" charset="-128"/>
            </a:endParaRPr>
          </a:p>
        </p:txBody>
      </p:sp>
      <p:sp>
        <p:nvSpPr>
          <p:cNvPr id="153" name="Google Shape;98;p1">
            <a:extLst>
              <a:ext uri="{FF2B5EF4-FFF2-40B4-BE49-F238E27FC236}">
                <a16:creationId xmlns:a16="http://schemas.microsoft.com/office/drawing/2014/main" id="{710134B2-8511-D631-4FB8-6DF51D3D6122}"/>
              </a:ext>
            </a:extLst>
          </p:cNvPr>
          <p:cNvSpPr txBox="1"/>
          <p:nvPr/>
        </p:nvSpPr>
        <p:spPr>
          <a:xfrm>
            <a:off x="4856222" y="2090029"/>
            <a:ext cx="361724" cy="326564"/>
          </a:xfrm>
          <a:prstGeom prst="rect">
            <a:avLst/>
          </a:prstGeom>
          <a:noFill/>
          <a:ln>
            <a:noFill/>
          </a:ln>
        </p:spPr>
        <p:txBody>
          <a:bodyPr spcFirstLastPara="1" wrap="square" lIns="0" tIns="0" rIns="0" bIns="0" anchor="t" anchorCtr="0">
            <a:spAutoFit/>
          </a:bodyPr>
          <a:lstStyle/>
          <a:p>
            <a:pPr marL="0" marR="0" lvl="0" indent="0" algn="ctr" rtl="0">
              <a:lnSpc>
                <a:spcPct val="140039"/>
              </a:lnSpc>
              <a:spcBef>
                <a:spcPts val="0"/>
              </a:spcBef>
              <a:spcAft>
                <a:spcPts val="0"/>
              </a:spcAft>
              <a:buNone/>
            </a:pPr>
            <a:r>
              <a:rPr lang="ja-JP" sz="1516" b="1" dirty="0">
                <a:solidFill>
                  <a:srgbClr val="FFFFFF"/>
                </a:solidFill>
                <a:latin typeface="BIZ UDPゴシック" panose="020B0400000000000000" pitchFamily="50" charset="-128"/>
                <a:ea typeface="BIZ UDPゴシック" panose="020B0400000000000000" pitchFamily="50" charset="-128"/>
                <a:cs typeface="Arial"/>
                <a:sym typeface="Arial"/>
              </a:rPr>
              <a:t>02</a:t>
            </a:r>
            <a:endParaRPr dirty="0">
              <a:latin typeface="BIZ UDPゴシック" panose="020B0400000000000000" pitchFamily="50" charset="-128"/>
              <a:ea typeface="BIZ UDPゴシック" panose="020B0400000000000000" pitchFamily="50" charset="-128"/>
            </a:endParaRPr>
          </a:p>
        </p:txBody>
      </p:sp>
      <p:sp>
        <p:nvSpPr>
          <p:cNvPr id="154" name="Google Shape;99;p1">
            <a:extLst>
              <a:ext uri="{FF2B5EF4-FFF2-40B4-BE49-F238E27FC236}">
                <a16:creationId xmlns:a16="http://schemas.microsoft.com/office/drawing/2014/main" id="{E520F52C-307F-335A-E26E-D0A81AFC708D}"/>
              </a:ext>
            </a:extLst>
          </p:cNvPr>
          <p:cNvSpPr txBox="1"/>
          <p:nvPr/>
        </p:nvSpPr>
        <p:spPr>
          <a:xfrm>
            <a:off x="7645134" y="2090029"/>
            <a:ext cx="361724" cy="326564"/>
          </a:xfrm>
          <a:prstGeom prst="rect">
            <a:avLst/>
          </a:prstGeom>
          <a:noFill/>
          <a:ln>
            <a:noFill/>
          </a:ln>
        </p:spPr>
        <p:txBody>
          <a:bodyPr spcFirstLastPara="1" wrap="square" lIns="0" tIns="0" rIns="0" bIns="0" anchor="t" anchorCtr="0">
            <a:spAutoFit/>
          </a:bodyPr>
          <a:lstStyle/>
          <a:p>
            <a:pPr marL="0" marR="0" lvl="0" indent="0" algn="ctr" rtl="0">
              <a:lnSpc>
                <a:spcPct val="140039"/>
              </a:lnSpc>
              <a:spcBef>
                <a:spcPts val="0"/>
              </a:spcBef>
              <a:spcAft>
                <a:spcPts val="0"/>
              </a:spcAft>
              <a:buNone/>
            </a:pPr>
            <a:r>
              <a:rPr lang="ja-JP" sz="1516" b="1" dirty="0">
                <a:solidFill>
                  <a:srgbClr val="FFFFFF"/>
                </a:solidFill>
                <a:latin typeface="BIZ UDPゴシック" panose="020B0400000000000000" pitchFamily="50" charset="-128"/>
                <a:ea typeface="BIZ UDPゴシック" panose="020B0400000000000000" pitchFamily="50" charset="-128"/>
                <a:cs typeface="Arial"/>
                <a:sym typeface="Arial"/>
              </a:rPr>
              <a:t>03</a:t>
            </a:r>
            <a:endParaRPr dirty="0">
              <a:latin typeface="BIZ UDPゴシック" panose="020B0400000000000000" pitchFamily="50" charset="-128"/>
              <a:ea typeface="BIZ UDPゴシック" panose="020B0400000000000000" pitchFamily="50" charset="-128"/>
            </a:endParaRPr>
          </a:p>
        </p:txBody>
      </p:sp>
      <p:cxnSp>
        <p:nvCxnSpPr>
          <p:cNvPr id="155" name="Google Shape;100;p1">
            <a:extLst>
              <a:ext uri="{FF2B5EF4-FFF2-40B4-BE49-F238E27FC236}">
                <a16:creationId xmlns:a16="http://schemas.microsoft.com/office/drawing/2014/main" id="{E099BB55-8399-F799-300B-177127A365FB}"/>
              </a:ext>
            </a:extLst>
          </p:cNvPr>
          <p:cNvCxnSpPr/>
          <p:nvPr/>
        </p:nvCxnSpPr>
        <p:spPr>
          <a:xfrm>
            <a:off x="1230455" y="3583239"/>
            <a:ext cx="2033393" cy="0"/>
          </a:xfrm>
          <a:prstGeom prst="straightConnector1">
            <a:avLst/>
          </a:prstGeom>
          <a:noFill/>
          <a:ln w="28575" cap="flat" cmpd="sng">
            <a:solidFill>
              <a:srgbClr val="FFFFFF"/>
            </a:solidFill>
            <a:prstDash val="solid"/>
            <a:round/>
            <a:headEnd type="none" w="sm" len="sm"/>
            <a:tailEnd type="none" w="sm" len="sm"/>
          </a:ln>
        </p:spPr>
      </p:cxnSp>
      <p:cxnSp>
        <p:nvCxnSpPr>
          <p:cNvPr id="156" name="Google Shape;101;p1">
            <a:extLst>
              <a:ext uri="{FF2B5EF4-FFF2-40B4-BE49-F238E27FC236}">
                <a16:creationId xmlns:a16="http://schemas.microsoft.com/office/drawing/2014/main" id="{5FB73D0C-2B62-6239-A5A4-1A2E7F5029AC}"/>
              </a:ext>
            </a:extLst>
          </p:cNvPr>
          <p:cNvCxnSpPr/>
          <p:nvPr/>
        </p:nvCxnSpPr>
        <p:spPr>
          <a:xfrm>
            <a:off x="4019367" y="3583239"/>
            <a:ext cx="2033393" cy="0"/>
          </a:xfrm>
          <a:prstGeom prst="straightConnector1">
            <a:avLst/>
          </a:prstGeom>
          <a:noFill/>
          <a:ln w="28575" cap="flat" cmpd="sng">
            <a:solidFill>
              <a:srgbClr val="FFFFFF"/>
            </a:solidFill>
            <a:prstDash val="solid"/>
            <a:round/>
            <a:headEnd type="none" w="sm" len="sm"/>
            <a:tailEnd type="none" w="sm" len="sm"/>
          </a:ln>
        </p:spPr>
      </p:cxnSp>
      <p:sp>
        <p:nvSpPr>
          <p:cNvPr id="157" name="Google Shape;102;p1">
            <a:extLst>
              <a:ext uri="{FF2B5EF4-FFF2-40B4-BE49-F238E27FC236}">
                <a16:creationId xmlns:a16="http://schemas.microsoft.com/office/drawing/2014/main" id="{E66BAA0A-2E7D-D92A-0799-73F005483C27}"/>
              </a:ext>
            </a:extLst>
          </p:cNvPr>
          <p:cNvSpPr txBox="1"/>
          <p:nvPr/>
        </p:nvSpPr>
        <p:spPr>
          <a:xfrm>
            <a:off x="688653" y="3951330"/>
            <a:ext cx="2104417" cy="420243"/>
          </a:xfrm>
          <a:prstGeom prst="rect">
            <a:avLst/>
          </a:prstGeom>
          <a:noFill/>
          <a:ln>
            <a:noFill/>
          </a:ln>
        </p:spPr>
        <p:txBody>
          <a:bodyPr spcFirstLastPara="1" wrap="square" lIns="0" tIns="0" rIns="0" bIns="0" anchor="t" anchorCtr="0">
            <a:spAutoFit/>
          </a:bodyPr>
          <a:lstStyle/>
          <a:p>
            <a:pPr marL="0" marR="0" lvl="0" indent="0" algn="ctr" rtl="0">
              <a:lnSpc>
                <a:spcPct val="179960"/>
              </a:lnSpc>
              <a:spcBef>
                <a:spcPts val="0"/>
              </a:spcBef>
              <a:spcAft>
                <a:spcPts val="0"/>
              </a:spcAft>
              <a:buNone/>
            </a:pPr>
            <a:r>
              <a:rPr lang="ja-JP" sz="1517" dirty="0">
                <a:solidFill>
                  <a:schemeClr val="dk1"/>
                </a:solidFill>
                <a:latin typeface="BIZ UDPゴシック" panose="020B0400000000000000" pitchFamily="50" charset="-128"/>
                <a:ea typeface="BIZ UDPゴシック" panose="020B0400000000000000" pitchFamily="50" charset="-128"/>
                <a:cs typeface="Arial"/>
                <a:sym typeface="Arial"/>
              </a:rPr>
              <a:t>児童扶養手当</a:t>
            </a:r>
            <a:endParaRPr sz="1517" b="1" dirty="0">
              <a:solidFill>
                <a:srgbClr val="444241"/>
              </a:solidFill>
              <a:latin typeface="BIZ UDPゴシック" panose="020B0400000000000000" pitchFamily="50" charset="-128"/>
              <a:ea typeface="BIZ UDPゴシック" panose="020B0400000000000000" pitchFamily="50" charset="-128"/>
              <a:cs typeface="Arial"/>
              <a:sym typeface="Arial"/>
            </a:endParaRPr>
          </a:p>
        </p:txBody>
      </p:sp>
      <p:grpSp>
        <p:nvGrpSpPr>
          <p:cNvPr id="158" name="Google Shape;103;p1">
            <a:extLst>
              <a:ext uri="{FF2B5EF4-FFF2-40B4-BE49-F238E27FC236}">
                <a16:creationId xmlns:a16="http://schemas.microsoft.com/office/drawing/2014/main" id="{750B402B-5AF8-3A15-E770-E0591399B74F}"/>
              </a:ext>
            </a:extLst>
          </p:cNvPr>
          <p:cNvGrpSpPr/>
          <p:nvPr/>
        </p:nvGrpSpPr>
        <p:grpSpPr>
          <a:xfrm>
            <a:off x="560383" y="3677797"/>
            <a:ext cx="484365" cy="484365"/>
            <a:chOff x="0" y="0"/>
            <a:chExt cx="812800" cy="812800"/>
          </a:xfrm>
        </p:grpSpPr>
        <p:sp>
          <p:nvSpPr>
            <p:cNvPr id="159" name="Google Shape;104;p1">
              <a:extLst>
                <a:ext uri="{FF2B5EF4-FFF2-40B4-BE49-F238E27FC236}">
                  <a16:creationId xmlns:a16="http://schemas.microsoft.com/office/drawing/2014/main" id="{801E624F-9178-889A-79B7-B08645C4F3AA}"/>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91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IZ UDPゴシック" panose="020B0400000000000000" pitchFamily="50" charset="-128"/>
                <a:ea typeface="BIZ UDPゴシック" panose="020B0400000000000000" pitchFamily="50" charset="-128"/>
              </a:endParaRPr>
            </a:p>
          </p:txBody>
        </p:sp>
        <p:sp>
          <p:nvSpPr>
            <p:cNvPr id="160" name="Google Shape;105;p1">
              <a:extLst>
                <a:ext uri="{FF2B5EF4-FFF2-40B4-BE49-F238E27FC236}">
                  <a16:creationId xmlns:a16="http://schemas.microsoft.com/office/drawing/2014/main" id="{18226930-B28C-3A84-FB97-34EE4CFC5826}"/>
                </a:ext>
              </a:extLst>
            </p:cNvPr>
            <p:cNvSpPr txBox="1"/>
            <p:nvPr/>
          </p:nvSpPr>
          <p:spPr>
            <a:xfrm>
              <a:off x="76200" y="47625"/>
              <a:ext cx="660400" cy="688975"/>
            </a:xfrm>
            <a:prstGeom prst="rect">
              <a:avLst/>
            </a:prstGeom>
            <a:noFill/>
            <a:ln>
              <a:noFill/>
            </a:ln>
          </p:spPr>
          <p:txBody>
            <a:bodyPr spcFirstLastPara="1" wrap="square" lIns="27500" tIns="27500" rIns="27500" bIns="27500" anchor="ctr" anchorCtr="0">
              <a:noAutofit/>
            </a:bodyPr>
            <a:lstStyle/>
            <a:p>
              <a:pPr marL="0" marR="0" lvl="0" indent="0" algn="ctr" rtl="0">
                <a:lnSpc>
                  <a:spcPct val="147692"/>
                </a:lnSpc>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sp>
        <p:nvSpPr>
          <p:cNvPr id="161" name="Google Shape;106;p1">
            <a:extLst>
              <a:ext uri="{FF2B5EF4-FFF2-40B4-BE49-F238E27FC236}">
                <a16:creationId xmlns:a16="http://schemas.microsoft.com/office/drawing/2014/main" id="{C4407778-60B0-80BA-9D9E-7BE9D4466C96}"/>
              </a:ext>
            </a:extLst>
          </p:cNvPr>
          <p:cNvSpPr txBox="1"/>
          <p:nvPr/>
        </p:nvSpPr>
        <p:spPr>
          <a:xfrm>
            <a:off x="593807" y="3759443"/>
            <a:ext cx="361724" cy="326564"/>
          </a:xfrm>
          <a:prstGeom prst="rect">
            <a:avLst/>
          </a:prstGeom>
          <a:noFill/>
          <a:ln>
            <a:noFill/>
          </a:ln>
        </p:spPr>
        <p:txBody>
          <a:bodyPr spcFirstLastPara="1" wrap="square" lIns="0" tIns="0" rIns="0" bIns="0" anchor="t" anchorCtr="0">
            <a:spAutoFit/>
          </a:bodyPr>
          <a:lstStyle/>
          <a:p>
            <a:pPr marL="0" marR="0" lvl="0" indent="0" algn="ctr" rtl="0">
              <a:lnSpc>
                <a:spcPct val="140039"/>
              </a:lnSpc>
              <a:spcBef>
                <a:spcPts val="0"/>
              </a:spcBef>
              <a:spcAft>
                <a:spcPts val="0"/>
              </a:spcAft>
              <a:buNone/>
            </a:pPr>
            <a:r>
              <a:rPr lang="ja-JP" sz="1516" b="1" dirty="0">
                <a:solidFill>
                  <a:srgbClr val="FFFFFF"/>
                </a:solidFill>
                <a:latin typeface="BIZ UDPゴシック" panose="020B0400000000000000" pitchFamily="50" charset="-128"/>
                <a:ea typeface="BIZ UDPゴシック" panose="020B0400000000000000" pitchFamily="50" charset="-128"/>
                <a:cs typeface="Arial"/>
                <a:sym typeface="Arial"/>
              </a:rPr>
              <a:t>03</a:t>
            </a:r>
            <a:endParaRPr sz="1516" b="1" dirty="0">
              <a:solidFill>
                <a:srgbClr val="FFFFFF"/>
              </a:solidFill>
              <a:latin typeface="BIZ UDPゴシック" panose="020B0400000000000000" pitchFamily="50" charset="-128"/>
              <a:ea typeface="BIZ UDPゴシック" panose="020B0400000000000000" pitchFamily="50" charset="-128"/>
              <a:cs typeface="Arial"/>
              <a:sym typeface="Arial"/>
            </a:endParaRPr>
          </a:p>
        </p:txBody>
      </p:sp>
      <p:sp>
        <p:nvSpPr>
          <p:cNvPr id="162" name="Google Shape;107;p1">
            <a:extLst>
              <a:ext uri="{FF2B5EF4-FFF2-40B4-BE49-F238E27FC236}">
                <a16:creationId xmlns:a16="http://schemas.microsoft.com/office/drawing/2014/main" id="{3CF70B4B-85F3-B8A1-14AA-F5AA05D6C226}"/>
              </a:ext>
            </a:extLst>
          </p:cNvPr>
          <p:cNvSpPr/>
          <p:nvPr/>
        </p:nvSpPr>
        <p:spPr>
          <a:xfrm>
            <a:off x="772645" y="2703457"/>
            <a:ext cx="2515465" cy="727347"/>
          </a:xfrm>
          <a:custGeom>
            <a:avLst/>
            <a:gdLst/>
            <a:ahLst/>
            <a:cxnLst/>
            <a:rect l="l" t="t" r="r" b="b"/>
            <a:pathLst>
              <a:path w="1223094" h="1357543" extrusionOk="0">
                <a:moveTo>
                  <a:pt x="33342" y="0"/>
                </a:moveTo>
                <a:lnTo>
                  <a:pt x="1189752" y="0"/>
                </a:lnTo>
                <a:cubicBezTo>
                  <a:pt x="1198595" y="0"/>
                  <a:pt x="1207076" y="3513"/>
                  <a:pt x="1213328" y="9766"/>
                </a:cubicBezTo>
                <a:cubicBezTo>
                  <a:pt x="1219581" y="16019"/>
                  <a:pt x="1223094" y="24499"/>
                  <a:pt x="1223094" y="33342"/>
                </a:cubicBezTo>
                <a:lnTo>
                  <a:pt x="1223094" y="1324201"/>
                </a:lnTo>
                <a:cubicBezTo>
                  <a:pt x="1223094" y="1342616"/>
                  <a:pt x="1208166" y="1357543"/>
                  <a:pt x="1189752" y="1357543"/>
                </a:cubicBezTo>
                <a:lnTo>
                  <a:pt x="33342" y="1357543"/>
                </a:lnTo>
                <a:cubicBezTo>
                  <a:pt x="14928" y="1357543"/>
                  <a:pt x="0" y="1342616"/>
                  <a:pt x="0" y="1324201"/>
                </a:cubicBezTo>
                <a:lnTo>
                  <a:pt x="0" y="33342"/>
                </a:lnTo>
                <a:cubicBezTo>
                  <a:pt x="0" y="14928"/>
                  <a:pt x="14928" y="0"/>
                  <a:pt x="33342" y="0"/>
                </a:cubicBezTo>
                <a:close/>
              </a:path>
            </a:pathLst>
          </a:custGeom>
          <a:solidFill>
            <a:srgbClr val="FFF8D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8"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163" name="Google Shape;108;p1">
            <a:extLst>
              <a:ext uri="{FF2B5EF4-FFF2-40B4-BE49-F238E27FC236}">
                <a16:creationId xmlns:a16="http://schemas.microsoft.com/office/drawing/2014/main" id="{B2C23120-7533-59DE-1EF4-BA7AC0B86DF0}"/>
              </a:ext>
            </a:extLst>
          </p:cNvPr>
          <p:cNvSpPr txBox="1"/>
          <p:nvPr/>
        </p:nvSpPr>
        <p:spPr>
          <a:xfrm>
            <a:off x="679400" y="2874555"/>
            <a:ext cx="2104417" cy="420243"/>
          </a:xfrm>
          <a:prstGeom prst="rect">
            <a:avLst/>
          </a:prstGeom>
          <a:noFill/>
          <a:ln>
            <a:noFill/>
          </a:ln>
        </p:spPr>
        <p:txBody>
          <a:bodyPr spcFirstLastPara="1" wrap="square" lIns="0" tIns="0" rIns="0" bIns="0" anchor="t" anchorCtr="0">
            <a:spAutoFit/>
          </a:bodyPr>
          <a:lstStyle/>
          <a:p>
            <a:pPr marL="0" marR="0" lvl="0" indent="0" algn="ctr" rtl="0">
              <a:lnSpc>
                <a:spcPct val="179960"/>
              </a:lnSpc>
              <a:spcBef>
                <a:spcPts val="0"/>
              </a:spcBef>
              <a:spcAft>
                <a:spcPts val="0"/>
              </a:spcAft>
              <a:buNone/>
            </a:pPr>
            <a:r>
              <a:rPr lang="ja-JP" sz="1517" dirty="0">
                <a:solidFill>
                  <a:schemeClr val="dk1"/>
                </a:solidFill>
                <a:latin typeface="BIZ UDPゴシック" panose="020B0400000000000000" pitchFamily="50" charset="-128"/>
                <a:ea typeface="BIZ UDPゴシック" panose="020B0400000000000000" pitchFamily="50" charset="-128"/>
                <a:cs typeface="Arial"/>
                <a:sym typeface="Arial"/>
              </a:rPr>
              <a:t>児童育成手当</a:t>
            </a:r>
            <a:endParaRPr sz="1517"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nvGrpSpPr>
          <p:cNvPr id="164" name="Google Shape;109;p1">
            <a:extLst>
              <a:ext uri="{FF2B5EF4-FFF2-40B4-BE49-F238E27FC236}">
                <a16:creationId xmlns:a16="http://schemas.microsoft.com/office/drawing/2014/main" id="{18CC830E-DA1C-9DDF-85D7-EF2AF3244A2D}"/>
              </a:ext>
            </a:extLst>
          </p:cNvPr>
          <p:cNvGrpSpPr/>
          <p:nvPr/>
        </p:nvGrpSpPr>
        <p:grpSpPr>
          <a:xfrm>
            <a:off x="568416" y="2632372"/>
            <a:ext cx="484365" cy="484365"/>
            <a:chOff x="0" y="0"/>
            <a:chExt cx="812800" cy="812800"/>
          </a:xfrm>
        </p:grpSpPr>
        <p:sp>
          <p:nvSpPr>
            <p:cNvPr id="165" name="Google Shape;110;p1">
              <a:extLst>
                <a:ext uri="{FF2B5EF4-FFF2-40B4-BE49-F238E27FC236}">
                  <a16:creationId xmlns:a16="http://schemas.microsoft.com/office/drawing/2014/main" id="{9A1CD12E-1023-619F-CFB2-09198353CB61}"/>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91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IZ UDPゴシック" panose="020B0400000000000000" pitchFamily="50" charset="-128"/>
                <a:ea typeface="BIZ UDPゴシック" panose="020B0400000000000000" pitchFamily="50" charset="-128"/>
              </a:endParaRPr>
            </a:p>
          </p:txBody>
        </p:sp>
        <p:sp>
          <p:nvSpPr>
            <p:cNvPr id="166" name="Google Shape;111;p1">
              <a:extLst>
                <a:ext uri="{FF2B5EF4-FFF2-40B4-BE49-F238E27FC236}">
                  <a16:creationId xmlns:a16="http://schemas.microsoft.com/office/drawing/2014/main" id="{36C10DF3-35CE-BA07-20EC-EDC1EB2C1EF6}"/>
                </a:ext>
              </a:extLst>
            </p:cNvPr>
            <p:cNvSpPr txBox="1"/>
            <p:nvPr/>
          </p:nvSpPr>
          <p:spPr>
            <a:xfrm>
              <a:off x="76200" y="47625"/>
              <a:ext cx="660400" cy="688975"/>
            </a:xfrm>
            <a:prstGeom prst="rect">
              <a:avLst/>
            </a:prstGeom>
            <a:noFill/>
            <a:ln>
              <a:noFill/>
            </a:ln>
          </p:spPr>
          <p:txBody>
            <a:bodyPr spcFirstLastPara="1" wrap="square" lIns="27500" tIns="27500" rIns="27500" bIns="27500" anchor="ctr" anchorCtr="0">
              <a:noAutofit/>
            </a:bodyPr>
            <a:lstStyle/>
            <a:p>
              <a:pPr marL="0" marR="0" lvl="0" indent="0" algn="ctr" rtl="0">
                <a:lnSpc>
                  <a:spcPct val="147692"/>
                </a:lnSpc>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sp>
        <p:nvSpPr>
          <p:cNvPr id="167" name="Google Shape;112;p1">
            <a:extLst>
              <a:ext uri="{FF2B5EF4-FFF2-40B4-BE49-F238E27FC236}">
                <a16:creationId xmlns:a16="http://schemas.microsoft.com/office/drawing/2014/main" id="{50183423-1B03-4BF2-DC75-B26E497C4FD1}"/>
              </a:ext>
            </a:extLst>
          </p:cNvPr>
          <p:cNvSpPr txBox="1"/>
          <p:nvPr/>
        </p:nvSpPr>
        <p:spPr>
          <a:xfrm>
            <a:off x="601839" y="2714019"/>
            <a:ext cx="361724" cy="326564"/>
          </a:xfrm>
          <a:prstGeom prst="rect">
            <a:avLst/>
          </a:prstGeom>
          <a:noFill/>
          <a:ln>
            <a:noFill/>
          </a:ln>
        </p:spPr>
        <p:txBody>
          <a:bodyPr spcFirstLastPara="1" wrap="square" lIns="0" tIns="0" rIns="0" bIns="0" anchor="t" anchorCtr="0">
            <a:spAutoFit/>
          </a:bodyPr>
          <a:lstStyle/>
          <a:p>
            <a:pPr marL="0" marR="0" lvl="0" indent="0" algn="ctr" rtl="0">
              <a:lnSpc>
                <a:spcPct val="140039"/>
              </a:lnSpc>
              <a:spcBef>
                <a:spcPts val="0"/>
              </a:spcBef>
              <a:spcAft>
                <a:spcPts val="0"/>
              </a:spcAft>
              <a:buNone/>
            </a:pPr>
            <a:r>
              <a:rPr lang="ja-JP" sz="1516" b="1" dirty="0">
                <a:solidFill>
                  <a:srgbClr val="FFFFFF"/>
                </a:solidFill>
                <a:latin typeface="BIZ UDPゴシック" panose="020B0400000000000000" pitchFamily="50" charset="-128"/>
                <a:ea typeface="BIZ UDPゴシック" panose="020B0400000000000000" pitchFamily="50" charset="-128"/>
                <a:cs typeface="Arial"/>
                <a:sym typeface="Arial"/>
              </a:rPr>
              <a:t>02</a:t>
            </a:r>
            <a:endParaRPr sz="1516" b="1" dirty="0">
              <a:solidFill>
                <a:srgbClr val="FFFFFF"/>
              </a:solidFill>
              <a:latin typeface="BIZ UDPゴシック" panose="020B0400000000000000" pitchFamily="50" charset="-128"/>
              <a:ea typeface="BIZ UDPゴシック" panose="020B0400000000000000" pitchFamily="50" charset="-128"/>
              <a:cs typeface="Arial"/>
              <a:sym typeface="Arial"/>
            </a:endParaRPr>
          </a:p>
        </p:txBody>
      </p:sp>
      <p:sp>
        <p:nvSpPr>
          <p:cNvPr id="168" name="Google Shape;113;p1">
            <a:extLst>
              <a:ext uri="{FF2B5EF4-FFF2-40B4-BE49-F238E27FC236}">
                <a16:creationId xmlns:a16="http://schemas.microsoft.com/office/drawing/2014/main" id="{C3C1CB1E-F7E0-45B0-F3AB-AD383A01136A}"/>
              </a:ext>
            </a:extLst>
          </p:cNvPr>
          <p:cNvSpPr/>
          <p:nvPr/>
        </p:nvSpPr>
        <p:spPr>
          <a:xfrm>
            <a:off x="734487" y="4877704"/>
            <a:ext cx="2515465" cy="727347"/>
          </a:xfrm>
          <a:custGeom>
            <a:avLst/>
            <a:gdLst/>
            <a:ahLst/>
            <a:cxnLst/>
            <a:rect l="l" t="t" r="r" b="b"/>
            <a:pathLst>
              <a:path w="1223094" h="1357543" extrusionOk="0">
                <a:moveTo>
                  <a:pt x="33342" y="0"/>
                </a:moveTo>
                <a:lnTo>
                  <a:pt x="1189752" y="0"/>
                </a:lnTo>
                <a:cubicBezTo>
                  <a:pt x="1198595" y="0"/>
                  <a:pt x="1207076" y="3513"/>
                  <a:pt x="1213328" y="9766"/>
                </a:cubicBezTo>
                <a:cubicBezTo>
                  <a:pt x="1219581" y="16019"/>
                  <a:pt x="1223094" y="24499"/>
                  <a:pt x="1223094" y="33342"/>
                </a:cubicBezTo>
                <a:lnTo>
                  <a:pt x="1223094" y="1324201"/>
                </a:lnTo>
                <a:cubicBezTo>
                  <a:pt x="1223094" y="1342616"/>
                  <a:pt x="1208166" y="1357543"/>
                  <a:pt x="1189752" y="1357543"/>
                </a:cubicBezTo>
                <a:lnTo>
                  <a:pt x="33342" y="1357543"/>
                </a:lnTo>
                <a:cubicBezTo>
                  <a:pt x="14928" y="1357543"/>
                  <a:pt x="0" y="1342616"/>
                  <a:pt x="0" y="1324201"/>
                </a:cubicBezTo>
                <a:lnTo>
                  <a:pt x="0" y="33342"/>
                </a:lnTo>
                <a:cubicBezTo>
                  <a:pt x="0" y="14928"/>
                  <a:pt x="14928" y="0"/>
                  <a:pt x="33342" y="0"/>
                </a:cubicBezTo>
                <a:close/>
              </a:path>
            </a:pathLst>
          </a:custGeom>
          <a:solidFill>
            <a:srgbClr val="FFF8D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58"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169" name="Google Shape;114;p1">
            <a:extLst>
              <a:ext uri="{FF2B5EF4-FFF2-40B4-BE49-F238E27FC236}">
                <a16:creationId xmlns:a16="http://schemas.microsoft.com/office/drawing/2014/main" id="{EC8A2DD5-CC60-D8C9-C9D7-E4891128EC2D}"/>
              </a:ext>
            </a:extLst>
          </p:cNvPr>
          <p:cNvSpPr txBox="1"/>
          <p:nvPr/>
        </p:nvSpPr>
        <p:spPr>
          <a:xfrm>
            <a:off x="810598" y="5067420"/>
            <a:ext cx="2104417" cy="420243"/>
          </a:xfrm>
          <a:prstGeom prst="rect">
            <a:avLst/>
          </a:prstGeom>
          <a:noFill/>
          <a:ln>
            <a:noFill/>
          </a:ln>
        </p:spPr>
        <p:txBody>
          <a:bodyPr spcFirstLastPara="1" wrap="square" lIns="0" tIns="0" rIns="0" bIns="0" anchor="t" anchorCtr="0">
            <a:spAutoFit/>
          </a:bodyPr>
          <a:lstStyle/>
          <a:p>
            <a:pPr marL="0" marR="0" lvl="0" indent="0" algn="ctr" rtl="0">
              <a:lnSpc>
                <a:spcPct val="179960"/>
              </a:lnSpc>
              <a:spcBef>
                <a:spcPts val="0"/>
              </a:spcBef>
              <a:spcAft>
                <a:spcPts val="0"/>
              </a:spcAft>
              <a:buNone/>
            </a:pPr>
            <a:r>
              <a:rPr lang="ja-JP" sz="1517" dirty="0">
                <a:solidFill>
                  <a:schemeClr val="dk1"/>
                </a:solidFill>
                <a:latin typeface="BIZ UDPゴシック" panose="020B0400000000000000" pitchFamily="50" charset="-128"/>
                <a:ea typeface="BIZ UDPゴシック" panose="020B0400000000000000" pitchFamily="50" charset="-128"/>
                <a:cs typeface="Arial"/>
                <a:sym typeface="Arial"/>
              </a:rPr>
              <a:t>育児休業給付金</a:t>
            </a:r>
            <a:endParaRPr sz="1517" b="1" dirty="0">
              <a:solidFill>
                <a:srgbClr val="444241"/>
              </a:solidFill>
              <a:latin typeface="BIZ UDPゴシック" panose="020B0400000000000000" pitchFamily="50" charset="-128"/>
              <a:ea typeface="BIZ UDPゴシック" panose="020B0400000000000000" pitchFamily="50" charset="-128"/>
              <a:cs typeface="Arial"/>
              <a:sym typeface="Arial"/>
            </a:endParaRPr>
          </a:p>
        </p:txBody>
      </p:sp>
      <p:grpSp>
        <p:nvGrpSpPr>
          <p:cNvPr id="170" name="Google Shape;115;p1">
            <a:extLst>
              <a:ext uri="{FF2B5EF4-FFF2-40B4-BE49-F238E27FC236}">
                <a16:creationId xmlns:a16="http://schemas.microsoft.com/office/drawing/2014/main" id="{0D08557E-CF5C-58FD-F78F-C514CEC44AB7}"/>
              </a:ext>
            </a:extLst>
          </p:cNvPr>
          <p:cNvGrpSpPr/>
          <p:nvPr/>
        </p:nvGrpSpPr>
        <p:grpSpPr>
          <a:xfrm>
            <a:off x="560383" y="4787752"/>
            <a:ext cx="484365" cy="484365"/>
            <a:chOff x="0" y="0"/>
            <a:chExt cx="812800" cy="812800"/>
          </a:xfrm>
        </p:grpSpPr>
        <p:sp>
          <p:nvSpPr>
            <p:cNvPr id="171" name="Google Shape;116;p1">
              <a:extLst>
                <a:ext uri="{FF2B5EF4-FFF2-40B4-BE49-F238E27FC236}">
                  <a16:creationId xmlns:a16="http://schemas.microsoft.com/office/drawing/2014/main" id="{A0D87479-8AA7-36F5-59E5-488905A39300}"/>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91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IZ UDPゴシック" panose="020B0400000000000000" pitchFamily="50" charset="-128"/>
                <a:ea typeface="BIZ UDPゴシック" panose="020B0400000000000000" pitchFamily="50" charset="-128"/>
              </a:endParaRPr>
            </a:p>
          </p:txBody>
        </p:sp>
        <p:sp>
          <p:nvSpPr>
            <p:cNvPr id="172" name="Google Shape;117;p1">
              <a:extLst>
                <a:ext uri="{FF2B5EF4-FFF2-40B4-BE49-F238E27FC236}">
                  <a16:creationId xmlns:a16="http://schemas.microsoft.com/office/drawing/2014/main" id="{637F7BD4-9E92-89FE-DB53-B388A5F09914}"/>
                </a:ext>
              </a:extLst>
            </p:cNvPr>
            <p:cNvSpPr txBox="1"/>
            <p:nvPr/>
          </p:nvSpPr>
          <p:spPr>
            <a:xfrm>
              <a:off x="76200" y="47625"/>
              <a:ext cx="660400" cy="688975"/>
            </a:xfrm>
            <a:prstGeom prst="rect">
              <a:avLst/>
            </a:prstGeom>
            <a:noFill/>
            <a:ln>
              <a:noFill/>
            </a:ln>
          </p:spPr>
          <p:txBody>
            <a:bodyPr spcFirstLastPara="1" wrap="square" lIns="27500" tIns="27500" rIns="27500" bIns="27500" anchor="ctr" anchorCtr="0">
              <a:noAutofit/>
            </a:bodyPr>
            <a:lstStyle/>
            <a:p>
              <a:pPr marL="0" marR="0" lvl="0" indent="0" algn="ctr" rtl="0">
                <a:lnSpc>
                  <a:spcPct val="147692"/>
                </a:lnSpc>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sp>
        <p:nvSpPr>
          <p:cNvPr id="173" name="Google Shape;118;p1">
            <a:extLst>
              <a:ext uri="{FF2B5EF4-FFF2-40B4-BE49-F238E27FC236}">
                <a16:creationId xmlns:a16="http://schemas.microsoft.com/office/drawing/2014/main" id="{7312A50F-D18F-737E-C546-E8BDE09B4131}"/>
              </a:ext>
            </a:extLst>
          </p:cNvPr>
          <p:cNvSpPr txBox="1"/>
          <p:nvPr/>
        </p:nvSpPr>
        <p:spPr>
          <a:xfrm>
            <a:off x="593807" y="4869399"/>
            <a:ext cx="361724" cy="326564"/>
          </a:xfrm>
          <a:prstGeom prst="rect">
            <a:avLst/>
          </a:prstGeom>
          <a:noFill/>
          <a:ln>
            <a:noFill/>
          </a:ln>
        </p:spPr>
        <p:txBody>
          <a:bodyPr spcFirstLastPara="1" wrap="square" lIns="0" tIns="0" rIns="0" bIns="0" anchor="t" anchorCtr="0">
            <a:spAutoFit/>
          </a:bodyPr>
          <a:lstStyle/>
          <a:p>
            <a:pPr marL="0" marR="0" lvl="0" indent="0" algn="ctr" rtl="0">
              <a:lnSpc>
                <a:spcPct val="140039"/>
              </a:lnSpc>
              <a:spcBef>
                <a:spcPts val="0"/>
              </a:spcBef>
              <a:spcAft>
                <a:spcPts val="0"/>
              </a:spcAft>
              <a:buNone/>
            </a:pPr>
            <a:r>
              <a:rPr lang="ja-JP" sz="1516" b="1" dirty="0">
                <a:solidFill>
                  <a:srgbClr val="FFFFFF"/>
                </a:solidFill>
                <a:latin typeface="BIZ UDPゴシック" panose="020B0400000000000000" pitchFamily="50" charset="-128"/>
                <a:ea typeface="BIZ UDPゴシック" panose="020B0400000000000000" pitchFamily="50" charset="-128"/>
                <a:cs typeface="Arial"/>
                <a:sym typeface="Arial"/>
              </a:rPr>
              <a:t>04</a:t>
            </a:r>
            <a:endParaRPr sz="1516" b="1" dirty="0">
              <a:solidFill>
                <a:srgbClr val="FFFFFF"/>
              </a:solidFill>
              <a:latin typeface="BIZ UDPゴシック" panose="020B0400000000000000" pitchFamily="50" charset="-128"/>
              <a:ea typeface="BIZ UDPゴシック" panose="020B0400000000000000" pitchFamily="50" charset="-128"/>
              <a:cs typeface="Arial"/>
              <a:sym typeface="Arial"/>
            </a:endParaRPr>
          </a:p>
        </p:txBody>
      </p:sp>
      <p:sp>
        <p:nvSpPr>
          <p:cNvPr id="174" name="Google Shape;119;p1">
            <a:extLst>
              <a:ext uri="{FF2B5EF4-FFF2-40B4-BE49-F238E27FC236}">
                <a16:creationId xmlns:a16="http://schemas.microsoft.com/office/drawing/2014/main" id="{501AFD5A-935F-9C0C-1BCE-E66A7E073B7F}"/>
              </a:ext>
            </a:extLst>
          </p:cNvPr>
          <p:cNvSpPr/>
          <p:nvPr/>
        </p:nvSpPr>
        <p:spPr>
          <a:xfrm>
            <a:off x="3794004" y="1633853"/>
            <a:ext cx="2515465" cy="727347"/>
          </a:xfrm>
          <a:custGeom>
            <a:avLst/>
            <a:gdLst/>
            <a:ahLst/>
            <a:cxnLst/>
            <a:rect l="l" t="t" r="r" b="b"/>
            <a:pathLst>
              <a:path w="1223094" h="1357543" extrusionOk="0">
                <a:moveTo>
                  <a:pt x="33342" y="0"/>
                </a:moveTo>
                <a:lnTo>
                  <a:pt x="1189752" y="0"/>
                </a:lnTo>
                <a:cubicBezTo>
                  <a:pt x="1198595" y="0"/>
                  <a:pt x="1207076" y="3513"/>
                  <a:pt x="1213328" y="9766"/>
                </a:cubicBezTo>
                <a:cubicBezTo>
                  <a:pt x="1219581" y="16019"/>
                  <a:pt x="1223094" y="24499"/>
                  <a:pt x="1223094" y="33342"/>
                </a:cubicBezTo>
                <a:lnTo>
                  <a:pt x="1223094" y="1324201"/>
                </a:lnTo>
                <a:cubicBezTo>
                  <a:pt x="1223094" y="1342616"/>
                  <a:pt x="1208166" y="1357543"/>
                  <a:pt x="1189752" y="1357543"/>
                </a:cubicBezTo>
                <a:lnTo>
                  <a:pt x="33342" y="1357543"/>
                </a:lnTo>
                <a:cubicBezTo>
                  <a:pt x="14928" y="1357543"/>
                  <a:pt x="0" y="1342616"/>
                  <a:pt x="0" y="1324201"/>
                </a:cubicBezTo>
                <a:lnTo>
                  <a:pt x="0" y="33342"/>
                </a:lnTo>
                <a:cubicBezTo>
                  <a:pt x="0" y="14928"/>
                  <a:pt x="14928" y="0"/>
                  <a:pt x="33342" y="0"/>
                </a:cubicBezTo>
                <a:close/>
              </a:path>
            </a:pathLst>
          </a:custGeom>
          <a:solidFill>
            <a:srgbClr val="FFF8D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175" name="Google Shape;120;p1">
            <a:extLst>
              <a:ext uri="{FF2B5EF4-FFF2-40B4-BE49-F238E27FC236}">
                <a16:creationId xmlns:a16="http://schemas.microsoft.com/office/drawing/2014/main" id="{B0224175-0829-34C6-4CB2-7FE73A87C427}"/>
              </a:ext>
            </a:extLst>
          </p:cNvPr>
          <p:cNvSpPr txBox="1"/>
          <p:nvPr/>
        </p:nvSpPr>
        <p:spPr>
          <a:xfrm>
            <a:off x="3867879" y="1777405"/>
            <a:ext cx="2104417" cy="466923"/>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ja-JP" sz="1517" dirty="0">
                <a:solidFill>
                  <a:schemeClr val="dk1"/>
                </a:solidFill>
                <a:latin typeface="BIZ UDPゴシック" panose="020B0400000000000000" pitchFamily="50" charset="-128"/>
                <a:ea typeface="BIZ UDPゴシック" panose="020B0400000000000000" pitchFamily="50" charset="-128"/>
                <a:cs typeface="Arial"/>
                <a:sym typeface="Arial"/>
              </a:rPr>
              <a:t>自立支援医療</a:t>
            </a:r>
            <a:endParaRPr sz="1517"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ctr" rtl="0">
              <a:spcBef>
                <a:spcPts val="0"/>
              </a:spcBef>
              <a:spcAft>
                <a:spcPts val="0"/>
              </a:spcAft>
              <a:buNone/>
            </a:pPr>
            <a:r>
              <a:rPr lang="ja-JP" sz="1517" dirty="0">
                <a:solidFill>
                  <a:schemeClr val="dk1"/>
                </a:solidFill>
                <a:latin typeface="BIZ UDPゴシック" panose="020B0400000000000000" pitchFamily="50" charset="-128"/>
                <a:ea typeface="BIZ UDPゴシック" panose="020B0400000000000000" pitchFamily="50" charset="-128"/>
                <a:cs typeface="Arial"/>
                <a:sym typeface="Arial"/>
              </a:rPr>
              <a:t>（育成医療）</a:t>
            </a:r>
            <a:endParaRPr sz="1517" b="1" dirty="0">
              <a:solidFill>
                <a:srgbClr val="444241"/>
              </a:solidFill>
              <a:latin typeface="BIZ UDPゴシック" panose="020B0400000000000000" pitchFamily="50" charset="-128"/>
              <a:ea typeface="BIZ UDPゴシック" panose="020B0400000000000000" pitchFamily="50" charset="-128"/>
              <a:cs typeface="Arial"/>
              <a:sym typeface="Arial"/>
            </a:endParaRPr>
          </a:p>
        </p:txBody>
      </p:sp>
      <p:grpSp>
        <p:nvGrpSpPr>
          <p:cNvPr id="176" name="Google Shape;121;p1">
            <a:extLst>
              <a:ext uri="{FF2B5EF4-FFF2-40B4-BE49-F238E27FC236}">
                <a16:creationId xmlns:a16="http://schemas.microsoft.com/office/drawing/2014/main" id="{54E1D4E1-7665-9310-F369-0D595C11E03F}"/>
              </a:ext>
            </a:extLst>
          </p:cNvPr>
          <p:cNvGrpSpPr/>
          <p:nvPr/>
        </p:nvGrpSpPr>
        <p:grpSpPr>
          <a:xfrm>
            <a:off x="3619900" y="1543902"/>
            <a:ext cx="484365" cy="484365"/>
            <a:chOff x="0" y="0"/>
            <a:chExt cx="812800" cy="812800"/>
          </a:xfrm>
        </p:grpSpPr>
        <p:sp>
          <p:nvSpPr>
            <p:cNvPr id="177" name="Google Shape;122;p1">
              <a:extLst>
                <a:ext uri="{FF2B5EF4-FFF2-40B4-BE49-F238E27FC236}">
                  <a16:creationId xmlns:a16="http://schemas.microsoft.com/office/drawing/2014/main" id="{33A01B16-23E2-B842-4A41-649A83CFE8D2}"/>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91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IZ UDPゴシック" panose="020B0400000000000000" pitchFamily="50" charset="-128"/>
                <a:ea typeface="BIZ UDPゴシック" panose="020B0400000000000000" pitchFamily="50" charset="-128"/>
              </a:endParaRPr>
            </a:p>
          </p:txBody>
        </p:sp>
        <p:sp>
          <p:nvSpPr>
            <p:cNvPr id="178" name="Google Shape;123;p1">
              <a:extLst>
                <a:ext uri="{FF2B5EF4-FFF2-40B4-BE49-F238E27FC236}">
                  <a16:creationId xmlns:a16="http://schemas.microsoft.com/office/drawing/2014/main" id="{0163E165-FDD6-3949-8EA2-DFBED0485033}"/>
                </a:ext>
              </a:extLst>
            </p:cNvPr>
            <p:cNvSpPr txBox="1"/>
            <p:nvPr/>
          </p:nvSpPr>
          <p:spPr>
            <a:xfrm>
              <a:off x="76200" y="47625"/>
              <a:ext cx="660400" cy="688975"/>
            </a:xfrm>
            <a:prstGeom prst="rect">
              <a:avLst/>
            </a:prstGeom>
            <a:noFill/>
            <a:ln>
              <a:noFill/>
            </a:ln>
          </p:spPr>
          <p:txBody>
            <a:bodyPr spcFirstLastPara="1" wrap="square" lIns="27500" tIns="27500" rIns="27500" bIns="27500" anchor="ctr" anchorCtr="0">
              <a:noAutofit/>
            </a:bodyPr>
            <a:lstStyle/>
            <a:p>
              <a:pPr marL="0" marR="0" lvl="0" indent="0" algn="ctr" rtl="0">
                <a:lnSpc>
                  <a:spcPct val="147692"/>
                </a:lnSpc>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sp>
        <p:nvSpPr>
          <p:cNvPr id="179" name="Google Shape;124;p1">
            <a:extLst>
              <a:ext uri="{FF2B5EF4-FFF2-40B4-BE49-F238E27FC236}">
                <a16:creationId xmlns:a16="http://schemas.microsoft.com/office/drawing/2014/main" id="{CE5970C0-6843-6569-9EE7-6AAD003A56DB}"/>
              </a:ext>
            </a:extLst>
          </p:cNvPr>
          <p:cNvSpPr txBox="1"/>
          <p:nvPr/>
        </p:nvSpPr>
        <p:spPr>
          <a:xfrm>
            <a:off x="3653324" y="1625548"/>
            <a:ext cx="361724" cy="326564"/>
          </a:xfrm>
          <a:prstGeom prst="rect">
            <a:avLst/>
          </a:prstGeom>
          <a:noFill/>
          <a:ln>
            <a:noFill/>
          </a:ln>
        </p:spPr>
        <p:txBody>
          <a:bodyPr spcFirstLastPara="1" wrap="square" lIns="0" tIns="0" rIns="0" bIns="0" anchor="t" anchorCtr="0">
            <a:spAutoFit/>
          </a:bodyPr>
          <a:lstStyle/>
          <a:p>
            <a:pPr marL="0" marR="0" lvl="0" indent="0" algn="ctr" rtl="0">
              <a:lnSpc>
                <a:spcPct val="140039"/>
              </a:lnSpc>
              <a:spcBef>
                <a:spcPts val="0"/>
              </a:spcBef>
              <a:spcAft>
                <a:spcPts val="0"/>
              </a:spcAft>
              <a:buNone/>
            </a:pPr>
            <a:r>
              <a:rPr lang="ja-JP" sz="1516" b="1" dirty="0">
                <a:solidFill>
                  <a:srgbClr val="FFFFFF"/>
                </a:solidFill>
                <a:latin typeface="BIZ UDPゴシック" panose="020B0400000000000000" pitchFamily="50" charset="-128"/>
                <a:ea typeface="BIZ UDPゴシック" panose="020B0400000000000000" pitchFamily="50" charset="-128"/>
                <a:cs typeface="Arial"/>
                <a:sym typeface="Arial"/>
              </a:rPr>
              <a:t>05</a:t>
            </a:r>
            <a:endParaRPr sz="1516" b="1" dirty="0">
              <a:solidFill>
                <a:srgbClr val="FFFFFF"/>
              </a:solidFill>
              <a:latin typeface="BIZ UDPゴシック" panose="020B0400000000000000" pitchFamily="50" charset="-128"/>
              <a:ea typeface="BIZ UDPゴシック" panose="020B0400000000000000" pitchFamily="50" charset="-128"/>
              <a:cs typeface="Arial"/>
              <a:sym typeface="Arial"/>
            </a:endParaRPr>
          </a:p>
        </p:txBody>
      </p:sp>
      <p:sp>
        <p:nvSpPr>
          <p:cNvPr id="180" name="Google Shape;125;p1">
            <a:extLst>
              <a:ext uri="{FF2B5EF4-FFF2-40B4-BE49-F238E27FC236}">
                <a16:creationId xmlns:a16="http://schemas.microsoft.com/office/drawing/2014/main" id="{49BE525D-4B28-DEA7-7AC1-BB30FF134E84}"/>
              </a:ext>
            </a:extLst>
          </p:cNvPr>
          <p:cNvSpPr/>
          <p:nvPr/>
        </p:nvSpPr>
        <p:spPr>
          <a:xfrm>
            <a:off x="6863451" y="1652216"/>
            <a:ext cx="2515465" cy="727347"/>
          </a:xfrm>
          <a:custGeom>
            <a:avLst/>
            <a:gdLst/>
            <a:ahLst/>
            <a:cxnLst/>
            <a:rect l="l" t="t" r="r" b="b"/>
            <a:pathLst>
              <a:path w="1223094" h="1357543" extrusionOk="0">
                <a:moveTo>
                  <a:pt x="33342" y="0"/>
                </a:moveTo>
                <a:lnTo>
                  <a:pt x="1189752" y="0"/>
                </a:lnTo>
                <a:cubicBezTo>
                  <a:pt x="1198595" y="0"/>
                  <a:pt x="1207076" y="3513"/>
                  <a:pt x="1213328" y="9766"/>
                </a:cubicBezTo>
                <a:cubicBezTo>
                  <a:pt x="1219581" y="16019"/>
                  <a:pt x="1223094" y="24499"/>
                  <a:pt x="1223094" y="33342"/>
                </a:cubicBezTo>
                <a:lnTo>
                  <a:pt x="1223094" y="1324201"/>
                </a:lnTo>
                <a:cubicBezTo>
                  <a:pt x="1223094" y="1342616"/>
                  <a:pt x="1208166" y="1357543"/>
                  <a:pt x="1189752" y="1357543"/>
                </a:cubicBezTo>
                <a:lnTo>
                  <a:pt x="33342" y="1357543"/>
                </a:lnTo>
                <a:cubicBezTo>
                  <a:pt x="14928" y="1357543"/>
                  <a:pt x="0" y="1342616"/>
                  <a:pt x="0" y="1324201"/>
                </a:cubicBezTo>
                <a:lnTo>
                  <a:pt x="0" y="33342"/>
                </a:lnTo>
                <a:cubicBezTo>
                  <a:pt x="0" y="14928"/>
                  <a:pt x="14928" y="0"/>
                  <a:pt x="33342" y="0"/>
                </a:cubicBezTo>
                <a:close/>
              </a:path>
            </a:pathLst>
          </a:custGeom>
          <a:solidFill>
            <a:srgbClr val="FFF8D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181" name="Google Shape;126;p1">
            <a:extLst>
              <a:ext uri="{FF2B5EF4-FFF2-40B4-BE49-F238E27FC236}">
                <a16:creationId xmlns:a16="http://schemas.microsoft.com/office/drawing/2014/main" id="{5763EF46-A69F-3151-F7EC-48B296BA7CA3}"/>
              </a:ext>
            </a:extLst>
          </p:cNvPr>
          <p:cNvSpPr txBox="1"/>
          <p:nvPr/>
        </p:nvSpPr>
        <p:spPr>
          <a:xfrm>
            <a:off x="6800437" y="1815247"/>
            <a:ext cx="2104417" cy="420243"/>
          </a:xfrm>
          <a:prstGeom prst="rect">
            <a:avLst/>
          </a:prstGeom>
          <a:noFill/>
          <a:ln>
            <a:noFill/>
          </a:ln>
        </p:spPr>
        <p:txBody>
          <a:bodyPr spcFirstLastPara="1" wrap="square" lIns="0" tIns="0" rIns="0" bIns="0" anchor="t" anchorCtr="0">
            <a:spAutoFit/>
          </a:bodyPr>
          <a:lstStyle/>
          <a:p>
            <a:pPr marL="0" marR="0" lvl="0" indent="0" algn="ctr" rtl="0">
              <a:lnSpc>
                <a:spcPct val="179960"/>
              </a:lnSpc>
              <a:spcBef>
                <a:spcPts val="0"/>
              </a:spcBef>
              <a:spcAft>
                <a:spcPts val="0"/>
              </a:spcAft>
              <a:buNone/>
            </a:pPr>
            <a:r>
              <a:rPr lang="ja-JP" sz="1517" dirty="0">
                <a:solidFill>
                  <a:schemeClr val="dk1"/>
                </a:solidFill>
                <a:latin typeface="BIZ UDPゴシック" panose="020B0400000000000000" pitchFamily="50" charset="-128"/>
                <a:ea typeface="BIZ UDPゴシック" panose="020B0400000000000000" pitchFamily="50" charset="-128"/>
                <a:cs typeface="Arial"/>
                <a:sym typeface="Arial"/>
              </a:rPr>
              <a:t>就学援助制度</a:t>
            </a:r>
            <a:endParaRPr sz="1517" b="1" dirty="0">
              <a:solidFill>
                <a:srgbClr val="444241"/>
              </a:solidFill>
              <a:latin typeface="BIZ UDPゴシック" panose="020B0400000000000000" pitchFamily="50" charset="-128"/>
              <a:ea typeface="BIZ UDPゴシック" panose="020B0400000000000000" pitchFamily="50" charset="-128"/>
              <a:cs typeface="Arial"/>
              <a:sym typeface="Arial"/>
            </a:endParaRPr>
          </a:p>
        </p:txBody>
      </p:sp>
      <p:grpSp>
        <p:nvGrpSpPr>
          <p:cNvPr id="182" name="Google Shape;127;p1">
            <a:extLst>
              <a:ext uri="{FF2B5EF4-FFF2-40B4-BE49-F238E27FC236}">
                <a16:creationId xmlns:a16="http://schemas.microsoft.com/office/drawing/2014/main" id="{A1D321A4-8244-2BBC-0AD6-359726CE98F3}"/>
              </a:ext>
            </a:extLst>
          </p:cNvPr>
          <p:cNvGrpSpPr/>
          <p:nvPr/>
        </p:nvGrpSpPr>
        <p:grpSpPr>
          <a:xfrm>
            <a:off x="6689348" y="1562265"/>
            <a:ext cx="484365" cy="484365"/>
            <a:chOff x="0" y="0"/>
            <a:chExt cx="812800" cy="812800"/>
          </a:xfrm>
        </p:grpSpPr>
        <p:sp>
          <p:nvSpPr>
            <p:cNvPr id="183" name="Google Shape;128;p1">
              <a:extLst>
                <a:ext uri="{FF2B5EF4-FFF2-40B4-BE49-F238E27FC236}">
                  <a16:creationId xmlns:a16="http://schemas.microsoft.com/office/drawing/2014/main" id="{AAE175A5-407B-4524-6573-581B934C5CDF}"/>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91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IZ UDPゴシック" panose="020B0400000000000000" pitchFamily="50" charset="-128"/>
                <a:ea typeface="BIZ UDPゴシック" panose="020B0400000000000000" pitchFamily="50" charset="-128"/>
              </a:endParaRPr>
            </a:p>
          </p:txBody>
        </p:sp>
        <p:sp>
          <p:nvSpPr>
            <p:cNvPr id="184" name="Google Shape;129;p1">
              <a:extLst>
                <a:ext uri="{FF2B5EF4-FFF2-40B4-BE49-F238E27FC236}">
                  <a16:creationId xmlns:a16="http://schemas.microsoft.com/office/drawing/2014/main" id="{FE2B6E64-9D07-9DD6-136E-B011C3E037E0}"/>
                </a:ext>
              </a:extLst>
            </p:cNvPr>
            <p:cNvSpPr txBox="1"/>
            <p:nvPr/>
          </p:nvSpPr>
          <p:spPr>
            <a:xfrm>
              <a:off x="76200" y="47625"/>
              <a:ext cx="660400" cy="688975"/>
            </a:xfrm>
            <a:prstGeom prst="rect">
              <a:avLst/>
            </a:prstGeom>
            <a:noFill/>
            <a:ln>
              <a:noFill/>
            </a:ln>
          </p:spPr>
          <p:txBody>
            <a:bodyPr spcFirstLastPara="1" wrap="square" lIns="27500" tIns="27500" rIns="27500" bIns="27500" anchor="ctr" anchorCtr="0">
              <a:noAutofit/>
            </a:bodyPr>
            <a:lstStyle/>
            <a:p>
              <a:pPr marL="0" marR="0" lvl="0" indent="0" algn="ctr" rtl="0">
                <a:lnSpc>
                  <a:spcPct val="147692"/>
                </a:lnSpc>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sp>
        <p:nvSpPr>
          <p:cNvPr id="185" name="Google Shape;130;p1">
            <a:extLst>
              <a:ext uri="{FF2B5EF4-FFF2-40B4-BE49-F238E27FC236}">
                <a16:creationId xmlns:a16="http://schemas.microsoft.com/office/drawing/2014/main" id="{345D807F-3BA5-B3E6-3E2B-54BD386051D7}"/>
              </a:ext>
            </a:extLst>
          </p:cNvPr>
          <p:cNvSpPr txBox="1"/>
          <p:nvPr/>
        </p:nvSpPr>
        <p:spPr>
          <a:xfrm>
            <a:off x="6722772" y="1643911"/>
            <a:ext cx="361724" cy="326564"/>
          </a:xfrm>
          <a:prstGeom prst="rect">
            <a:avLst/>
          </a:prstGeom>
          <a:noFill/>
          <a:ln>
            <a:noFill/>
          </a:ln>
        </p:spPr>
        <p:txBody>
          <a:bodyPr spcFirstLastPara="1" wrap="square" lIns="0" tIns="0" rIns="0" bIns="0" anchor="t" anchorCtr="0">
            <a:spAutoFit/>
          </a:bodyPr>
          <a:lstStyle/>
          <a:p>
            <a:pPr marL="0" marR="0" lvl="0" indent="0" algn="ctr" rtl="0">
              <a:lnSpc>
                <a:spcPct val="140039"/>
              </a:lnSpc>
              <a:spcBef>
                <a:spcPts val="0"/>
              </a:spcBef>
              <a:spcAft>
                <a:spcPts val="0"/>
              </a:spcAft>
              <a:buNone/>
            </a:pPr>
            <a:r>
              <a:rPr lang="ja-JP" sz="1516" b="1" dirty="0">
                <a:solidFill>
                  <a:srgbClr val="FFFFFF"/>
                </a:solidFill>
                <a:latin typeface="BIZ UDPゴシック" panose="020B0400000000000000" pitchFamily="50" charset="-128"/>
                <a:ea typeface="BIZ UDPゴシック" panose="020B0400000000000000" pitchFamily="50" charset="-128"/>
                <a:cs typeface="Arial"/>
                <a:sym typeface="Arial"/>
              </a:rPr>
              <a:t>09</a:t>
            </a:r>
            <a:endParaRPr sz="1516" b="1" dirty="0">
              <a:solidFill>
                <a:srgbClr val="FFFFFF"/>
              </a:solidFill>
              <a:latin typeface="BIZ UDPゴシック" panose="020B0400000000000000" pitchFamily="50" charset="-128"/>
              <a:ea typeface="BIZ UDPゴシック" panose="020B0400000000000000" pitchFamily="50" charset="-128"/>
              <a:cs typeface="Arial"/>
              <a:sym typeface="Arial"/>
            </a:endParaRPr>
          </a:p>
        </p:txBody>
      </p:sp>
      <p:sp>
        <p:nvSpPr>
          <p:cNvPr id="186" name="Google Shape;131;p1">
            <a:extLst>
              <a:ext uri="{FF2B5EF4-FFF2-40B4-BE49-F238E27FC236}">
                <a16:creationId xmlns:a16="http://schemas.microsoft.com/office/drawing/2014/main" id="{42E88914-337C-31EE-10ED-1CBD707B9715}"/>
              </a:ext>
            </a:extLst>
          </p:cNvPr>
          <p:cNvSpPr/>
          <p:nvPr/>
        </p:nvSpPr>
        <p:spPr>
          <a:xfrm>
            <a:off x="3778031" y="2694107"/>
            <a:ext cx="2515465" cy="727347"/>
          </a:xfrm>
          <a:custGeom>
            <a:avLst/>
            <a:gdLst/>
            <a:ahLst/>
            <a:cxnLst/>
            <a:rect l="l" t="t" r="r" b="b"/>
            <a:pathLst>
              <a:path w="1223094" h="1357543" extrusionOk="0">
                <a:moveTo>
                  <a:pt x="33342" y="0"/>
                </a:moveTo>
                <a:lnTo>
                  <a:pt x="1189752" y="0"/>
                </a:lnTo>
                <a:cubicBezTo>
                  <a:pt x="1198595" y="0"/>
                  <a:pt x="1207076" y="3513"/>
                  <a:pt x="1213328" y="9766"/>
                </a:cubicBezTo>
                <a:cubicBezTo>
                  <a:pt x="1219581" y="16019"/>
                  <a:pt x="1223094" y="24499"/>
                  <a:pt x="1223094" y="33342"/>
                </a:cubicBezTo>
                <a:lnTo>
                  <a:pt x="1223094" y="1324201"/>
                </a:lnTo>
                <a:cubicBezTo>
                  <a:pt x="1223094" y="1342616"/>
                  <a:pt x="1208166" y="1357543"/>
                  <a:pt x="1189752" y="1357543"/>
                </a:cubicBezTo>
                <a:lnTo>
                  <a:pt x="33342" y="1357543"/>
                </a:lnTo>
                <a:cubicBezTo>
                  <a:pt x="14928" y="1357543"/>
                  <a:pt x="0" y="1342616"/>
                  <a:pt x="0" y="1324201"/>
                </a:cubicBezTo>
                <a:lnTo>
                  <a:pt x="0" y="33342"/>
                </a:lnTo>
                <a:cubicBezTo>
                  <a:pt x="0" y="14928"/>
                  <a:pt x="14928" y="0"/>
                  <a:pt x="33342" y="0"/>
                </a:cubicBezTo>
                <a:close/>
              </a:path>
            </a:pathLst>
          </a:custGeom>
          <a:solidFill>
            <a:srgbClr val="FFF8D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187" name="Google Shape;132;p1">
            <a:extLst>
              <a:ext uri="{FF2B5EF4-FFF2-40B4-BE49-F238E27FC236}">
                <a16:creationId xmlns:a16="http://schemas.microsoft.com/office/drawing/2014/main" id="{6F5F593E-E775-97C0-2E31-5B61CD4543D5}"/>
              </a:ext>
            </a:extLst>
          </p:cNvPr>
          <p:cNvSpPr txBox="1"/>
          <p:nvPr/>
        </p:nvSpPr>
        <p:spPr>
          <a:xfrm>
            <a:off x="4069577" y="2863504"/>
            <a:ext cx="2104417" cy="420243"/>
          </a:xfrm>
          <a:prstGeom prst="rect">
            <a:avLst/>
          </a:prstGeom>
          <a:noFill/>
          <a:ln>
            <a:noFill/>
          </a:ln>
        </p:spPr>
        <p:txBody>
          <a:bodyPr spcFirstLastPara="1" wrap="square" lIns="0" tIns="0" rIns="0" bIns="0" anchor="t" anchorCtr="0">
            <a:spAutoFit/>
          </a:bodyPr>
          <a:lstStyle/>
          <a:p>
            <a:pPr marL="0" marR="0" lvl="0" indent="0" algn="ctr" rtl="0">
              <a:lnSpc>
                <a:spcPct val="179960"/>
              </a:lnSpc>
              <a:spcBef>
                <a:spcPts val="0"/>
              </a:spcBef>
              <a:spcAft>
                <a:spcPts val="0"/>
              </a:spcAft>
              <a:buNone/>
            </a:pPr>
            <a:r>
              <a:rPr lang="ja-JP" sz="1517" dirty="0">
                <a:solidFill>
                  <a:schemeClr val="dk1"/>
                </a:solidFill>
                <a:latin typeface="BIZ UDPゴシック" panose="020B0400000000000000" pitchFamily="50" charset="-128"/>
                <a:ea typeface="BIZ UDPゴシック" panose="020B0400000000000000" pitchFamily="50" charset="-128"/>
                <a:cs typeface="Arial"/>
                <a:sym typeface="Arial"/>
              </a:rPr>
              <a:t>子ども医療費助成制度</a:t>
            </a:r>
            <a:endParaRPr sz="1517" b="1" dirty="0">
              <a:solidFill>
                <a:srgbClr val="444241"/>
              </a:solidFill>
              <a:latin typeface="BIZ UDPゴシック" panose="020B0400000000000000" pitchFamily="50" charset="-128"/>
              <a:ea typeface="BIZ UDPゴシック" panose="020B0400000000000000" pitchFamily="50" charset="-128"/>
              <a:cs typeface="Arial"/>
              <a:sym typeface="Arial"/>
            </a:endParaRPr>
          </a:p>
        </p:txBody>
      </p:sp>
      <p:grpSp>
        <p:nvGrpSpPr>
          <p:cNvPr id="188" name="Google Shape;133;p1">
            <a:extLst>
              <a:ext uri="{FF2B5EF4-FFF2-40B4-BE49-F238E27FC236}">
                <a16:creationId xmlns:a16="http://schemas.microsoft.com/office/drawing/2014/main" id="{1B48FBC3-2FA3-D9E1-3BB9-90134954E451}"/>
              </a:ext>
            </a:extLst>
          </p:cNvPr>
          <p:cNvGrpSpPr/>
          <p:nvPr/>
        </p:nvGrpSpPr>
        <p:grpSpPr>
          <a:xfrm>
            <a:off x="3593252" y="2663113"/>
            <a:ext cx="484365" cy="484365"/>
            <a:chOff x="0" y="0"/>
            <a:chExt cx="812800" cy="812800"/>
          </a:xfrm>
        </p:grpSpPr>
        <p:sp>
          <p:nvSpPr>
            <p:cNvPr id="189" name="Google Shape;134;p1">
              <a:extLst>
                <a:ext uri="{FF2B5EF4-FFF2-40B4-BE49-F238E27FC236}">
                  <a16:creationId xmlns:a16="http://schemas.microsoft.com/office/drawing/2014/main" id="{C5B06C77-D67C-8199-CA2B-551D4DA6AADF}"/>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91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IZ UDPゴシック" panose="020B0400000000000000" pitchFamily="50" charset="-128"/>
                <a:ea typeface="BIZ UDPゴシック" panose="020B0400000000000000" pitchFamily="50" charset="-128"/>
              </a:endParaRPr>
            </a:p>
          </p:txBody>
        </p:sp>
        <p:sp>
          <p:nvSpPr>
            <p:cNvPr id="190" name="Google Shape;135;p1">
              <a:extLst>
                <a:ext uri="{FF2B5EF4-FFF2-40B4-BE49-F238E27FC236}">
                  <a16:creationId xmlns:a16="http://schemas.microsoft.com/office/drawing/2014/main" id="{D05F0ED7-AB41-8349-6C90-ACCB614D586A}"/>
                </a:ext>
              </a:extLst>
            </p:cNvPr>
            <p:cNvSpPr txBox="1"/>
            <p:nvPr/>
          </p:nvSpPr>
          <p:spPr>
            <a:xfrm>
              <a:off x="76200" y="47625"/>
              <a:ext cx="660400" cy="688975"/>
            </a:xfrm>
            <a:prstGeom prst="rect">
              <a:avLst/>
            </a:prstGeom>
            <a:noFill/>
            <a:ln>
              <a:noFill/>
            </a:ln>
          </p:spPr>
          <p:txBody>
            <a:bodyPr spcFirstLastPara="1" wrap="square" lIns="27500" tIns="27500" rIns="27500" bIns="27500" anchor="ctr" anchorCtr="0">
              <a:noAutofit/>
            </a:bodyPr>
            <a:lstStyle/>
            <a:p>
              <a:pPr marL="0" marR="0" lvl="0" indent="0" algn="ctr" rtl="0">
                <a:lnSpc>
                  <a:spcPct val="147692"/>
                </a:lnSpc>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sp>
        <p:nvSpPr>
          <p:cNvPr id="191" name="Google Shape;136;p1">
            <a:extLst>
              <a:ext uri="{FF2B5EF4-FFF2-40B4-BE49-F238E27FC236}">
                <a16:creationId xmlns:a16="http://schemas.microsoft.com/office/drawing/2014/main" id="{E24F432E-7309-F3E2-DE98-58408D182554}"/>
              </a:ext>
            </a:extLst>
          </p:cNvPr>
          <p:cNvSpPr txBox="1"/>
          <p:nvPr/>
        </p:nvSpPr>
        <p:spPr>
          <a:xfrm>
            <a:off x="3626676" y="2744759"/>
            <a:ext cx="361724" cy="326564"/>
          </a:xfrm>
          <a:prstGeom prst="rect">
            <a:avLst/>
          </a:prstGeom>
          <a:noFill/>
          <a:ln>
            <a:noFill/>
          </a:ln>
        </p:spPr>
        <p:txBody>
          <a:bodyPr spcFirstLastPara="1" wrap="square" lIns="0" tIns="0" rIns="0" bIns="0" anchor="t" anchorCtr="0">
            <a:spAutoFit/>
          </a:bodyPr>
          <a:lstStyle/>
          <a:p>
            <a:pPr marL="0" marR="0" lvl="0" indent="0" algn="ctr" rtl="0">
              <a:lnSpc>
                <a:spcPct val="140039"/>
              </a:lnSpc>
              <a:spcBef>
                <a:spcPts val="0"/>
              </a:spcBef>
              <a:spcAft>
                <a:spcPts val="0"/>
              </a:spcAft>
              <a:buNone/>
            </a:pPr>
            <a:r>
              <a:rPr lang="ja-JP" sz="1516" b="1" dirty="0">
                <a:solidFill>
                  <a:srgbClr val="FFFFFF"/>
                </a:solidFill>
                <a:latin typeface="BIZ UDPゴシック" panose="020B0400000000000000" pitchFamily="50" charset="-128"/>
                <a:ea typeface="BIZ UDPゴシック" panose="020B0400000000000000" pitchFamily="50" charset="-128"/>
                <a:cs typeface="Arial"/>
                <a:sym typeface="Arial"/>
              </a:rPr>
              <a:t>06</a:t>
            </a:r>
            <a:endParaRPr sz="1516" b="1" dirty="0">
              <a:solidFill>
                <a:srgbClr val="FFFFFF"/>
              </a:solidFill>
              <a:latin typeface="BIZ UDPゴシック" panose="020B0400000000000000" pitchFamily="50" charset="-128"/>
              <a:ea typeface="BIZ UDPゴシック" panose="020B0400000000000000" pitchFamily="50" charset="-128"/>
              <a:cs typeface="Arial"/>
              <a:sym typeface="Arial"/>
            </a:endParaRPr>
          </a:p>
        </p:txBody>
      </p:sp>
      <p:sp>
        <p:nvSpPr>
          <p:cNvPr id="192" name="Google Shape;137;p1">
            <a:extLst>
              <a:ext uri="{FF2B5EF4-FFF2-40B4-BE49-F238E27FC236}">
                <a16:creationId xmlns:a16="http://schemas.microsoft.com/office/drawing/2014/main" id="{A65120CC-C5E8-DBF3-CC4A-70E0B12BCEDD}"/>
              </a:ext>
            </a:extLst>
          </p:cNvPr>
          <p:cNvSpPr/>
          <p:nvPr/>
        </p:nvSpPr>
        <p:spPr>
          <a:xfrm>
            <a:off x="3813488" y="3767701"/>
            <a:ext cx="2515465" cy="727347"/>
          </a:xfrm>
          <a:custGeom>
            <a:avLst/>
            <a:gdLst/>
            <a:ahLst/>
            <a:cxnLst/>
            <a:rect l="l" t="t" r="r" b="b"/>
            <a:pathLst>
              <a:path w="1223094" h="1357543" extrusionOk="0">
                <a:moveTo>
                  <a:pt x="33342" y="0"/>
                </a:moveTo>
                <a:lnTo>
                  <a:pt x="1189752" y="0"/>
                </a:lnTo>
                <a:cubicBezTo>
                  <a:pt x="1198595" y="0"/>
                  <a:pt x="1207076" y="3513"/>
                  <a:pt x="1213328" y="9766"/>
                </a:cubicBezTo>
                <a:cubicBezTo>
                  <a:pt x="1219581" y="16019"/>
                  <a:pt x="1223094" y="24499"/>
                  <a:pt x="1223094" y="33342"/>
                </a:cubicBezTo>
                <a:lnTo>
                  <a:pt x="1223094" y="1324201"/>
                </a:lnTo>
                <a:cubicBezTo>
                  <a:pt x="1223094" y="1342616"/>
                  <a:pt x="1208166" y="1357543"/>
                  <a:pt x="1189752" y="1357543"/>
                </a:cubicBezTo>
                <a:lnTo>
                  <a:pt x="33342" y="1357543"/>
                </a:lnTo>
                <a:cubicBezTo>
                  <a:pt x="14928" y="1357543"/>
                  <a:pt x="0" y="1342616"/>
                  <a:pt x="0" y="1324201"/>
                </a:cubicBezTo>
                <a:lnTo>
                  <a:pt x="0" y="33342"/>
                </a:lnTo>
                <a:cubicBezTo>
                  <a:pt x="0" y="14928"/>
                  <a:pt x="14928" y="0"/>
                  <a:pt x="33342" y="0"/>
                </a:cubicBezTo>
                <a:close/>
              </a:path>
            </a:pathLst>
          </a:custGeom>
          <a:solidFill>
            <a:srgbClr val="FFF8D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193" name="Google Shape;138;p1">
            <a:extLst>
              <a:ext uri="{FF2B5EF4-FFF2-40B4-BE49-F238E27FC236}">
                <a16:creationId xmlns:a16="http://schemas.microsoft.com/office/drawing/2014/main" id="{83EEC043-2EA2-A68D-92F3-7CDDED9A5E56}"/>
              </a:ext>
            </a:extLst>
          </p:cNvPr>
          <p:cNvSpPr txBox="1"/>
          <p:nvPr/>
        </p:nvSpPr>
        <p:spPr>
          <a:xfrm>
            <a:off x="4136230" y="3958162"/>
            <a:ext cx="2104417" cy="420243"/>
          </a:xfrm>
          <a:prstGeom prst="rect">
            <a:avLst/>
          </a:prstGeom>
          <a:noFill/>
          <a:ln>
            <a:noFill/>
          </a:ln>
        </p:spPr>
        <p:txBody>
          <a:bodyPr spcFirstLastPara="1" wrap="square" lIns="0" tIns="0" rIns="0" bIns="0" anchor="t" anchorCtr="0">
            <a:spAutoFit/>
          </a:bodyPr>
          <a:lstStyle/>
          <a:p>
            <a:pPr marL="0" marR="0" lvl="0" indent="0" algn="ctr" rtl="0">
              <a:lnSpc>
                <a:spcPct val="179960"/>
              </a:lnSpc>
              <a:spcBef>
                <a:spcPts val="0"/>
              </a:spcBef>
              <a:spcAft>
                <a:spcPts val="0"/>
              </a:spcAft>
              <a:buNone/>
            </a:pPr>
            <a:r>
              <a:rPr lang="ja-JP" sz="1517" dirty="0">
                <a:solidFill>
                  <a:schemeClr val="dk1"/>
                </a:solidFill>
                <a:latin typeface="BIZ UDPゴシック" panose="020B0400000000000000" pitchFamily="50" charset="-128"/>
                <a:ea typeface="BIZ UDPゴシック" panose="020B0400000000000000" pitchFamily="50" charset="-128"/>
                <a:cs typeface="Arial"/>
                <a:sym typeface="Arial"/>
              </a:rPr>
              <a:t>子育て支援パスポート</a:t>
            </a:r>
            <a:endParaRPr sz="1517" b="1" dirty="0">
              <a:solidFill>
                <a:srgbClr val="444241"/>
              </a:solidFill>
              <a:latin typeface="BIZ UDPゴシック" panose="020B0400000000000000" pitchFamily="50" charset="-128"/>
              <a:ea typeface="BIZ UDPゴシック" panose="020B0400000000000000" pitchFamily="50" charset="-128"/>
              <a:cs typeface="Arial"/>
              <a:sym typeface="Arial"/>
            </a:endParaRPr>
          </a:p>
        </p:txBody>
      </p:sp>
      <p:grpSp>
        <p:nvGrpSpPr>
          <p:cNvPr id="194" name="Google Shape;139;p1">
            <a:extLst>
              <a:ext uri="{FF2B5EF4-FFF2-40B4-BE49-F238E27FC236}">
                <a16:creationId xmlns:a16="http://schemas.microsoft.com/office/drawing/2014/main" id="{4BB36324-FAE4-54F4-6C56-8C7619561191}"/>
              </a:ext>
            </a:extLst>
          </p:cNvPr>
          <p:cNvGrpSpPr/>
          <p:nvPr/>
        </p:nvGrpSpPr>
        <p:grpSpPr>
          <a:xfrm>
            <a:off x="3641685" y="3727157"/>
            <a:ext cx="484365" cy="484365"/>
            <a:chOff x="0" y="0"/>
            <a:chExt cx="812800" cy="812800"/>
          </a:xfrm>
        </p:grpSpPr>
        <p:sp>
          <p:nvSpPr>
            <p:cNvPr id="195" name="Google Shape;140;p1">
              <a:extLst>
                <a:ext uri="{FF2B5EF4-FFF2-40B4-BE49-F238E27FC236}">
                  <a16:creationId xmlns:a16="http://schemas.microsoft.com/office/drawing/2014/main" id="{2849AB4C-207E-EB93-7A5F-7D0BE3AF64F4}"/>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91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IZ UDPゴシック" panose="020B0400000000000000" pitchFamily="50" charset="-128"/>
                <a:ea typeface="BIZ UDPゴシック" panose="020B0400000000000000" pitchFamily="50" charset="-128"/>
              </a:endParaRPr>
            </a:p>
          </p:txBody>
        </p:sp>
        <p:sp>
          <p:nvSpPr>
            <p:cNvPr id="196" name="Google Shape;141;p1">
              <a:extLst>
                <a:ext uri="{FF2B5EF4-FFF2-40B4-BE49-F238E27FC236}">
                  <a16:creationId xmlns:a16="http://schemas.microsoft.com/office/drawing/2014/main" id="{E2B2449B-D102-A62B-CC8E-00C9E56A6FB1}"/>
                </a:ext>
              </a:extLst>
            </p:cNvPr>
            <p:cNvSpPr txBox="1"/>
            <p:nvPr/>
          </p:nvSpPr>
          <p:spPr>
            <a:xfrm>
              <a:off x="76200" y="47625"/>
              <a:ext cx="660400" cy="688975"/>
            </a:xfrm>
            <a:prstGeom prst="rect">
              <a:avLst/>
            </a:prstGeom>
            <a:noFill/>
            <a:ln>
              <a:noFill/>
            </a:ln>
          </p:spPr>
          <p:txBody>
            <a:bodyPr spcFirstLastPara="1" wrap="square" lIns="27500" tIns="27500" rIns="27500" bIns="27500" anchor="ctr" anchorCtr="0">
              <a:noAutofit/>
            </a:bodyPr>
            <a:lstStyle/>
            <a:p>
              <a:pPr marL="0" marR="0" lvl="0" indent="0" algn="ctr" rtl="0">
                <a:lnSpc>
                  <a:spcPct val="147692"/>
                </a:lnSpc>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sp>
        <p:nvSpPr>
          <p:cNvPr id="197" name="Google Shape;142;p1">
            <a:extLst>
              <a:ext uri="{FF2B5EF4-FFF2-40B4-BE49-F238E27FC236}">
                <a16:creationId xmlns:a16="http://schemas.microsoft.com/office/drawing/2014/main" id="{6A591068-7D59-DA88-FA94-E8D50A55B970}"/>
              </a:ext>
            </a:extLst>
          </p:cNvPr>
          <p:cNvSpPr txBox="1"/>
          <p:nvPr/>
        </p:nvSpPr>
        <p:spPr>
          <a:xfrm>
            <a:off x="3680318" y="3835382"/>
            <a:ext cx="361724" cy="326564"/>
          </a:xfrm>
          <a:prstGeom prst="rect">
            <a:avLst/>
          </a:prstGeom>
          <a:noFill/>
          <a:ln>
            <a:noFill/>
          </a:ln>
        </p:spPr>
        <p:txBody>
          <a:bodyPr spcFirstLastPara="1" wrap="square" lIns="0" tIns="0" rIns="0" bIns="0" anchor="t" anchorCtr="0">
            <a:spAutoFit/>
          </a:bodyPr>
          <a:lstStyle/>
          <a:p>
            <a:pPr marL="0" marR="0" lvl="0" indent="0" algn="ctr" rtl="0">
              <a:lnSpc>
                <a:spcPct val="140039"/>
              </a:lnSpc>
              <a:spcBef>
                <a:spcPts val="0"/>
              </a:spcBef>
              <a:spcAft>
                <a:spcPts val="0"/>
              </a:spcAft>
              <a:buNone/>
            </a:pPr>
            <a:r>
              <a:rPr lang="ja-JP" sz="1516" b="1" dirty="0">
                <a:solidFill>
                  <a:srgbClr val="FFFFFF"/>
                </a:solidFill>
                <a:latin typeface="BIZ UDPゴシック" panose="020B0400000000000000" pitchFamily="50" charset="-128"/>
                <a:ea typeface="BIZ UDPゴシック" panose="020B0400000000000000" pitchFamily="50" charset="-128"/>
                <a:cs typeface="Arial"/>
                <a:sym typeface="Arial"/>
              </a:rPr>
              <a:t>07</a:t>
            </a:r>
            <a:endParaRPr sz="1516" b="1" dirty="0">
              <a:solidFill>
                <a:srgbClr val="FFFFFF"/>
              </a:solidFill>
              <a:latin typeface="BIZ UDPゴシック" panose="020B0400000000000000" pitchFamily="50" charset="-128"/>
              <a:ea typeface="BIZ UDPゴシック" panose="020B0400000000000000" pitchFamily="50" charset="-128"/>
              <a:cs typeface="Arial"/>
              <a:sym typeface="Arial"/>
            </a:endParaRPr>
          </a:p>
        </p:txBody>
      </p:sp>
      <p:sp>
        <p:nvSpPr>
          <p:cNvPr id="198" name="Google Shape;143;p1">
            <a:extLst>
              <a:ext uri="{FF2B5EF4-FFF2-40B4-BE49-F238E27FC236}">
                <a16:creationId xmlns:a16="http://schemas.microsoft.com/office/drawing/2014/main" id="{67853E73-E738-8247-A8AF-E231A911F45A}"/>
              </a:ext>
            </a:extLst>
          </p:cNvPr>
          <p:cNvSpPr/>
          <p:nvPr/>
        </p:nvSpPr>
        <p:spPr>
          <a:xfrm>
            <a:off x="3824745" y="4977951"/>
            <a:ext cx="2515465" cy="727347"/>
          </a:xfrm>
          <a:custGeom>
            <a:avLst/>
            <a:gdLst/>
            <a:ahLst/>
            <a:cxnLst/>
            <a:rect l="l" t="t" r="r" b="b"/>
            <a:pathLst>
              <a:path w="1223094" h="1357543" extrusionOk="0">
                <a:moveTo>
                  <a:pt x="33342" y="0"/>
                </a:moveTo>
                <a:lnTo>
                  <a:pt x="1189752" y="0"/>
                </a:lnTo>
                <a:cubicBezTo>
                  <a:pt x="1198595" y="0"/>
                  <a:pt x="1207076" y="3513"/>
                  <a:pt x="1213328" y="9766"/>
                </a:cubicBezTo>
                <a:cubicBezTo>
                  <a:pt x="1219581" y="16019"/>
                  <a:pt x="1223094" y="24499"/>
                  <a:pt x="1223094" y="33342"/>
                </a:cubicBezTo>
                <a:lnTo>
                  <a:pt x="1223094" y="1324201"/>
                </a:lnTo>
                <a:cubicBezTo>
                  <a:pt x="1223094" y="1342616"/>
                  <a:pt x="1208166" y="1357543"/>
                  <a:pt x="1189752" y="1357543"/>
                </a:cubicBezTo>
                <a:lnTo>
                  <a:pt x="33342" y="1357543"/>
                </a:lnTo>
                <a:cubicBezTo>
                  <a:pt x="14928" y="1357543"/>
                  <a:pt x="0" y="1342616"/>
                  <a:pt x="0" y="1324201"/>
                </a:cubicBezTo>
                <a:lnTo>
                  <a:pt x="0" y="33342"/>
                </a:lnTo>
                <a:cubicBezTo>
                  <a:pt x="0" y="14928"/>
                  <a:pt x="14928" y="0"/>
                  <a:pt x="33342" y="0"/>
                </a:cubicBezTo>
                <a:close/>
              </a:path>
            </a:pathLst>
          </a:custGeom>
          <a:solidFill>
            <a:srgbClr val="FFF8D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199" name="Google Shape;144;p1">
            <a:extLst>
              <a:ext uri="{FF2B5EF4-FFF2-40B4-BE49-F238E27FC236}">
                <a16:creationId xmlns:a16="http://schemas.microsoft.com/office/drawing/2014/main" id="{7CE130E2-D0DC-8381-30A2-71CC5E84ECE5}"/>
              </a:ext>
            </a:extLst>
          </p:cNvPr>
          <p:cNvSpPr txBox="1"/>
          <p:nvPr/>
        </p:nvSpPr>
        <p:spPr>
          <a:xfrm>
            <a:off x="4123203" y="5027356"/>
            <a:ext cx="2104417" cy="420243"/>
          </a:xfrm>
          <a:prstGeom prst="rect">
            <a:avLst/>
          </a:prstGeom>
          <a:noFill/>
          <a:ln>
            <a:noFill/>
          </a:ln>
        </p:spPr>
        <p:txBody>
          <a:bodyPr spcFirstLastPara="1" wrap="square" lIns="0" tIns="0" rIns="0" bIns="0" anchor="t" anchorCtr="0">
            <a:spAutoFit/>
          </a:bodyPr>
          <a:lstStyle/>
          <a:p>
            <a:pPr marL="0" marR="0" lvl="0" indent="0" algn="ctr" rtl="0">
              <a:lnSpc>
                <a:spcPct val="179960"/>
              </a:lnSpc>
              <a:spcBef>
                <a:spcPts val="0"/>
              </a:spcBef>
              <a:spcAft>
                <a:spcPts val="0"/>
              </a:spcAft>
              <a:buNone/>
            </a:pPr>
            <a:r>
              <a:rPr lang="ja-JP" sz="1517" dirty="0">
                <a:solidFill>
                  <a:schemeClr val="dk1"/>
                </a:solidFill>
                <a:latin typeface="BIZ UDPゴシック" panose="020B0400000000000000" pitchFamily="50" charset="-128"/>
                <a:ea typeface="BIZ UDPゴシック" panose="020B0400000000000000" pitchFamily="50" charset="-128"/>
                <a:cs typeface="Arial"/>
                <a:sym typeface="Arial"/>
              </a:rPr>
              <a:t>幼児教育・保育の無償化</a:t>
            </a:r>
            <a:endParaRPr sz="1517" b="1" dirty="0">
              <a:solidFill>
                <a:srgbClr val="444241"/>
              </a:solidFill>
              <a:latin typeface="BIZ UDPゴシック" panose="020B0400000000000000" pitchFamily="50" charset="-128"/>
              <a:ea typeface="BIZ UDPゴシック" panose="020B0400000000000000" pitchFamily="50" charset="-128"/>
              <a:cs typeface="Arial"/>
              <a:sym typeface="Arial"/>
            </a:endParaRPr>
          </a:p>
        </p:txBody>
      </p:sp>
      <p:grpSp>
        <p:nvGrpSpPr>
          <p:cNvPr id="200" name="Google Shape;145;p1">
            <a:extLst>
              <a:ext uri="{FF2B5EF4-FFF2-40B4-BE49-F238E27FC236}">
                <a16:creationId xmlns:a16="http://schemas.microsoft.com/office/drawing/2014/main" id="{CB74BA33-5BCD-3C45-FC6E-4DF8526F8BCC}"/>
              </a:ext>
            </a:extLst>
          </p:cNvPr>
          <p:cNvGrpSpPr/>
          <p:nvPr/>
        </p:nvGrpSpPr>
        <p:grpSpPr>
          <a:xfrm>
            <a:off x="3650642" y="4888000"/>
            <a:ext cx="484365" cy="484365"/>
            <a:chOff x="0" y="0"/>
            <a:chExt cx="812800" cy="812800"/>
          </a:xfrm>
        </p:grpSpPr>
        <p:sp>
          <p:nvSpPr>
            <p:cNvPr id="201" name="Google Shape;146;p1">
              <a:extLst>
                <a:ext uri="{FF2B5EF4-FFF2-40B4-BE49-F238E27FC236}">
                  <a16:creationId xmlns:a16="http://schemas.microsoft.com/office/drawing/2014/main" id="{329D08A8-1169-FACE-B437-C95AC13FBF58}"/>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91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IZ UDPゴシック" panose="020B0400000000000000" pitchFamily="50" charset="-128"/>
                <a:ea typeface="BIZ UDPゴシック" panose="020B0400000000000000" pitchFamily="50" charset="-128"/>
              </a:endParaRPr>
            </a:p>
          </p:txBody>
        </p:sp>
        <p:sp>
          <p:nvSpPr>
            <p:cNvPr id="202" name="Google Shape;147;p1">
              <a:extLst>
                <a:ext uri="{FF2B5EF4-FFF2-40B4-BE49-F238E27FC236}">
                  <a16:creationId xmlns:a16="http://schemas.microsoft.com/office/drawing/2014/main" id="{44BF8826-465C-0FCB-5776-1C67075138E6}"/>
                </a:ext>
              </a:extLst>
            </p:cNvPr>
            <p:cNvSpPr txBox="1"/>
            <p:nvPr/>
          </p:nvSpPr>
          <p:spPr>
            <a:xfrm>
              <a:off x="76200" y="47625"/>
              <a:ext cx="660400" cy="688975"/>
            </a:xfrm>
            <a:prstGeom prst="rect">
              <a:avLst/>
            </a:prstGeom>
            <a:noFill/>
            <a:ln>
              <a:noFill/>
            </a:ln>
          </p:spPr>
          <p:txBody>
            <a:bodyPr spcFirstLastPara="1" wrap="square" lIns="27500" tIns="27500" rIns="27500" bIns="27500" anchor="ctr" anchorCtr="0">
              <a:noAutofit/>
            </a:bodyPr>
            <a:lstStyle/>
            <a:p>
              <a:pPr marL="0" marR="0" lvl="0" indent="0" algn="ctr" rtl="0">
                <a:lnSpc>
                  <a:spcPct val="147692"/>
                </a:lnSpc>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sp>
        <p:nvSpPr>
          <p:cNvPr id="203" name="Google Shape;148;p1">
            <a:extLst>
              <a:ext uri="{FF2B5EF4-FFF2-40B4-BE49-F238E27FC236}">
                <a16:creationId xmlns:a16="http://schemas.microsoft.com/office/drawing/2014/main" id="{23567EFC-54F9-C1C8-EB84-82A669305EB7}"/>
              </a:ext>
            </a:extLst>
          </p:cNvPr>
          <p:cNvSpPr txBox="1"/>
          <p:nvPr/>
        </p:nvSpPr>
        <p:spPr>
          <a:xfrm>
            <a:off x="3684066" y="4969646"/>
            <a:ext cx="361724" cy="326564"/>
          </a:xfrm>
          <a:prstGeom prst="rect">
            <a:avLst/>
          </a:prstGeom>
          <a:noFill/>
          <a:ln>
            <a:noFill/>
          </a:ln>
        </p:spPr>
        <p:txBody>
          <a:bodyPr spcFirstLastPara="1" wrap="square" lIns="0" tIns="0" rIns="0" bIns="0" anchor="t" anchorCtr="0">
            <a:spAutoFit/>
          </a:bodyPr>
          <a:lstStyle/>
          <a:p>
            <a:pPr marL="0" marR="0" lvl="0" indent="0" algn="ctr" rtl="0">
              <a:lnSpc>
                <a:spcPct val="140039"/>
              </a:lnSpc>
              <a:spcBef>
                <a:spcPts val="0"/>
              </a:spcBef>
              <a:spcAft>
                <a:spcPts val="0"/>
              </a:spcAft>
              <a:buNone/>
            </a:pPr>
            <a:r>
              <a:rPr lang="ja-JP" sz="1516" b="1" dirty="0">
                <a:solidFill>
                  <a:srgbClr val="FFFFFF"/>
                </a:solidFill>
                <a:latin typeface="BIZ UDPゴシック" panose="020B0400000000000000" pitchFamily="50" charset="-128"/>
                <a:ea typeface="BIZ UDPゴシック" panose="020B0400000000000000" pitchFamily="50" charset="-128"/>
                <a:cs typeface="Arial"/>
                <a:sym typeface="Arial"/>
              </a:rPr>
              <a:t>08</a:t>
            </a:r>
            <a:endParaRPr sz="1516" b="1" dirty="0">
              <a:solidFill>
                <a:srgbClr val="FFFFFF"/>
              </a:solidFill>
              <a:latin typeface="BIZ UDPゴシック" panose="020B0400000000000000" pitchFamily="50" charset="-128"/>
              <a:ea typeface="BIZ UDPゴシック" panose="020B0400000000000000" pitchFamily="50" charset="-128"/>
              <a:cs typeface="Arial"/>
              <a:sym typeface="Arial"/>
            </a:endParaRPr>
          </a:p>
        </p:txBody>
      </p:sp>
      <p:sp>
        <p:nvSpPr>
          <p:cNvPr id="204" name="Google Shape;149;p1">
            <a:extLst>
              <a:ext uri="{FF2B5EF4-FFF2-40B4-BE49-F238E27FC236}">
                <a16:creationId xmlns:a16="http://schemas.microsoft.com/office/drawing/2014/main" id="{9D98A8EA-D731-CA68-DE98-801F12164E92}"/>
              </a:ext>
            </a:extLst>
          </p:cNvPr>
          <p:cNvSpPr/>
          <p:nvPr/>
        </p:nvSpPr>
        <p:spPr>
          <a:xfrm>
            <a:off x="6843070" y="2686993"/>
            <a:ext cx="2515465" cy="727347"/>
          </a:xfrm>
          <a:custGeom>
            <a:avLst/>
            <a:gdLst/>
            <a:ahLst/>
            <a:cxnLst/>
            <a:rect l="l" t="t" r="r" b="b"/>
            <a:pathLst>
              <a:path w="1223094" h="1357543" extrusionOk="0">
                <a:moveTo>
                  <a:pt x="33342" y="0"/>
                </a:moveTo>
                <a:lnTo>
                  <a:pt x="1189752" y="0"/>
                </a:lnTo>
                <a:cubicBezTo>
                  <a:pt x="1198595" y="0"/>
                  <a:pt x="1207076" y="3513"/>
                  <a:pt x="1213328" y="9766"/>
                </a:cubicBezTo>
                <a:cubicBezTo>
                  <a:pt x="1219581" y="16019"/>
                  <a:pt x="1223094" y="24499"/>
                  <a:pt x="1223094" y="33342"/>
                </a:cubicBezTo>
                <a:lnTo>
                  <a:pt x="1223094" y="1324201"/>
                </a:lnTo>
                <a:cubicBezTo>
                  <a:pt x="1223094" y="1342616"/>
                  <a:pt x="1208166" y="1357543"/>
                  <a:pt x="1189752" y="1357543"/>
                </a:cubicBezTo>
                <a:lnTo>
                  <a:pt x="33342" y="1357543"/>
                </a:lnTo>
                <a:cubicBezTo>
                  <a:pt x="14928" y="1357543"/>
                  <a:pt x="0" y="1342616"/>
                  <a:pt x="0" y="1324201"/>
                </a:cubicBezTo>
                <a:lnTo>
                  <a:pt x="0" y="33342"/>
                </a:lnTo>
                <a:cubicBezTo>
                  <a:pt x="0" y="14928"/>
                  <a:pt x="14928" y="0"/>
                  <a:pt x="33342" y="0"/>
                </a:cubicBezTo>
                <a:close/>
              </a:path>
            </a:pathLst>
          </a:custGeom>
          <a:solidFill>
            <a:srgbClr val="FFF8D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205" name="Google Shape;150;p1">
            <a:extLst>
              <a:ext uri="{FF2B5EF4-FFF2-40B4-BE49-F238E27FC236}">
                <a16:creationId xmlns:a16="http://schemas.microsoft.com/office/drawing/2014/main" id="{DBE6AFA6-8D0A-C3EE-8F82-0DE8F6BACCBD}"/>
              </a:ext>
            </a:extLst>
          </p:cNvPr>
          <p:cNvSpPr txBox="1"/>
          <p:nvPr/>
        </p:nvSpPr>
        <p:spPr>
          <a:xfrm>
            <a:off x="7305643" y="2822821"/>
            <a:ext cx="2407087" cy="46692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ja-JP" sz="1517" dirty="0">
                <a:solidFill>
                  <a:schemeClr val="dk1"/>
                </a:solidFill>
                <a:latin typeface="BIZ UDPゴシック" panose="020B0400000000000000" pitchFamily="50" charset="-128"/>
                <a:ea typeface="BIZ UDPゴシック" panose="020B0400000000000000" pitchFamily="50" charset="-128"/>
                <a:cs typeface="Arial"/>
                <a:sym typeface="Arial"/>
              </a:rPr>
              <a:t>高等学校等</a:t>
            </a:r>
            <a:endParaRPr sz="1517"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spcBef>
                <a:spcPts val="0"/>
              </a:spcBef>
              <a:spcAft>
                <a:spcPts val="0"/>
              </a:spcAft>
              <a:buNone/>
            </a:pPr>
            <a:r>
              <a:rPr lang="ja-JP" sz="1517" dirty="0">
                <a:solidFill>
                  <a:schemeClr val="dk1"/>
                </a:solidFill>
                <a:latin typeface="BIZ UDPゴシック" panose="020B0400000000000000" pitchFamily="50" charset="-128"/>
                <a:ea typeface="BIZ UDPゴシック" panose="020B0400000000000000" pitchFamily="50" charset="-128"/>
                <a:cs typeface="Arial"/>
                <a:sym typeface="Arial"/>
              </a:rPr>
              <a:t>就学支援金制度</a:t>
            </a:r>
            <a:endParaRPr sz="1517" b="1" dirty="0">
              <a:solidFill>
                <a:srgbClr val="444241"/>
              </a:solidFill>
              <a:latin typeface="BIZ UDPゴシック" panose="020B0400000000000000" pitchFamily="50" charset="-128"/>
              <a:ea typeface="BIZ UDPゴシック" panose="020B0400000000000000" pitchFamily="50" charset="-128"/>
              <a:cs typeface="Arial"/>
              <a:sym typeface="Arial"/>
            </a:endParaRPr>
          </a:p>
        </p:txBody>
      </p:sp>
      <p:sp>
        <p:nvSpPr>
          <p:cNvPr id="206" name="Google Shape;151;p1">
            <a:extLst>
              <a:ext uri="{FF2B5EF4-FFF2-40B4-BE49-F238E27FC236}">
                <a16:creationId xmlns:a16="http://schemas.microsoft.com/office/drawing/2014/main" id="{BBD2D819-5825-BE53-4183-D2A30425590D}"/>
              </a:ext>
            </a:extLst>
          </p:cNvPr>
          <p:cNvSpPr txBox="1"/>
          <p:nvPr/>
        </p:nvSpPr>
        <p:spPr>
          <a:xfrm>
            <a:off x="6702390" y="2678688"/>
            <a:ext cx="361724" cy="326564"/>
          </a:xfrm>
          <a:prstGeom prst="rect">
            <a:avLst/>
          </a:prstGeom>
          <a:noFill/>
          <a:ln>
            <a:noFill/>
          </a:ln>
        </p:spPr>
        <p:txBody>
          <a:bodyPr spcFirstLastPara="1" wrap="square" lIns="0" tIns="0" rIns="0" bIns="0" anchor="t" anchorCtr="0">
            <a:spAutoFit/>
          </a:bodyPr>
          <a:lstStyle/>
          <a:p>
            <a:pPr marL="0" marR="0" lvl="0" indent="0" algn="ctr" rtl="0">
              <a:lnSpc>
                <a:spcPct val="140039"/>
              </a:lnSpc>
              <a:spcBef>
                <a:spcPts val="0"/>
              </a:spcBef>
              <a:spcAft>
                <a:spcPts val="0"/>
              </a:spcAft>
              <a:buNone/>
            </a:pPr>
            <a:r>
              <a:rPr lang="ja-JP" sz="1516" b="1" dirty="0">
                <a:solidFill>
                  <a:srgbClr val="FFFFFF"/>
                </a:solidFill>
                <a:latin typeface="BIZ UDPゴシック" panose="020B0400000000000000" pitchFamily="50" charset="-128"/>
                <a:ea typeface="BIZ UDPゴシック" panose="020B0400000000000000" pitchFamily="50" charset="-128"/>
                <a:cs typeface="Arial"/>
                <a:sym typeface="Arial"/>
              </a:rPr>
              <a:t>01</a:t>
            </a:r>
            <a:endParaRPr dirty="0">
              <a:latin typeface="BIZ UDPゴシック" panose="020B0400000000000000" pitchFamily="50" charset="-128"/>
              <a:ea typeface="BIZ UDPゴシック" panose="020B0400000000000000" pitchFamily="50" charset="-128"/>
            </a:endParaRPr>
          </a:p>
        </p:txBody>
      </p:sp>
      <p:grpSp>
        <p:nvGrpSpPr>
          <p:cNvPr id="207" name="Google Shape;152;p1">
            <a:extLst>
              <a:ext uri="{FF2B5EF4-FFF2-40B4-BE49-F238E27FC236}">
                <a16:creationId xmlns:a16="http://schemas.microsoft.com/office/drawing/2014/main" id="{4D05417D-8D48-36FC-DC27-B7EE23DB275F}"/>
              </a:ext>
            </a:extLst>
          </p:cNvPr>
          <p:cNvGrpSpPr/>
          <p:nvPr/>
        </p:nvGrpSpPr>
        <p:grpSpPr>
          <a:xfrm>
            <a:off x="6652991" y="2621811"/>
            <a:ext cx="484365" cy="484365"/>
            <a:chOff x="0" y="0"/>
            <a:chExt cx="812800" cy="812800"/>
          </a:xfrm>
        </p:grpSpPr>
        <p:sp>
          <p:nvSpPr>
            <p:cNvPr id="208" name="Google Shape;153;p1">
              <a:extLst>
                <a:ext uri="{FF2B5EF4-FFF2-40B4-BE49-F238E27FC236}">
                  <a16:creationId xmlns:a16="http://schemas.microsoft.com/office/drawing/2014/main" id="{AB606EEB-AE64-AA97-017D-AA964E4F569F}"/>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91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IZ UDPゴシック" panose="020B0400000000000000" pitchFamily="50" charset="-128"/>
                <a:ea typeface="BIZ UDPゴシック" panose="020B0400000000000000" pitchFamily="50" charset="-128"/>
              </a:endParaRPr>
            </a:p>
          </p:txBody>
        </p:sp>
        <p:sp>
          <p:nvSpPr>
            <p:cNvPr id="209" name="Google Shape;154;p1">
              <a:extLst>
                <a:ext uri="{FF2B5EF4-FFF2-40B4-BE49-F238E27FC236}">
                  <a16:creationId xmlns:a16="http://schemas.microsoft.com/office/drawing/2014/main" id="{D65A345C-CE85-396A-D17B-47E89870018F}"/>
                </a:ext>
              </a:extLst>
            </p:cNvPr>
            <p:cNvSpPr txBox="1"/>
            <p:nvPr/>
          </p:nvSpPr>
          <p:spPr>
            <a:xfrm>
              <a:off x="76200" y="47625"/>
              <a:ext cx="660400" cy="688975"/>
            </a:xfrm>
            <a:prstGeom prst="rect">
              <a:avLst/>
            </a:prstGeom>
            <a:noFill/>
            <a:ln>
              <a:noFill/>
            </a:ln>
          </p:spPr>
          <p:txBody>
            <a:bodyPr spcFirstLastPara="1" wrap="square" lIns="27500" tIns="27500" rIns="27500" bIns="27500" anchor="ctr" anchorCtr="0">
              <a:noAutofit/>
            </a:bodyPr>
            <a:lstStyle/>
            <a:p>
              <a:pPr marL="0" marR="0" lvl="0" indent="0" algn="ctr" rtl="0">
                <a:lnSpc>
                  <a:spcPct val="147692"/>
                </a:lnSpc>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sp>
        <p:nvSpPr>
          <p:cNvPr id="210" name="Google Shape;155;p1">
            <a:extLst>
              <a:ext uri="{FF2B5EF4-FFF2-40B4-BE49-F238E27FC236}">
                <a16:creationId xmlns:a16="http://schemas.microsoft.com/office/drawing/2014/main" id="{6A433289-B06F-D95E-AC94-E27F4BCF8720}"/>
              </a:ext>
            </a:extLst>
          </p:cNvPr>
          <p:cNvSpPr txBox="1"/>
          <p:nvPr/>
        </p:nvSpPr>
        <p:spPr>
          <a:xfrm>
            <a:off x="6686415" y="2703457"/>
            <a:ext cx="361724" cy="326564"/>
          </a:xfrm>
          <a:prstGeom prst="rect">
            <a:avLst/>
          </a:prstGeom>
          <a:noFill/>
          <a:ln>
            <a:noFill/>
          </a:ln>
        </p:spPr>
        <p:txBody>
          <a:bodyPr spcFirstLastPara="1" wrap="square" lIns="0" tIns="0" rIns="0" bIns="0" anchor="t" anchorCtr="0">
            <a:spAutoFit/>
          </a:bodyPr>
          <a:lstStyle/>
          <a:p>
            <a:pPr marL="0" marR="0" lvl="0" indent="0" algn="ctr" rtl="0">
              <a:lnSpc>
                <a:spcPct val="140039"/>
              </a:lnSpc>
              <a:spcBef>
                <a:spcPts val="0"/>
              </a:spcBef>
              <a:spcAft>
                <a:spcPts val="0"/>
              </a:spcAft>
              <a:buNone/>
            </a:pPr>
            <a:r>
              <a:rPr lang="ja-JP" sz="1516" b="1" dirty="0">
                <a:solidFill>
                  <a:srgbClr val="FFFFFF"/>
                </a:solidFill>
                <a:latin typeface="BIZ UDPゴシック" panose="020B0400000000000000" pitchFamily="50" charset="-128"/>
                <a:ea typeface="BIZ UDPゴシック" panose="020B0400000000000000" pitchFamily="50" charset="-128"/>
                <a:cs typeface="Arial"/>
                <a:sym typeface="Arial"/>
              </a:rPr>
              <a:t>10</a:t>
            </a:r>
            <a:endParaRPr sz="1516" b="1" dirty="0">
              <a:solidFill>
                <a:srgbClr val="FFFFFF"/>
              </a:solidFill>
              <a:latin typeface="BIZ UDPゴシック" panose="020B0400000000000000" pitchFamily="50" charset="-128"/>
              <a:ea typeface="BIZ UDPゴシック" panose="020B0400000000000000" pitchFamily="50" charset="-128"/>
              <a:cs typeface="Arial"/>
              <a:sym typeface="Arial"/>
            </a:endParaRPr>
          </a:p>
        </p:txBody>
      </p:sp>
      <p:sp>
        <p:nvSpPr>
          <p:cNvPr id="211" name="Google Shape;156;p1">
            <a:extLst>
              <a:ext uri="{FF2B5EF4-FFF2-40B4-BE49-F238E27FC236}">
                <a16:creationId xmlns:a16="http://schemas.microsoft.com/office/drawing/2014/main" id="{93D7D3DB-AD43-9972-F8F8-373A94479B79}"/>
              </a:ext>
            </a:extLst>
          </p:cNvPr>
          <p:cNvSpPr/>
          <p:nvPr/>
        </p:nvSpPr>
        <p:spPr>
          <a:xfrm>
            <a:off x="6814175" y="3798489"/>
            <a:ext cx="2515465" cy="727347"/>
          </a:xfrm>
          <a:custGeom>
            <a:avLst/>
            <a:gdLst/>
            <a:ahLst/>
            <a:cxnLst/>
            <a:rect l="l" t="t" r="r" b="b"/>
            <a:pathLst>
              <a:path w="1223094" h="1357543" extrusionOk="0">
                <a:moveTo>
                  <a:pt x="33342" y="0"/>
                </a:moveTo>
                <a:lnTo>
                  <a:pt x="1189752" y="0"/>
                </a:lnTo>
                <a:cubicBezTo>
                  <a:pt x="1198595" y="0"/>
                  <a:pt x="1207076" y="3513"/>
                  <a:pt x="1213328" y="9766"/>
                </a:cubicBezTo>
                <a:cubicBezTo>
                  <a:pt x="1219581" y="16019"/>
                  <a:pt x="1223094" y="24499"/>
                  <a:pt x="1223094" y="33342"/>
                </a:cubicBezTo>
                <a:lnTo>
                  <a:pt x="1223094" y="1324201"/>
                </a:lnTo>
                <a:cubicBezTo>
                  <a:pt x="1223094" y="1342616"/>
                  <a:pt x="1208166" y="1357543"/>
                  <a:pt x="1189752" y="1357543"/>
                </a:cubicBezTo>
                <a:lnTo>
                  <a:pt x="33342" y="1357543"/>
                </a:lnTo>
                <a:cubicBezTo>
                  <a:pt x="14928" y="1357543"/>
                  <a:pt x="0" y="1342616"/>
                  <a:pt x="0" y="1324201"/>
                </a:cubicBezTo>
                <a:lnTo>
                  <a:pt x="0" y="33342"/>
                </a:lnTo>
                <a:cubicBezTo>
                  <a:pt x="0" y="14928"/>
                  <a:pt x="14928" y="0"/>
                  <a:pt x="33342" y="0"/>
                </a:cubicBezTo>
                <a:close/>
              </a:path>
            </a:pathLst>
          </a:custGeom>
          <a:solidFill>
            <a:srgbClr val="FFF8D9"/>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212" name="Google Shape;157;p1">
            <a:extLst>
              <a:ext uri="{FF2B5EF4-FFF2-40B4-BE49-F238E27FC236}">
                <a16:creationId xmlns:a16="http://schemas.microsoft.com/office/drawing/2014/main" id="{4F80082F-B718-763D-A45D-724CAA133F68}"/>
              </a:ext>
            </a:extLst>
          </p:cNvPr>
          <p:cNvSpPr txBox="1"/>
          <p:nvPr/>
        </p:nvSpPr>
        <p:spPr>
          <a:xfrm>
            <a:off x="7112930" y="3951112"/>
            <a:ext cx="1389720" cy="420243"/>
          </a:xfrm>
          <a:prstGeom prst="rect">
            <a:avLst/>
          </a:prstGeom>
          <a:noFill/>
          <a:ln>
            <a:noFill/>
          </a:ln>
        </p:spPr>
        <p:txBody>
          <a:bodyPr spcFirstLastPara="1" wrap="square" lIns="0" tIns="0" rIns="0" bIns="0" anchor="t" anchorCtr="0">
            <a:spAutoFit/>
          </a:bodyPr>
          <a:lstStyle/>
          <a:p>
            <a:pPr marL="0" marR="0" lvl="0" indent="0" algn="ctr" rtl="0">
              <a:lnSpc>
                <a:spcPct val="179960"/>
              </a:lnSpc>
              <a:spcBef>
                <a:spcPts val="0"/>
              </a:spcBef>
              <a:spcAft>
                <a:spcPts val="0"/>
              </a:spcAft>
              <a:buNone/>
            </a:pPr>
            <a:r>
              <a:rPr lang="ja-JP" sz="1517" dirty="0">
                <a:solidFill>
                  <a:schemeClr val="dk1"/>
                </a:solidFill>
                <a:latin typeface="BIZ UDPゴシック" panose="020B0400000000000000" pitchFamily="50" charset="-128"/>
                <a:ea typeface="BIZ UDPゴシック" panose="020B0400000000000000" pitchFamily="50" charset="-128"/>
                <a:cs typeface="Arial"/>
                <a:sym typeface="Arial"/>
              </a:rPr>
              <a:t>奨学金制度</a:t>
            </a:r>
            <a:endParaRPr sz="1517" b="1" dirty="0">
              <a:solidFill>
                <a:srgbClr val="444241"/>
              </a:solidFill>
              <a:latin typeface="BIZ UDPゴシック" panose="020B0400000000000000" pitchFamily="50" charset="-128"/>
              <a:ea typeface="BIZ UDPゴシック" panose="020B0400000000000000" pitchFamily="50" charset="-128"/>
              <a:cs typeface="Arial"/>
              <a:sym typeface="Arial"/>
            </a:endParaRPr>
          </a:p>
        </p:txBody>
      </p:sp>
      <p:grpSp>
        <p:nvGrpSpPr>
          <p:cNvPr id="213" name="Google Shape;158;p1">
            <a:extLst>
              <a:ext uri="{FF2B5EF4-FFF2-40B4-BE49-F238E27FC236}">
                <a16:creationId xmlns:a16="http://schemas.microsoft.com/office/drawing/2014/main" id="{C4E60194-A0AF-E8C1-2A79-4F9DA81D6835}"/>
              </a:ext>
            </a:extLst>
          </p:cNvPr>
          <p:cNvGrpSpPr/>
          <p:nvPr/>
        </p:nvGrpSpPr>
        <p:grpSpPr>
          <a:xfrm>
            <a:off x="6600131" y="3729050"/>
            <a:ext cx="484365" cy="484365"/>
            <a:chOff x="0" y="0"/>
            <a:chExt cx="812800" cy="812800"/>
          </a:xfrm>
        </p:grpSpPr>
        <p:sp>
          <p:nvSpPr>
            <p:cNvPr id="214" name="Google Shape;159;p1">
              <a:extLst>
                <a:ext uri="{FF2B5EF4-FFF2-40B4-BE49-F238E27FC236}">
                  <a16:creationId xmlns:a16="http://schemas.microsoft.com/office/drawing/2014/main" id="{5FC1643A-C9AA-34EE-C1D9-EEF7F1403E25}"/>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91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BIZ UDPゴシック" panose="020B0400000000000000" pitchFamily="50" charset="-128"/>
                <a:ea typeface="BIZ UDPゴシック" panose="020B0400000000000000" pitchFamily="50" charset="-128"/>
              </a:endParaRPr>
            </a:p>
          </p:txBody>
        </p:sp>
        <p:sp>
          <p:nvSpPr>
            <p:cNvPr id="215" name="Google Shape;160;p1">
              <a:extLst>
                <a:ext uri="{FF2B5EF4-FFF2-40B4-BE49-F238E27FC236}">
                  <a16:creationId xmlns:a16="http://schemas.microsoft.com/office/drawing/2014/main" id="{09F046AC-95A5-6DE4-DDFB-66F7463C03C1}"/>
                </a:ext>
              </a:extLst>
            </p:cNvPr>
            <p:cNvSpPr txBox="1"/>
            <p:nvPr/>
          </p:nvSpPr>
          <p:spPr>
            <a:xfrm>
              <a:off x="76200" y="47625"/>
              <a:ext cx="660400" cy="688975"/>
            </a:xfrm>
            <a:prstGeom prst="rect">
              <a:avLst/>
            </a:prstGeom>
            <a:noFill/>
            <a:ln>
              <a:noFill/>
            </a:ln>
          </p:spPr>
          <p:txBody>
            <a:bodyPr spcFirstLastPara="1" wrap="square" lIns="27500" tIns="27500" rIns="27500" bIns="27500" anchor="ctr" anchorCtr="0">
              <a:noAutofit/>
            </a:bodyPr>
            <a:lstStyle/>
            <a:p>
              <a:pPr marL="0" marR="0" lvl="0" indent="0" algn="ctr" rtl="0">
                <a:lnSpc>
                  <a:spcPct val="147692"/>
                </a:lnSpc>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sp>
        <p:nvSpPr>
          <p:cNvPr id="216" name="Google Shape;161;p1">
            <a:extLst>
              <a:ext uri="{FF2B5EF4-FFF2-40B4-BE49-F238E27FC236}">
                <a16:creationId xmlns:a16="http://schemas.microsoft.com/office/drawing/2014/main" id="{B08937BC-819F-00AF-7CA0-D87F9574AB03}"/>
              </a:ext>
            </a:extLst>
          </p:cNvPr>
          <p:cNvSpPr txBox="1"/>
          <p:nvPr/>
        </p:nvSpPr>
        <p:spPr>
          <a:xfrm>
            <a:off x="6633554" y="3810696"/>
            <a:ext cx="361724" cy="326564"/>
          </a:xfrm>
          <a:prstGeom prst="rect">
            <a:avLst/>
          </a:prstGeom>
          <a:noFill/>
          <a:ln>
            <a:noFill/>
          </a:ln>
        </p:spPr>
        <p:txBody>
          <a:bodyPr spcFirstLastPara="1" wrap="square" lIns="0" tIns="0" rIns="0" bIns="0" anchor="t" anchorCtr="0">
            <a:spAutoFit/>
          </a:bodyPr>
          <a:lstStyle/>
          <a:p>
            <a:pPr marL="0" marR="0" lvl="0" indent="0" algn="ctr" rtl="0">
              <a:lnSpc>
                <a:spcPct val="140039"/>
              </a:lnSpc>
              <a:spcBef>
                <a:spcPts val="0"/>
              </a:spcBef>
              <a:spcAft>
                <a:spcPts val="0"/>
              </a:spcAft>
              <a:buNone/>
            </a:pPr>
            <a:r>
              <a:rPr lang="ja-JP" sz="1516" b="1" dirty="0">
                <a:solidFill>
                  <a:srgbClr val="FFFFFF"/>
                </a:solidFill>
                <a:latin typeface="BIZ UDPゴシック" panose="020B0400000000000000" pitchFamily="50" charset="-128"/>
                <a:ea typeface="BIZ UDPゴシック" panose="020B0400000000000000" pitchFamily="50" charset="-128"/>
                <a:cs typeface="Arial"/>
                <a:sym typeface="Arial"/>
              </a:rPr>
              <a:t>11</a:t>
            </a:r>
            <a:endParaRPr sz="1516" b="1" dirty="0">
              <a:solidFill>
                <a:srgbClr val="FFFFFF"/>
              </a:solidFill>
              <a:latin typeface="BIZ UDPゴシック" panose="020B0400000000000000" pitchFamily="50" charset="-128"/>
              <a:ea typeface="BIZ UDPゴシック" panose="020B0400000000000000" pitchFamily="50" charset="-128"/>
              <a:cs typeface="Arial"/>
              <a:sym typeface="Arial"/>
            </a:endParaRPr>
          </a:p>
        </p:txBody>
      </p:sp>
    </p:spTree>
    <p:extLst>
      <p:ext uri="{BB962C8B-B14F-4D97-AF65-F5344CB8AC3E}">
        <p14:creationId xmlns:p14="http://schemas.microsoft.com/office/powerpoint/2010/main" val="34381668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4" name="Google Shape;90;g31e704025fc_0_74">
            <a:extLst>
              <a:ext uri="{FF2B5EF4-FFF2-40B4-BE49-F238E27FC236}">
                <a16:creationId xmlns:a16="http://schemas.microsoft.com/office/drawing/2014/main" id="{03625BF2-C8B0-F733-4706-B61B43D1A98D}"/>
              </a:ext>
            </a:extLst>
          </p:cNvPr>
          <p:cNvPicPr preferRelativeResize="0"/>
          <p:nvPr/>
        </p:nvPicPr>
        <p:blipFill rotWithShape="1">
          <a:blip r:embed="rId3">
            <a:alphaModFix/>
          </a:blip>
          <a:srcRect/>
          <a:stretch/>
        </p:blipFill>
        <p:spPr>
          <a:xfrm rot="10800000" flipH="1">
            <a:off x="-24982" y="614538"/>
            <a:ext cx="6674260" cy="657809"/>
          </a:xfrm>
          <a:prstGeom prst="rect">
            <a:avLst/>
          </a:prstGeom>
          <a:noFill/>
          <a:ln>
            <a:noFill/>
          </a:ln>
        </p:spPr>
      </p:pic>
      <p:cxnSp>
        <p:nvCxnSpPr>
          <p:cNvPr id="169" name="Google Shape;169;p2"/>
          <p:cNvCxnSpPr/>
          <p:nvPr/>
        </p:nvCxnSpPr>
        <p:spPr>
          <a:xfrm>
            <a:off x="563395" y="1504037"/>
            <a:ext cx="8947379" cy="0"/>
          </a:xfrm>
          <a:prstGeom prst="straightConnector1">
            <a:avLst/>
          </a:prstGeom>
          <a:noFill/>
          <a:ln w="28575" cap="flat" cmpd="sng">
            <a:solidFill>
              <a:srgbClr val="FF914D"/>
            </a:solidFill>
            <a:prstDash val="solid"/>
            <a:round/>
            <a:headEnd type="none" w="sm" len="sm"/>
            <a:tailEnd type="none" w="sm" len="sm"/>
          </a:ln>
        </p:spPr>
      </p:cxnSp>
      <p:sp>
        <p:nvSpPr>
          <p:cNvPr id="170" name="Google Shape;170;p2"/>
          <p:cNvSpPr txBox="1"/>
          <p:nvPr/>
        </p:nvSpPr>
        <p:spPr>
          <a:xfrm>
            <a:off x="723466" y="708861"/>
            <a:ext cx="3283436" cy="517065"/>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ja-JP" sz="2400" dirty="0">
                <a:solidFill>
                  <a:schemeClr val="accent2"/>
                </a:solidFill>
                <a:latin typeface="BIZ UDPゴシック" panose="020B0400000000000000" pitchFamily="50" charset="-128"/>
                <a:ea typeface="BIZ UDPゴシック" panose="020B0400000000000000" pitchFamily="50" charset="-128"/>
                <a:cs typeface="Arial"/>
                <a:sym typeface="Arial"/>
              </a:rPr>
              <a:t>児童手当　取得条件</a:t>
            </a:r>
            <a:endParaRPr sz="2400" b="1" dirty="0">
              <a:solidFill>
                <a:schemeClr val="accent2"/>
              </a:solidFill>
              <a:latin typeface="BIZ UDPゴシック" panose="020B0400000000000000" pitchFamily="50" charset="-128"/>
              <a:ea typeface="BIZ UDPゴシック" panose="020B0400000000000000" pitchFamily="50" charset="-128"/>
              <a:cs typeface="Arial"/>
              <a:sym typeface="Arial"/>
            </a:endParaRPr>
          </a:p>
        </p:txBody>
      </p:sp>
      <p:grpSp>
        <p:nvGrpSpPr>
          <p:cNvPr id="171" name="Google Shape;171;p2"/>
          <p:cNvGrpSpPr/>
          <p:nvPr/>
        </p:nvGrpSpPr>
        <p:grpSpPr>
          <a:xfrm>
            <a:off x="235874" y="700191"/>
            <a:ext cx="484365" cy="484365"/>
            <a:chOff x="0" y="0"/>
            <a:chExt cx="812800" cy="812800"/>
          </a:xfrm>
        </p:grpSpPr>
        <p:sp>
          <p:nvSpPr>
            <p:cNvPr id="172" name="Google Shape;172;p2"/>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91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BIZ UDPゴシック" panose="020B0400000000000000" pitchFamily="50" charset="-128"/>
              </a:endParaRPr>
            </a:p>
          </p:txBody>
        </p:sp>
        <p:sp>
          <p:nvSpPr>
            <p:cNvPr id="173" name="Google Shape;173;p2"/>
            <p:cNvSpPr txBox="1"/>
            <p:nvPr/>
          </p:nvSpPr>
          <p:spPr>
            <a:xfrm>
              <a:off x="76200" y="47625"/>
              <a:ext cx="660400" cy="688975"/>
            </a:xfrm>
            <a:prstGeom prst="rect">
              <a:avLst/>
            </a:prstGeom>
            <a:noFill/>
            <a:ln>
              <a:noFill/>
            </a:ln>
          </p:spPr>
          <p:txBody>
            <a:bodyPr spcFirstLastPara="1" wrap="square" lIns="27500" tIns="27500" rIns="27500" bIns="27500" anchor="ctr" anchorCtr="0">
              <a:noAutofit/>
            </a:bodyPr>
            <a:lstStyle/>
            <a:p>
              <a:pPr marL="0" marR="0" lvl="0" indent="0" algn="ctr" rtl="0">
                <a:lnSpc>
                  <a:spcPct val="147692"/>
                </a:lnSpc>
                <a:spcBef>
                  <a:spcPts val="0"/>
                </a:spcBef>
                <a:spcAft>
                  <a:spcPts val="0"/>
                </a:spcAft>
                <a:buNone/>
              </a:pP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sp>
        <p:nvSpPr>
          <p:cNvPr id="174" name="Google Shape;174;p2"/>
          <p:cNvSpPr txBox="1"/>
          <p:nvPr/>
        </p:nvSpPr>
        <p:spPr>
          <a:xfrm>
            <a:off x="314183" y="800625"/>
            <a:ext cx="361724" cy="326564"/>
          </a:xfrm>
          <a:prstGeom prst="rect">
            <a:avLst/>
          </a:prstGeom>
          <a:noFill/>
          <a:ln>
            <a:noFill/>
          </a:ln>
        </p:spPr>
        <p:txBody>
          <a:bodyPr spcFirstLastPara="1" wrap="square" lIns="0" tIns="0" rIns="0" bIns="0" anchor="t" anchorCtr="0">
            <a:spAutoFit/>
          </a:bodyPr>
          <a:lstStyle/>
          <a:p>
            <a:pPr marL="0" marR="0" lvl="0" indent="0" algn="ctr" rtl="0">
              <a:lnSpc>
                <a:spcPct val="140039"/>
              </a:lnSpc>
              <a:spcBef>
                <a:spcPts val="0"/>
              </a:spcBef>
              <a:spcAft>
                <a:spcPts val="0"/>
              </a:spcAft>
              <a:buNone/>
            </a:pPr>
            <a:r>
              <a:rPr lang="ja-JP" sz="1516" b="1" dirty="0">
                <a:solidFill>
                  <a:srgbClr val="FFFFFF"/>
                </a:solidFill>
                <a:latin typeface="BIZ UDPゴシック" panose="020B0400000000000000" pitchFamily="50" charset="-128"/>
                <a:ea typeface="BIZ UDPゴシック" panose="020B0400000000000000" pitchFamily="50" charset="-128"/>
                <a:cs typeface="Arial"/>
                <a:sym typeface="Arial"/>
              </a:rPr>
              <a:t>01</a:t>
            </a:r>
            <a:endParaRPr dirty="0">
              <a:latin typeface="BIZ UDPゴシック" panose="020B0400000000000000" pitchFamily="50" charset="-128"/>
            </a:endParaRPr>
          </a:p>
        </p:txBody>
      </p:sp>
      <p:sp>
        <p:nvSpPr>
          <p:cNvPr id="175" name="Google Shape;175;p2"/>
          <p:cNvSpPr txBox="1"/>
          <p:nvPr/>
        </p:nvSpPr>
        <p:spPr>
          <a:xfrm>
            <a:off x="583627" y="3874862"/>
            <a:ext cx="8202564" cy="12156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000" dirty="0">
                <a:solidFill>
                  <a:srgbClr val="222222"/>
                </a:solidFill>
                <a:latin typeface="BIZ UDPゴシック" panose="020B0400000000000000" pitchFamily="50" charset="-128"/>
                <a:ea typeface="BIZ UDPゴシック" panose="020B0400000000000000" pitchFamily="50" charset="-128"/>
                <a:cs typeface="Arial"/>
                <a:sym typeface="Arial"/>
              </a:rPr>
              <a:t>令和5年12月22日に閣議決定された「こども未来戦略」 に基づき、令和6年10月分の児童手当から制度内容が下記のとおり変更となります。</a:t>
            </a:r>
            <a:endParaRPr sz="2000" dirty="0">
              <a:latin typeface="BIZ UDPゴシック" panose="020B0400000000000000" pitchFamily="50" charset="-128"/>
              <a:ea typeface="BIZ UDPゴシック" panose="020B0400000000000000" pitchFamily="50" charset="-128"/>
            </a:endParaRPr>
          </a:p>
          <a:p>
            <a:pPr marL="0" marR="0" lvl="0" indent="-48133" algn="l" rtl="0">
              <a:spcBef>
                <a:spcPts val="0"/>
              </a:spcBef>
              <a:spcAft>
                <a:spcPts val="0"/>
              </a:spcAft>
              <a:buClr>
                <a:srgbClr val="222222"/>
              </a:buClr>
              <a:buSzPts val="758"/>
              <a:buFont typeface="Calibri"/>
              <a:buAutoNum type="arabicPeriod"/>
            </a:pPr>
            <a:r>
              <a:rPr lang="ja-JP" sz="1000" dirty="0">
                <a:solidFill>
                  <a:srgbClr val="222222"/>
                </a:solidFill>
                <a:latin typeface="BIZ UDPゴシック" panose="020B0400000000000000" pitchFamily="50" charset="-128"/>
                <a:ea typeface="BIZ UDPゴシック" panose="020B0400000000000000" pitchFamily="50" charset="-128"/>
                <a:cs typeface="Arial"/>
                <a:sym typeface="Arial"/>
              </a:rPr>
              <a:t>支給対象となる子どもの年齢を「中学校修了まで（15歳年度末まで）」から「高校生年代（18歳年度末まで）」に延長</a:t>
            </a:r>
            <a:endParaRPr sz="2000" dirty="0">
              <a:latin typeface="BIZ UDPゴシック" panose="020B0400000000000000" pitchFamily="50" charset="-128"/>
              <a:ea typeface="BIZ UDPゴシック" panose="020B0400000000000000" pitchFamily="50" charset="-128"/>
            </a:endParaRPr>
          </a:p>
          <a:p>
            <a:pPr marL="0" marR="0" lvl="0" indent="-48133" algn="l" rtl="0">
              <a:spcBef>
                <a:spcPts val="0"/>
              </a:spcBef>
              <a:spcAft>
                <a:spcPts val="0"/>
              </a:spcAft>
              <a:buClr>
                <a:srgbClr val="222222"/>
              </a:buClr>
              <a:buSzPts val="758"/>
              <a:buFont typeface="Calibri"/>
              <a:buAutoNum type="arabicPeriod"/>
            </a:pPr>
            <a:r>
              <a:rPr lang="ja-JP" sz="1000" dirty="0">
                <a:solidFill>
                  <a:srgbClr val="222222"/>
                </a:solidFill>
                <a:latin typeface="BIZ UDPゴシック" panose="020B0400000000000000" pitchFamily="50" charset="-128"/>
                <a:ea typeface="BIZ UDPゴシック" panose="020B0400000000000000" pitchFamily="50" charset="-128"/>
                <a:cs typeface="Arial"/>
                <a:sym typeface="Arial"/>
              </a:rPr>
              <a:t>所得制限の撤廃</a:t>
            </a:r>
            <a:endParaRPr sz="2000" dirty="0">
              <a:latin typeface="BIZ UDPゴシック" panose="020B0400000000000000" pitchFamily="50" charset="-128"/>
              <a:ea typeface="BIZ UDPゴシック" panose="020B0400000000000000" pitchFamily="50" charset="-128"/>
            </a:endParaRPr>
          </a:p>
          <a:p>
            <a:pPr marL="0" marR="0" lvl="0" indent="-48133" algn="l" rtl="0">
              <a:spcBef>
                <a:spcPts val="0"/>
              </a:spcBef>
              <a:spcAft>
                <a:spcPts val="0"/>
              </a:spcAft>
              <a:buClr>
                <a:srgbClr val="222222"/>
              </a:buClr>
              <a:buSzPts val="758"/>
              <a:buFont typeface="Calibri"/>
              <a:buAutoNum type="arabicPeriod"/>
            </a:pPr>
            <a:r>
              <a:rPr lang="ja-JP" sz="1000" dirty="0">
                <a:solidFill>
                  <a:srgbClr val="222222"/>
                </a:solidFill>
                <a:latin typeface="BIZ UDPゴシック" panose="020B0400000000000000" pitchFamily="50" charset="-128"/>
                <a:ea typeface="BIZ UDPゴシック" panose="020B0400000000000000" pitchFamily="50" charset="-128"/>
                <a:cs typeface="Arial"/>
                <a:sym typeface="Arial"/>
              </a:rPr>
              <a:t>第3子以降の手当月額を15,000円から30,000円に増額</a:t>
            </a:r>
            <a:endParaRPr sz="2000" dirty="0">
              <a:latin typeface="BIZ UDPゴシック" panose="020B0400000000000000" pitchFamily="50" charset="-128"/>
              <a:ea typeface="BIZ UDPゴシック" panose="020B0400000000000000" pitchFamily="50" charset="-128"/>
            </a:endParaRPr>
          </a:p>
          <a:p>
            <a:pPr marL="0" marR="0" lvl="0" indent="-48133" algn="l" rtl="0">
              <a:spcBef>
                <a:spcPts val="0"/>
              </a:spcBef>
              <a:spcAft>
                <a:spcPts val="0"/>
              </a:spcAft>
              <a:buClr>
                <a:srgbClr val="222222"/>
              </a:buClr>
              <a:buSzPts val="758"/>
              <a:buFont typeface="Calibri"/>
              <a:buAutoNum type="arabicPeriod"/>
            </a:pPr>
            <a:r>
              <a:rPr lang="ja-JP" sz="1000" dirty="0">
                <a:solidFill>
                  <a:srgbClr val="222222"/>
                </a:solidFill>
                <a:latin typeface="BIZ UDPゴシック" panose="020B0400000000000000" pitchFamily="50" charset="-128"/>
                <a:ea typeface="BIZ UDPゴシック" panose="020B0400000000000000" pitchFamily="50" charset="-128"/>
                <a:cs typeface="Arial"/>
                <a:sym typeface="Arial"/>
              </a:rPr>
              <a:t>第3子以降加算のカウント対象となる子どもの年齢を「18歳年度末まで」から「22歳年度末まで」に延長</a:t>
            </a:r>
            <a:endParaRPr sz="2000" dirty="0">
              <a:latin typeface="BIZ UDPゴシック" panose="020B0400000000000000" pitchFamily="50" charset="-128"/>
              <a:ea typeface="BIZ UDPゴシック" panose="020B0400000000000000" pitchFamily="50" charset="-128"/>
            </a:endParaRPr>
          </a:p>
          <a:p>
            <a:pPr marL="0" marR="0" lvl="0" indent="-48133" algn="l" rtl="0">
              <a:spcBef>
                <a:spcPts val="0"/>
              </a:spcBef>
              <a:spcAft>
                <a:spcPts val="0"/>
              </a:spcAft>
              <a:buClr>
                <a:srgbClr val="222222"/>
              </a:buClr>
              <a:buSzPts val="758"/>
              <a:buFont typeface="Calibri"/>
              <a:buAutoNum type="arabicPeriod"/>
            </a:pPr>
            <a:r>
              <a:rPr lang="ja-JP" sz="1000" dirty="0">
                <a:solidFill>
                  <a:srgbClr val="222222"/>
                </a:solidFill>
                <a:latin typeface="BIZ UDPゴシック" panose="020B0400000000000000" pitchFamily="50" charset="-128"/>
                <a:ea typeface="BIZ UDPゴシック" panose="020B0400000000000000" pitchFamily="50" charset="-128"/>
                <a:cs typeface="Arial"/>
                <a:sym typeface="Arial"/>
              </a:rPr>
              <a:t>支払回数を年3回から隔月の年6回に増加</a:t>
            </a:r>
            <a:endParaRPr sz="2000" dirty="0">
              <a:latin typeface="BIZ UDPゴシック" panose="020B0400000000000000" pitchFamily="50" charset="-128"/>
              <a:ea typeface="BIZ UDPゴシック" panose="020B0400000000000000" pitchFamily="50" charset="-128"/>
            </a:endParaRPr>
          </a:p>
          <a:p>
            <a:pPr marL="0" marR="0" lvl="0" indent="0" algn="l" rtl="0">
              <a:spcBef>
                <a:spcPts val="0"/>
              </a:spcBef>
              <a:spcAft>
                <a:spcPts val="0"/>
              </a:spcAft>
              <a:buNone/>
            </a:pPr>
            <a:endParaRPr sz="1000"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176" name="Google Shape;176;p2"/>
          <p:cNvSpPr txBox="1"/>
          <p:nvPr/>
        </p:nvSpPr>
        <p:spPr>
          <a:xfrm>
            <a:off x="3944477" y="948428"/>
            <a:ext cx="2185214" cy="2423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975" dirty="0">
                <a:solidFill>
                  <a:schemeClr val="dk1"/>
                </a:solidFill>
                <a:latin typeface="BIZ UDPゴシック" panose="020B0400000000000000" pitchFamily="50" charset="-128"/>
                <a:ea typeface="BIZ UDPゴシック" panose="020B0400000000000000" pitchFamily="50" charset="-128"/>
                <a:cs typeface="Arial"/>
                <a:sym typeface="Arial"/>
              </a:rPr>
              <a:t>※令和６年１０月分からの制度内容</a:t>
            </a: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aphicFrame>
        <p:nvGraphicFramePr>
          <p:cNvPr id="177" name="Google Shape;177;p2"/>
          <p:cNvGraphicFramePr/>
          <p:nvPr>
            <p:extLst>
              <p:ext uri="{D42A27DB-BD31-4B8C-83A1-F6EECF244321}">
                <p14:modId xmlns:p14="http://schemas.microsoft.com/office/powerpoint/2010/main" val="2659799159"/>
              </p:ext>
            </p:extLst>
          </p:nvPr>
        </p:nvGraphicFramePr>
        <p:xfrm>
          <a:off x="531358" y="1695524"/>
          <a:ext cx="5710416" cy="1662037"/>
        </p:xfrm>
        <a:graphic>
          <a:graphicData uri="http://schemas.openxmlformats.org/drawingml/2006/table">
            <a:tbl>
              <a:tblPr firstRow="1" bandRow="1">
                <a:noFill/>
              </a:tblPr>
              <a:tblGrid>
                <a:gridCol w="1225580">
                  <a:extLst>
                    <a:ext uri="{9D8B030D-6E8A-4147-A177-3AD203B41FA5}">
                      <a16:colId xmlns:a16="http://schemas.microsoft.com/office/drawing/2014/main" val="20000"/>
                    </a:ext>
                  </a:extLst>
                </a:gridCol>
                <a:gridCol w="1260055">
                  <a:extLst>
                    <a:ext uri="{9D8B030D-6E8A-4147-A177-3AD203B41FA5}">
                      <a16:colId xmlns:a16="http://schemas.microsoft.com/office/drawing/2014/main" val="20001"/>
                    </a:ext>
                  </a:extLst>
                </a:gridCol>
                <a:gridCol w="1220682">
                  <a:extLst>
                    <a:ext uri="{9D8B030D-6E8A-4147-A177-3AD203B41FA5}">
                      <a16:colId xmlns:a16="http://schemas.microsoft.com/office/drawing/2014/main" val="20002"/>
                    </a:ext>
                  </a:extLst>
                </a:gridCol>
                <a:gridCol w="2004099">
                  <a:extLst>
                    <a:ext uri="{9D8B030D-6E8A-4147-A177-3AD203B41FA5}">
                      <a16:colId xmlns:a16="http://schemas.microsoft.com/office/drawing/2014/main" val="20003"/>
                    </a:ext>
                  </a:extLst>
                </a:gridCol>
              </a:tblGrid>
              <a:tr h="336769">
                <a:tc>
                  <a:txBody>
                    <a:bodyPr/>
                    <a:lstStyle/>
                    <a:p>
                      <a:pPr marL="0" marR="0" lvl="0" indent="0" algn="l" rtl="0">
                        <a:spcBef>
                          <a:spcPts val="0"/>
                        </a:spcBef>
                        <a:spcAft>
                          <a:spcPts val="0"/>
                        </a:spcAft>
                        <a:buNone/>
                      </a:pPr>
                      <a:endParaRPr sz="1200" dirty="0">
                        <a:latin typeface="BIZ UDPゴシック" panose="020B0400000000000000" pitchFamily="50" charset="-128"/>
                        <a:ea typeface="BIZ UDPゴシック" panose="020B0400000000000000" pitchFamily="50" charset="-128"/>
                        <a:cs typeface="Arial"/>
                        <a:sym typeface="Arial"/>
                      </a:endParaRPr>
                    </a:p>
                  </a:txBody>
                  <a:tcPr marL="61850" marR="61850" marT="30925" marB="30925"/>
                </a:tc>
                <a:tc>
                  <a:txBody>
                    <a:bodyPr/>
                    <a:lstStyle/>
                    <a:p>
                      <a:pPr marL="0" marR="0" lvl="0" indent="0" algn="l" rtl="0">
                        <a:spcBef>
                          <a:spcPts val="0"/>
                        </a:spcBef>
                        <a:spcAft>
                          <a:spcPts val="0"/>
                        </a:spcAft>
                        <a:buNone/>
                      </a:pPr>
                      <a:r>
                        <a:rPr lang="ja-JP" sz="1200" dirty="0">
                          <a:latin typeface="BIZ UDPゴシック" panose="020B0400000000000000" pitchFamily="50" charset="-128"/>
                          <a:ea typeface="BIZ UDPゴシック" panose="020B0400000000000000" pitchFamily="50" charset="-128"/>
                          <a:cs typeface="Arial"/>
                          <a:sym typeface="Arial"/>
                        </a:rPr>
                        <a:t>年齢</a:t>
                      </a:r>
                      <a:endParaRPr sz="1200" dirty="0">
                        <a:latin typeface="BIZ UDPゴシック" panose="020B0400000000000000" pitchFamily="50" charset="-128"/>
                        <a:ea typeface="BIZ UDPゴシック" panose="020B0400000000000000" pitchFamily="50" charset="-128"/>
                        <a:cs typeface="Arial"/>
                        <a:sym typeface="Arial"/>
                      </a:endParaRPr>
                    </a:p>
                  </a:txBody>
                  <a:tcPr marL="61850" marR="61850" marT="30925" marB="30925"/>
                </a:tc>
                <a:tc>
                  <a:txBody>
                    <a:bodyPr/>
                    <a:lstStyle/>
                    <a:p>
                      <a:pPr marL="0" marR="0" lvl="0" indent="0" algn="l" rtl="0">
                        <a:spcBef>
                          <a:spcPts val="0"/>
                        </a:spcBef>
                        <a:spcAft>
                          <a:spcPts val="0"/>
                        </a:spcAft>
                        <a:buNone/>
                      </a:pPr>
                      <a:endParaRPr sz="1200" dirty="0">
                        <a:latin typeface="BIZ UDPゴシック" panose="020B0400000000000000" pitchFamily="50" charset="-128"/>
                        <a:ea typeface="BIZ UDPゴシック" panose="020B0400000000000000" pitchFamily="50" charset="-128"/>
                        <a:cs typeface="Arial"/>
                        <a:sym typeface="Arial"/>
                      </a:endParaRPr>
                    </a:p>
                  </a:txBody>
                  <a:tcPr marL="61850" marR="61850" marT="30925" marB="30925"/>
                </a:tc>
                <a:tc>
                  <a:txBody>
                    <a:bodyPr/>
                    <a:lstStyle/>
                    <a:p>
                      <a:pPr marL="0" marR="0" lvl="0" indent="0" algn="l" rtl="0">
                        <a:spcBef>
                          <a:spcPts val="0"/>
                        </a:spcBef>
                        <a:spcAft>
                          <a:spcPts val="0"/>
                        </a:spcAft>
                        <a:buNone/>
                      </a:pPr>
                      <a:r>
                        <a:rPr lang="ja-JP" sz="1200" dirty="0">
                          <a:latin typeface="BIZ UDPゴシック" panose="020B0400000000000000" pitchFamily="50" charset="-128"/>
                          <a:ea typeface="BIZ UDPゴシック" panose="020B0400000000000000" pitchFamily="50" charset="-128"/>
                          <a:cs typeface="Arial"/>
                          <a:sym typeface="Arial"/>
                        </a:rPr>
                        <a:t>手当月額 </a:t>
                      </a:r>
                      <a:endParaRPr sz="1200" dirty="0">
                        <a:latin typeface="BIZ UDPゴシック" panose="020B0400000000000000" pitchFamily="50" charset="-128"/>
                        <a:ea typeface="BIZ UDPゴシック" panose="020B0400000000000000" pitchFamily="50" charset="-128"/>
                        <a:cs typeface="Arial"/>
                        <a:sym typeface="Arial"/>
                      </a:endParaRPr>
                    </a:p>
                  </a:txBody>
                  <a:tcPr marL="61850" marR="61850" marT="30925" marB="30925"/>
                </a:tc>
                <a:extLst>
                  <a:ext uri="{0D108BD9-81ED-4DB2-BD59-A6C34878D82A}">
                    <a16:rowId xmlns:a16="http://schemas.microsoft.com/office/drawing/2014/main" val="10000"/>
                  </a:ext>
                </a:extLst>
              </a:tr>
              <a:tr h="336769">
                <a:tc rowSpan="4">
                  <a:txBody>
                    <a:bodyPr/>
                    <a:lstStyle/>
                    <a:p>
                      <a:pPr marL="0" marR="0" lvl="0" indent="0" algn="ctr" rtl="0">
                        <a:spcBef>
                          <a:spcPts val="0"/>
                        </a:spcBef>
                        <a:spcAft>
                          <a:spcPts val="0"/>
                        </a:spcAft>
                        <a:buNone/>
                      </a:pPr>
                      <a:r>
                        <a:rPr lang="ja-JP" sz="1200" dirty="0">
                          <a:latin typeface="BIZ UDPゴシック" panose="020B0400000000000000" pitchFamily="50" charset="-128"/>
                          <a:ea typeface="BIZ UDPゴシック" panose="020B0400000000000000" pitchFamily="50" charset="-128"/>
                          <a:cs typeface="Arial"/>
                          <a:sym typeface="Arial"/>
                        </a:rPr>
                        <a:t>所得制限なし</a:t>
                      </a:r>
                      <a:endParaRPr dirty="0">
                        <a:latin typeface="BIZ UDPゴシック" panose="020B0400000000000000" pitchFamily="50" charset="-128"/>
                        <a:ea typeface="BIZ UDPゴシック" panose="020B0400000000000000" pitchFamily="50" charset="-128"/>
                      </a:endParaRPr>
                    </a:p>
                  </a:txBody>
                  <a:tcPr marL="61850" marR="61850" marT="30925" marB="30925" anchor="ctr"/>
                </a:tc>
                <a:tc rowSpan="2">
                  <a:txBody>
                    <a:bodyPr/>
                    <a:lstStyle/>
                    <a:p>
                      <a:pPr marL="0" marR="0" lvl="0" indent="0" algn="l" rtl="0">
                        <a:spcBef>
                          <a:spcPts val="0"/>
                        </a:spcBef>
                        <a:spcAft>
                          <a:spcPts val="0"/>
                        </a:spcAft>
                        <a:buNone/>
                      </a:pPr>
                      <a:r>
                        <a:rPr lang="ja-JP" sz="1200" dirty="0">
                          <a:latin typeface="BIZ UDPゴシック" panose="020B0400000000000000" pitchFamily="50" charset="-128"/>
                          <a:ea typeface="BIZ UDPゴシック" panose="020B0400000000000000" pitchFamily="50" charset="-128"/>
                          <a:cs typeface="Arial"/>
                          <a:sym typeface="Arial"/>
                        </a:rPr>
                        <a:t>３歳未満</a:t>
                      </a:r>
                      <a:endParaRPr sz="1200" dirty="0">
                        <a:latin typeface="BIZ UDPゴシック" panose="020B0400000000000000" pitchFamily="50" charset="-128"/>
                        <a:ea typeface="BIZ UDPゴシック" panose="020B0400000000000000" pitchFamily="50" charset="-128"/>
                        <a:cs typeface="Arial"/>
                        <a:sym typeface="Arial"/>
                      </a:endParaRPr>
                    </a:p>
                  </a:txBody>
                  <a:tcPr marL="61850" marR="61850" marT="30925" marB="30925" anchor="ctr"/>
                </a:tc>
                <a:tc>
                  <a:txBody>
                    <a:bodyPr/>
                    <a:lstStyle/>
                    <a:p>
                      <a:pPr marL="0" marR="0" lvl="0" indent="0" algn="l" rtl="0">
                        <a:spcBef>
                          <a:spcPts val="0"/>
                        </a:spcBef>
                        <a:spcAft>
                          <a:spcPts val="0"/>
                        </a:spcAft>
                        <a:buNone/>
                      </a:pPr>
                      <a:r>
                        <a:rPr lang="ja-JP" sz="1200" dirty="0">
                          <a:latin typeface="BIZ UDPゴシック" panose="020B0400000000000000" pitchFamily="50" charset="-128"/>
                          <a:ea typeface="BIZ UDPゴシック" panose="020B0400000000000000" pitchFamily="50" charset="-128"/>
                          <a:cs typeface="Arial"/>
                          <a:sym typeface="Arial"/>
                        </a:rPr>
                        <a:t>第１子、第２子</a:t>
                      </a:r>
                      <a:endParaRPr sz="1200" dirty="0">
                        <a:latin typeface="BIZ UDPゴシック" panose="020B0400000000000000" pitchFamily="50" charset="-128"/>
                        <a:ea typeface="BIZ UDPゴシック" panose="020B0400000000000000" pitchFamily="50" charset="-128"/>
                        <a:cs typeface="Arial"/>
                        <a:sym typeface="Arial"/>
                      </a:endParaRPr>
                    </a:p>
                  </a:txBody>
                  <a:tcPr marL="61850" marR="61850" marT="30925" marB="30925"/>
                </a:tc>
                <a:tc>
                  <a:txBody>
                    <a:bodyPr/>
                    <a:lstStyle/>
                    <a:p>
                      <a:pPr marL="0" marR="0" lvl="0" indent="0" algn="l" rtl="0">
                        <a:spcBef>
                          <a:spcPts val="0"/>
                        </a:spcBef>
                        <a:spcAft>
                          <a:spcPts val="0"/>
                        </a:spcAft>
                        <a:buNone/>
                      </a:pPr>
                      <a:r>
                        <a:rPr lang="ja-JP" sz="1200" dirty="0">
                          <a:latin typeface="BIZ UDPゴシック" panose="020B0400000000000000" pitchFamily="50" charset="-128"/>
                          <a:ea typeface="BIZ UDPゴシック" panose="020B0400000000000000" pitchFamily="50" charset="-128"/>
                          <a:cs typeface="Arial"/>
                          <a:sym typeface="Arial"/>
                        </a:rPr>
                        <a:t>１５，０００円</a:t>
                      </a:r>
                      <a:endParaRPr sz="1200" dirty="0">
                        <a:latin typeface="BIZ UDPゴシック" panose="020B0400000000000000" pitchFamily="50" charset="-128"/>
                        <a:ea typeface="BIZ UDPゴシック" panose="020B0400000000000000" pitchFamily="50" charset="-128"/>
                        <a:cs typeface="Arial"/>
                        <a:sym typeface="Arial"/>
                      </a:endParaRPr>
                    </a:p>
                  </a:txBody>
                  <a:tcPr marL="61850" marR="61850" marT="30925" marB="30925"/>
                </a:tc>
                <a:extLst>
                  <a:ext uri="{0D108BD9-81ED-4DB2-BD59-A6C34878D82A}">
                    <a16:rowId xmlns:a16="http://schemas.microsoft.com/office/drawing/2014/main" val="10001"/>
                  </a:ext>
                </a:extLst>
              </a:tr>
              <a:tr h="336769">
                <a:tc vMerge="1">
                  <a:txBody>
                    <a:bodyPr/>
                    <a:lstStyle/>
                    <a:p>
                      <a:endParaRPr lang="ja-JP"/>
                    </a:p>
                  </a:txBody>
                  <a:tcPr/>
                </a:tc>
                <a:tc vMerge="1">
                  <a:txBody>
                    <a:bodyPr/>
                    <a:lstStyle/>
                    <a:p>
                      <a:endParaRPr lang="ja-JP"/>
                    </a:p>
                  </a:txBody>
                  <a:tcPr/>
                </a:tc>
                <a:tc>
                  <a:txBody>
                    <a:bodyPr/>
                    <a:lstStyle/>
                    <a:p>
                      <a:pPr marL="0" marR="0" lvl="0" indent="0" algn="l" rtl="0">
                        <a:spcBef>
                          <a:spcPts val="0"/>
                        </a:spcBef>
                        <a:spcAft>
                          <a:spcPts val="0"/>
                        </a:spcAft>
                        <a:buNone/>
                      </a:pPr>
                      <a:r>
                        <a:rPr lang="ja-JP" sz="1200" dirty="0">
                          <a:latin typeface="BIZ UDPゴシック" panose="020B0400000000000000" pitchFamily="50" charset="-128"/>
                          <a:ea typeface="BIZ UDPゴシック" panose="020B0400000000000000" pitchFamily="50" charset="-128"/>
                          <a:cs typeface="Arial"/>
                          <a:sym typeface="Arial"/>
                        </a:rPr>
                        <a:t>第３子以降 </a:t>
                      </a:r>
                      <a:endParaRPr sz="1200" dirty="0">
                        <a:latin typeface="BIZ UDPゴシック" panose="020B0400000000000000" pitchFamily="50" charset="-128"/>
                        <a:ea typeface="BIZ UDPゴシック" panose="020B0400000000000000" pitchFamily="50" charset="-128"/>
                        <a:cs typeface="Arial"/>
                        <a:sym typeface="Arial"/>
                      </a:endParaRPr>
                    </a:p>
                  </a:txBody>
                  <a:tcPr marL="61850" marR="61850" marT="30925" marB="30925"/>
                </a:tc>
                <a:tc>
                  <a:txBody>
                    <a:bodyPr/>
                    <a:lstStyle/>
                    <a:p>
                      <a:pPr marL="0" marR="0" lvl="0" indent="0" algn="l" rtl="0">
                        <a:spcBef>
                          <a:spcPts val="0"/>
                        </a:spcBef>
                        <a:spcAft>
                          <a:spcPts val="0"/>
                        </a:spcAft>
                        <a:buNone/>
                      </a:pPr>
                      <a:r>
                        <a:rPr lang="ja-JP" sz="1200" dirty="0">
                          <a:latin typeface="BIZ UDPゴシック" panose="020B0400000000000000" pitchFamily="50" charset="-128"/>
                          <a:ea typeface="BIZ UDPゴシック" panose="020B0400000000000000" pitchFamily="50" charset="-128"/>
                          <a:cs typeface="Arial"/>
                          <a:sym typeface="Arial"/>
                        </a:rPr>
                        <a:t>３０，０００円 </a:t>
                      </a:r>
                      <a:endParaRPr sz="1200" dirty="0">
                        <a:latin typeface="BIZ UDPゴシック" panose="020B0400000000000000" pitchFamily="50" charset="-128"/>
                        <a:ea typeface="BIZ UDPゴシック" panose="020B0400000000000000" pitchFamily="50" charset="-128"/>
                        <a:cs typeface="Arial"/>
                        <a:sym typeface="Arial"/>
                      </a:endParaRPr>
                    </a:p>
                  </a:txBody>
                  <a:tcPr marL="61850" marR="61850" marT="30925" marB="30925"/>
                </a:tc>
                <a:extLst>
                  <a:ext uri="{0D108BD9-81ED-4DB2-BD59-A6C34878D82A}">
                    <a16:rowId xmlns:a16="http://schemas.microsoft.com/office/drawing/2014/main" val="10002"/>
                  </a:ext>
                </a:extLst>
              </a:tr>
              <a:tr h="314961">
                <a:tc vMerge="1">
                  <a:txBody>
                    <a:bodyPr/>
                    <a:lstStyle/>
                    <a:p>
                      <a:endParaRPr lang="ja-JP"/>
                    </a:p>
                  </a:txBody>
                  <a:tcPr/>
                </a:tc>
                <a:tc rowSpan="2">
                  <a:txBody>
                    <a:bodyPr/>
                    <a:lstStyle/>
                    <a:p>
                      <a:pPr marL="0" marR="0" lvl="0" indent="0" algn="l" rtl="0">
                        <a:spcBef>
                          <a:spcPts val="0"/>
                        </a:spcBef>
                        <a:spcAft>
                          <a:spcPts val="0"/>
                        </a:spcAft>
                        <a:buNone/>
                      </a:pPr>
                      <a:r>
                        <a:rPr lang="ja-JP" sz="1200" dirty="0">
                          <a:latin typeface="BIZ UDPゴシック" panose="020B0400000000000000" pitchFamily="50" charset="-128"/>
                          <a:ea typeface="BIZ UDPゴシック" panose="020B0400000000000000" pitchFamily="50" charset="-128"/>
                          <a:cs typeface="Arial"/>
                          <a:sym typeface="Arial"/>
                        </a:rPr>
                        <a:t>３歳〜１８歳年度末まで </a:t>
                      </a:r>
                      <a:endParaRPr sz="1200" dirty="0">
                        <a:latin typeface="BIZ UDPゴシック" panose="020B0400000000000000" pitchFamily="50" charset="-128"/>
                        <a:ea typeface="BIZ UDPゴシック" panose="020B0400000000000000" pitchFamily="50" charset="-128"/>
                        <a:cs typeface="Arial"/>
                        <a:sym typeface="Arial"/>
                      </a:endParaRPr>
                    </a:p>
                  </a:txBody>
                  <a:tcPr marL="61850" marR="61850" marT="30925" marB="30925" anchor="ctr"/>
                </a:tc>
                <a:tc>
                  <a:txBody>
                    <a:bodyPr/>
                    <a:lstStyle/>
                    <a:p>
                      <a:pPr marL="0" marR="0" lvl="0" indent="0" algn="l" rtl="0">
                        <a:spcBef>
                          <a:spcPts val="0"/>
                        </a:spcBef>
                        <a:spcAft>
                          <a:spcPts val="0"/>
                        </a:spcAft>
                        <a:buNone/>
                      </a:pPr>
                      <a:r>
                        <a:rPr lang="ja-JP" sz="1200" dirty="0">
                          <a:latin typeface="BIZ UDPゴシック" panose="020B0400000000000000" pitchFamily="50" charset="-128"/>
                          <a:ea typeface="BIZ UDPゴシック" panose="020B0400000000000000" pitchFamily="50" charset="-128"/>
                          <a:cs typeface="Arial"/>
                          <a:sym typeface="Arial"/>
                        </a:rPr>
                        <a:t>第１子、第２子</a:t>
                      </a:r>
                      <a:endParaRPr sz="1200" dirty="0">
                        <a:latin typeface="BIZ UDPゴシック" panose="020B0400000000000000" pitchFamily="50" charset="-128"/>
                        <a:ea typeface="BIZ UDPゴシック" panose="020B0400000000000000" pitchFamily="50" charset="-128"/>
                        <a:cs typeface="Arial"/>
                        <a:sym typeface="Arial"/>
                      </a:endParaRPr>
                    </a:p>
                  </a:txBody>
                  <a:tcPr marL="61850" marR="61850" marT="30925" marB="30925"/>
                </a:tc>
                <a:tc>
                  <a:txBody>
                    <a:bodyPr/>
                    <a:lstStyle/>
                    <a:p>
                      <a:pPr marL="0" marR="0" lvl="0" indent="0" algn="l" rtl="0">
                        <a:spcBef>
                          <a:spcPts val="0"/>
                        </a:spcBef>
                        <a:spcAft>
                          <a:spcPts val="0"/>
                        </a:spcAft>
                        <a:buNone/>
                      </a:pPr>
                      <a:r>
                        <a:rPr lang="ja-JP" sz="1200" dirty="0">
                          <a:latin typeface="BIZ UDPゴシック" panose="020B0400000000000000" pitchFamily="50" charset="-128"/>
                          <a:ea typeface="BIZ UDPゴシック" panose="020B0400000000000000" pitchFamily="50" charset="-128"/>
                          <a:cs typeface="Arial"/>
                          <a:sym typeface="Arial"/>
                        </a:rPr>
                        <a:t>１０，０００円</a:t>
                      </a:r>
                      <a:endParaRPr sz="1200" dirty="0">
                        <a:latin typeface="BIZ UDPゴシック" panose="020B0400000000000000" pitchFamily="50" charset="-128"/>
                        <a:ea typeface="BIZ UDPゴシック" panose="020B0400000000000000" pitchFamily="50" charset="-128"/>
                        <a:cs typeface="Arial"/>
                        <a:sym typeface="Arial"/>
                      </a:endParaRPr>
                    </a:p>
                  </a:txBody>
                  <a:tcPr marL="61850" marR="61850" marT="30925" marB="30925"/>
                </a:tc>
                <a:extLst>
                  <a:ext uri="{0D108BD9-81ED-4DB2-BD59-A6C34878D82A}">
                    <a16:rowId xmlns:a16="http://schemas.microsoft.com/office/drawing/2014/main" val="10003"/>
                  </a:ext>
                </a:extLst>
              </a:tr>
              <a:tr h="336769">
                <a:tc vMerge="1">
                  <a:txBody>
                    <a:bodyPr/>
                    <a:lstStyle/>
                    <a:p>
                      <a:endParaRPr lang="ja-JP"/>
                    </a:p>
                  </a:txBody>
                  <a:tcPr/>
                </a:tc>
                <a:tc vMerge="1">
                  <a:txBody>
                    <a:bodyPr/>
                    <a:lstStyle/>
                    <a:p>
                      <a:endParaRPr lang="ja-JP"/>
                    </a:p>
                  </a:txBody>
                  <a:tcPr/>
                </a:tc>
                <a:tc>
                  <a:txBody>
                    <a:bodyPr/>
                    <a:lstStyle/>
                    <a:p>
                      <a:pPr marL="0" marR="0" lvl="0" indent="0" algn="l" rtl="0">
                        <a:spcBef>
                          <a:spcPts val="0"/>
                        </a:spcBef>
                        <a:spcAft>
                          <a:spcPts val="0"/>
                        </a:spcAft>
                        <a:buNone/>
                      </a:pPr>
                      <a:r>
                        <a:rPr lang="ja-JP" sz="1200" dirty="0">
                          <a:latin typeface="BIZ UDPゴシック" panose="020B0400000000000000" pitchFamily="50" charset="-128"/>
                          <a:ea typeface="BIZ UDPゴシック" panose="020B0400000000000000" pitchFamily="50" charset="-128"/>
                          <a:cs typeface="Arial"/>
                          <a:sym typeface="Arial"/>
                        </a:rPr>
                        <a:t>第３子以降</a:t>
                      </a:r>
                      <a:endParaRPr sz="1200" dirty="0">
                        <a:latin typeface="BIZ UDPゴシック" panose="020B0400000000000000" pitchFamily="50" charset="-128"/>
                        <a:ea typeface="BIZ UDPゴシック" panose="020B0400000000000000" pitchFamily="50" charset="-128"/>
                        <a:cs typeface="Arial"/>
                        <a:sym typeface="Arial"/>
                      </a:endParaRPr>
                    </a:p>
                  </a:txBody>
                  <a:tcPr marL="61850" marR="61850" marT="30925" marB="30925"/>
                </a:tc>
                <a:tc>
                  <a:txBody>
                    <a:bodyPr/>
                    <a:lstStyle/>
                    <a:p>
                      <a:pPr marL="0" marR="0" lvl="0" indent="0" algn="l" rtl="0">
                        <a:spcBef>
                          <a:spcPts val="0"/>
                        </a:spcBef>
                        <a:spcAft>
                          <a:spcPts val="0"/>
                        </a:spcAft>
                        <a:buNone/>
                      </a:pPr>
                      <a:r>
                        <a:rPr lang="ja-JP" sz="1200" dirty="0">
                          <a:latin typeface="BIZ UDPゴシック" panose="020B0400000000000000" pitchFamily="50" charset="-128"/>
                          <a:ea typeface="BIZ UDPゴシック" panose="020B0400000000000000" pitchFamily="50" charset="-128"/>
                          <a:cs typeface="Arial"/>
                          <a:sym typeface="Arial"/>
                        </a:rPr>
                        <a:t>３０，０００円</a:t>
                      </a:r>
                      <a:endParaRPr sz="1200" dirty="0">
                        <a:latin typeface="BIZ UDPゴシック" panose="020B0400000000000000" pitchFamily="50" charset="-128"/>
                        <a:ea typeface="BIZ UDPゴシック" panose="020B0400000000000000" pitchFamily="50" charset="-128"/>
                        <a:cs typeface="Arial"/>
                        <a:sym typeface="Arial"/>
                      </a:endParaRPr>
                    </a:p>
                  </a:txBody>
                  <a:tcPr marL="61850" marR="61850" marT="30925" marB="30925"/>
                </a:tc>
                <a:extLst>
                  <a:ext uri="{0D108BD9-81ED-4DB2-BD59-A6C34878D82A}">
                    <a16:rowId xmlns:a16="http://schemas.microsoft.com/office/drawing/2014/main" val="10004"/>
                  </a:ext>
                </a:extLst>
              </a:tr>
            </a:tbl>
          </a:graphicData>
        </a:graphic>
      </p:graphicFrame>
      <p:graphicFrame>
        <p:nvGraphicFramePr>
          <p:cNvPr id="178" name="Google Shape;178;p2"/>
          <p:cNvGraphicFramePr/>
          <p:nvPr>
            <p:extLst>
              <p:ext uri="{D42A27DB-BD31-4B8C-83A1-F6EECF244321}">
                <p14:modId xmlns:p14="http://schemas.microsoft.com/office/powerpoint/2010/main" val="3344746595"/>
              </p:ext>
            </p:extLst>
          </p:nvPr>
        </p:nvGraphicFramePr>
        <p:xfrm>
          <a:off x="7136382" y="1759222"/>
          <a:ext cx="1888150" cy="1402825"/>
        </p:xfrm>
        <a:graphic>
          <a:graphicData uri="http://schemas.openxmlformats.org/drawingml/2006/table">
            <a:tbl>
              <a:tblPr firstRow="1" bandRow="1">
                <a:noFill/>
              </a:tblPr>
              <a:tblGrid>
                <a:gridCol w="944075">
                  <a:extLst>
                    <a:ext uri="{9D8B030D-6E8A-4147-A177-3AD203B41FA5}">
                      <a16:colId xmlns:a16="http://schemas.microsoft.com/office/drawing/2014/main" val="20000"/>
                    </a:ext>
                  </a:extLst>
                </a:gridCol>
                <a:gridCol w="944075">
                  <a:extLst>
                    <a:ext uri="{9D8B030D-6E8A-4147-A177-3AD203B41FA5}">
                      <a16:colId xmlns:a16="http://schemas.microsoft.com/office/drawing/2014/main" val="20001"/>
                    </a:ext>
                  </a:extLst>
                </a:gridCol>
              </a:tblGrid>
              <a:tr h="200875">
                <a:tc>
                  <a:txBody>
                    <a:bodyPr/>
                    <a:lstStyle/>
                    <a:p>
                      <a:pPr marL="0" marR="0" lvl="0" indent="0" algn="l" rtl="0">
                        <a:spcBef>
                          <a:spcPts val="0"/>
                        </a:spcBef>
                        <a:spcAft>
                          <a:spcPts val="0"/>
                        </a:spcAft>
                        <a:buNone/>
                      </a:pPr>
                      <a:r>
                        <a:rPr lang="ja-JP" sz="900" dirty="0">
                          <a:latin typeface="BIZ UDPゴシック" panose="020B0400000000000000" pitchFamily="50" charset="-128"/>
                          <a:ea typeface="BIZ UDPゴシック" panose="020B0400000000000000" pitchFamily="50" charset="-128"/>
                          <a:cs typeface="Arial"/>
                          <a:sym typeface="Arial"/>
                        </a:rPr>
                        <a:t>支給対象月 </a:t>
                      </a:r>
                      <a:endParaRPr sz="900" dirty="0">
                        <a:latin typeface="BIZ UDPゴシック" panose="020B0400000000000000" pitchFamily="50" charset="-128"/>
                        <a:ea typeface="BIZ UDPゴシック" panose="020B0400000000000000" pitchFamily="50" charset="-128"/>
                        <a:cs typeface="Arial"/>
                        <a:sym typeface="Arial"/>
                      </a:endParaRPr>
                    </a:p>
                  </a:txBody>
                  <a:tcPr marL="49525" marR="49525" marT="24775" marB="24775"/>
                </a:tc>
                <a:tc>
                  <a:txBody>
                    <a:bodyPr/>
                    <a:lstStyle/>
                    <a:p>
                      <a:pPr marL="0" marR="0" lvl="0" indent="0" algn="l" rtl="0">
                        <a:spcBef>
                          <a:spcPts val="0"/>
                        </a:spcBef>
                        <a:spcAft>
                          <a:spcPts val="0"/>
                        </a:spcAft>
                        <a:buNone/>
                      </a:pPr>
                      <a:r>
                        <a:rPr lang="ja-JP" sz="900" dirty="0">
                          <a:latin typeface="BIZ UDPゴシック" panose="020B0400000000000000" pitchFamily="50" charset="-128"/>
                          <a:ea typeface="BIZ UDPゴシック" panose="020B0400000000000000" pitchFamily="50" charset="-128"/>
                          <a:cs typeface="Arial"/>
                          <a:sym typeface="Arial"/>
                        </a:rPr>
                        <a:t>支払日</a:t>
                      </a:r>
                      <a:endParaRPr sz="900" dirty="0">
                        <a:latin typeface="BIZ UDPゴシック" panose="020B0400000000000000" pitchFamily="50" charset="-128"/>
                        <a:ea typeface="BIZ UDPゴシック" panose="020B0400000000000000" pitchFamily="50" charset="-128"/>
                        <a:cs typeface="Arial"/>
                        <a:sym typeface="Arial"/>
                      </a:endParaRPr>
                    </a:p>
                  </a:txBody>
                  <a:tcPr marL="49525" marR="49525" marT="24775" marB="24775"/>
                </a:tc>
                <a:extLst>
                  <a:ext uri="{0D108BD9-81ED-4DB2-BD59-A6C34878D82A}">
                    <a16:rowId xmlns:a16="http://schemas.microsoft.com/office/drawing/2014/main" val="10000"/>
                  </a:ext>
                </a:extLst>
              </a:tr>
              <a:tr h="200875">
                <a:tc>
                  <a:txBody>
                    <a:bodyPr/>
                    <a:lstStyle/>
                    <a:p>
                      <a:pPr marL="0" marR="0" lvl="0" indent="0" algn="l" rtl="0">
                        <a:spcBef>
                          <a:spcPts val="0"/>
                        </a:spcBef>
                        <a:spcAft>
                          <a:spcPts val="0"/>
                        </a:spcAft>
                        <a:buNone/>
                      </a:pPr>
                      <a:r>
                        <a:rPr lang="ja-JP" sz="900" dirty="0">
                          <a:latin typeface="BIZ UDPゴシック" panose="020B0400000000000000" pitchFamily="50" charset="-128"/>
                          <a:ea typeface="BIZ UDPゴシック" panose="020B0400000000000000" pitchFamily="50" charset="-128"/>
                          <a:cs typeface="Arial"/>
                          <a:sym typeface="Arial"/>
                        </a:rPr>
                        <a:t>４月、５月分 </a:t>
                      </a:r>
                      <a:endParaRPr sz="900" dirty="0">
                        <a:latin typeface="BIZ UDPゴシック" panose="020B0400000000000000" pitchFamily="50" charset="-128"/>
                        <a:ea typeface="BIZ UDPゴシック" panose="020B0400000000000000" pitchFamily="50" charset="-128"/>
                        <a:cs typeface="Arial"/>
                        <a:sym typeface="Arial"/>
                      </a:endParaRPr>
                    </a:p>
                  </a:txBody>
                  <a:tcPr marL="49525" marR="49525" marT="24775" marB="24775"/>
                </a:tc>
                <a:tc>
                  <a:txBody>
                    <a:bodyPr/>
                    <a:lstStyle/>
                    <a:p>
                      <a:pPr marL="0" marR="0" lvl="0" indent="0" algn="l" rtl="0">
                        <a:spcBef>
                          <a:spcPts val="0"/>
                        </a:spcBef>
                        <a:spcAft>
                          <a:spcPts val="0"/>
                        </a:spcAft>
                        <a:buNone/>
                      </a:pPr>
                      <a:r>
                        <a:rPr lang="ja-JP" sz="900" dirty="0">
                          <a:latin typeface="BIZ UDPゴシック" panose="020B0400000000000000" pitchFamily="50" charset="-128"/>
                          <a:ea typeface="BIZ UDPゴシック" panose="020B0400000000000000" pitchFamily="50" charset="-128"/>
                          <a:cs typeface="Arial"/>
                          <a:sym typeface="Arial"/>
                        </a:rPr>
                        <a:t>６月１５⽇ </a:t>
                      </a:r>
                      <a:endParaRPr sz="900" dirty="0">
                        <a:latin typeface="BIZ UDPゴシック" panose="020B0400000000000000" pitchFamily="50" charset="-128"/>
                        <a:ea typeface="BIZ UDPゴシック" panose="020B0400000000000000" pitchFamily="50" charset="-128"/>
                        <a:cs typeface="Arial"/>
                        <a:sym typeface="Arial"/>
                      </a:endParaRPr>
                    </a:p>
                  </a:txBody>
                  <a:tcPr marL="49525" marR="49525" marT="24775" marB="24775"/>
                </a:tc>
                <a:extLst>
                  <a:ext uri="{0D108BD9-81ED-4DB2-BD59-A6C34878D82A}">
                    <a16:rowId xmlns:a16="http://schemas.microsoft.com/office/drawing/2014/main" val="10001"/>
                  </a:ext>
                </a:extLst>
              </a:tr>
              <a:tr h="200875">
                <a:tc>
                  <a:txBody>
                    <a:bodyPr/>
                    <a:lstStyle/>
                    <a:p>
                      <a:pPr marL="0" marR="0" lvl="0" indent="0" algn="l" rtl="0">
                        <a:spcBef>
                          <a:spcPts val="0"/>
                        </a:spcBef>
                        <a:spcAft>
                          <a:spcPts val="0"/>
                        </a:spcAft>
                        <a:buNone/>
                      </a:pPr>
                      <a:r>
                        <a:rPr lang="ja-JP" sz="900" dirty="0">
                          <a:latin typeface="BIZ UDPゴシック" panose="020B0400000000000000" pitchFamily="50" charset="-128"/>
                          <a:ea typeface="BIZ UDPゴシック" panose="020B0400000000000000" pitchFamily="50" charset="-128"/>
                          <a:cs typeface="Arial"/>
                          <a:sym typeface="Arial"/>
                        </a:rPr>
                        <a:t>６月、７月分</a:t>
                      </a:r>
                      <a:endParaRPr sz="900" dirty="0">
                        <a:latin typeface="BIZ UDPゴシック" panose="020B0400000000000000" pitchFamily="50" charset="-128"/>
                        <a:ea typeface="BIZ UDPゴシック" panose="020B0400000000000000" pitchFamily="50" charset="-128"/>
                        <a:cs typeface="Arial"/>
                        <a:sym typeface="Arial"/>
                      </a:endParaRPr>
                    </a:p>
                  </a:txBody>
                  <a:tcPr marL="49525" marR="49525" marT="24775" marB="24775"/>
                </a:tc>
                <a:tc>
                  <a:txBody>
                    <a:bodyPr/>
                    <a:lstStyle/>
                    <a:p>
                      <a:pPr marL="0" marR="0" lvl="0" indent="0" algn="l" rtl="0">
                        <a:spcBef>
                          <a:spcPts val="0"/>
                        </a:spcBef>
                        <a:spcAft>
                          <a:spcPts val="0"/>
                        </a:spcAft>
                        <a:buNone/>
                      </a:pPr>
                      <a:r>
                        <a:rPr lang="ja-JP" sz="900" dirty="0">
                          <a:latin typeface="BIZ UDPゴシック" panose="020B0400000000000000" pitchFamily="50" charset="-128"/>
                          <a:ea typeface="BIZ UDPゴシック" panose="020B0400000000000000" pitchFamily="50" charset="-128"/>
                          <a:cs typeface="Arial"/>
                          <a:sym typeface="Arial"/>
                        </a:rPr>
                        <a:t>８月１５⽇</a:t>
                      </a:r>
                      <a:endParaRPr sz="900" dirty="0">
                        <a:latin typeface="BIZ UDPゴシック" panose="020B0400000000000000" pitchFamily="50" charset="-128"/>
                        <a:ea typeface="BIZ UDPゴシック" panose="020B0400000000000000" pitchFamily="50" charset="-128"/>
                        <a:cs typeface="Arial"/>
                        <a:sym typeface="Arial"/>
                      </a:endParaRPr>
                    </a:p>
                  </a:txBody>
                  <a:tcPr marL="49525" marR="49525" marT="24775" marB="24775"/>
                </a:tc>
                <a:extLst>
                  <a:ext uri="{0D108BD9-81ED-4DB2-BD59-A6C34878D82A}">
                    <a16:rowId xmlns:a16="http://schemas.microsoft.com/office/drawing/2014/main" val="10002"/>
                  </a:ext>
                </a:extLst>
              </a:tr>
              <a:tr h="197575">
                <a:tc>
                  <a:txBody>
                    <a:bodyPr/>
                    <a:lstStyle/>
                    <a:p>
                      <a:pPr marL="0" marR="0" lvl="0" indent="0" algn="l" rtl="0">
                        <a:spcBef>
                          <a:spcPts val="0"/>
                        </a:spcBef>
                        <a:spcAft>
                          <a:spcPts val="0"/>
                        </a:spcAft>
                        <a:buNone/>
                      </a:pPr>
                      <a:r>
                        <a:rPr lang="ja-JP" sz="900" dirty="0">
                          <a:latin typeface="BIZ UDPゴシック" panose="020B0400000000000000" pitchFamily="50" charset="-128"/>
                          <a:ea typeface="BIZ UDPゴシック" panose="020B0400000000000000" pitchFamily="50" charset="-128"/>
                          <a:cs typeface="Arial"/>
                          <a:sym typeface="Arial"/>
                        </a:rPr>
                        <a:t>８月、９月分 </a:t>
                      </a:r>
                      <a:endParaRPr sz="900" dirty="0">
                        <a:latin typeface="BIZ UDPゴシック" panose="020B0400000000000000" pitchFamily="50" charset="-128"/>
                        <a:ea typeface="BIZ UDPゴシック" panose="020B0400000000000000" pitchFamily="50" charset="-128"/>
                        <a:cs typeface="Arial"/>
                        <a:sym typeface="Arial"/>
                      </a:endParaRPr>
                    </a:p>
                  </a:txBody>
                  <a:tcPr marL="49525" marR="49525" marT="24775" marB="24775"/>
                </a:tc>
                <a:tc>
                  <a:txBody>
                    <a:bodyPr/>
                    <a:lstStyle/>
                    <a:p>
                      <a:pPr marL="0" marR="0" lvl="0" indent="0" algn="l" rtl="0">
                        <a:spcBef>
                          <a:spcPts val="0"/>
                        </a:spcBef>
                        <a:spcAft>
                          <a:spcPts val="0"/>
                        </a:spcAft>
                        <a:buNone/>
                      </a:pPr>
                      <a:r>
                        <a:rPr lang="ja-JP" sz="900" dirty="0">
                          <a:latin typeface="BIZ UDPゴシック" panose="020B0400000000000000" pitchFamily="50" charset="-128"/>
                          <a:ea typeface="BIZ UDPゴシック" panose="020B0400000000000000" pitchFamily="50" charset="-128"/>
                          <a:cs typeface="Arial"/>
                          <a:sym typeface="Arial"/>
                        </a:rPr>
                        <a:t>１０月１５⽇</a:t>
                      </a:r>
                      <a:endParaRPr sz="900" dirty="0">
                        <a:latin typeface="BIZ UDPゴシック" panose="020B0400000000000000" pitchFamily="50" charset="-128"/>
                        <a:ea typeface="BIZ UDPゴシック" panose="020B0400000000000000" pitchFamily="50" charset="-128"/>
                        <a:cs typeface="Arial"/>
                        <a:sym typeface="Arial"/>
                      </a:endParaRPr>
                    </a:p>
                  </a:txBody>
                  <a:tcPr marL="49525" marR="49525" marT="24775" marB="24775"/>
                </a:tc>
                <a:extLst>
                  <a:ext uri="{0D108BD9-81ED-4DB2-BD59-A6C34878D82A}">
                    <a16:rowId xmlns:a16="http://schemas.microsoft.com/office/drawing/2014/main" val="10003"/>
                  </a:ext>
                </a:extLst>
              </a:tr>
              <a:tr h="200875">
                <a:tc>
                  <a:txBody>
                    <a:bodyPr/>
                    <a:lstStyle/>
                    <a:p>
                      <a:pPr marL="0" marR="0" lvl="0" indent="0" algn="l" rtl="0">
                        <a:spcBef>
                          <a:spcPts val="0"/>
                        </a:spcBef>
                        <a:spcAft>
                          <a:spcPts val="0"/>
                        </a:spcAft>
                        <a:buNone/>
                      </a:pPr>
                      <a:r>
                        <a:rPr lang="ja-JP" sz="900" dirty="0">
                          <a:latin typeface="BIZ UDPゴシック" panose="020B0400000000000000" pitchFamily="50" charset="-128"/>
                          <a:ea typeface="BIZ UDPゴシック" panose="020B0400000000000000" pitchFamily="50" charset="-128"/>
                          <a:cs typeface="Arial"/>
                          <a:sym typeface="Arial"/>
                        </a:rPr>
                        <a:t>１０月、１１月分</a:t>
                      </a:r>
                      <a:endParaRPr sz="900" dirty="0">
                        <a:latin typeface="BIZ UDPゴシック" panose="020B0400000000000000" pitchFamily="50" charset="-128"/>
                        <a:ea typeface="BIZ UDPゴシック" panose="020B0400000000000000" pitchFamily="50" charset="-128"/>
                        <a:cs typeface="Arial"/>
                        <a:sym typeface="Arial"/>
                      </a:endParaRPr>
                    </a:p>
                  </a:txBody>
                  <a:tcPr marL="49525" marR="49525" marT="24775" marB="24775"/>
                </a:tc>
                <a:tc>
                  <a:txBody>
                    <a:bodyPr/>
                    <a:lstStyle/>
                    <a:p>
                      <a:pPr marL="0" marR="0" lvl="0" indent="0" algn="l" rtl="0">
                        <a:spcBef>
                          <a:spcPts val="0"/>
                        </a:spcBef>
                        <a:spcAft>
                          <a:spcPts val="0"/>
                        </a:spcAft>
                        <a:buNone/>
                      </a:pPr>
                      <a:r>
                        <a:rPr lang="ja-JP" sz="900" dirty="0">
                          <a:latin typeface="BIZ UDPゴシック" panose="020B0400000000000000" pitchFamily="50" charset="-128"/>
                          <a:ea typeface="BIZ UDPゴシック" panose="020B0400000000000000" pitchFamily="50" charset="-128"/>
                          <a:cs typeface="Arial"/>
                          <a:sym typeface="Arial"/>
                        </a:rPr>
                        <a:t>１２月１５⽇</a:t>
                      </a:r>
                      <a:endParaRPr sz="900" dirty="0">
                        <a:latin typeface="BIZ UDPゴシック" panose="020B0400000000000000" pitchFamily="50" charset="-128"/>
                        <a:ea typeface="BIZ UDPゴシック" panose="020B0400000000000000" pitchFamily="50" charset="-128"/>
                        <a:cs typeface="Arial"/>
                        <a:sym typeface="Arial"/>
                      </a:endParaRPr>
                    </a:p>
                  </a:txBody>
                  <a:tcPr marL="49525" marR="49525" marT="24775" marB="24775"/>
                </a:tc>
                <a:extLst>
                  <a:ext uri="{0D108BD9-81ED-4DB2-BD59-A6C34878D82A}">
                    <a16:rowId xmlns:a16="http://schemas.microsoft.com/office/drawing/2014/main" val="10004"/>
                  </a:ext>
                </a:extLst>
              </a:tr>
              <a:tr h="200875">
                <a:tc>
                  <a:txBody>
                    <a:bodyPr/>
                    <a:lstStyle/>
                    <a:p>
                      <a:pPr marL="0" marR="0" lvl="0" indent="0" algn="l" rtl="0">
                        <a:spcBef>
                          <a:spcPts val="0"/>
                        </a:spcBef>
                        <a:spcAft>
                          <a:spcPts val="0"/>
                        </a:spcAft>
                        <a:buNone/>
                      </a:pPr>
                      <a:r>
                        <a:rPr lang="ja-JP" sz="900" dirty="0">
                          <a:latin typeface="BIZ UDPゴシック" panose="020B0400000000000000" pitchFamily="50" charset="-128"/>
                          <a:ea typeface="BIZ UDPゴシック" panose="020B0400000000000000" pitchFamily="50" charset="-128"/>
                          <a:cs typeface="Arial"/>
                          <a:sym typeface="Arial"/>
                        </a:rPr>
                        <a:t>１２月、１月分</a:t>
                      </a:r>
                      <a:endParaRPr sz="900" dirty="0">
                        <a:latin typeface="BIZ UDPゴシック" panose="020B0400000000000000" pitchFamily="50" charset="-128"/>
                        <a:ea typeface="BIZ UDPゴシック" panose="020B0400000000000000" pitchFamily="50" charset="-128"/>
                        <a:cs typeface="Arial"/>
                        <a:sym typeface="Arial"/>
                      </a:endParaRPr>
                    </a:p>
                  </a:txBody>
                  <a:tcPr marL="49525" marR="49525" marT="24775" marB="24775"/>
                </a:tc>
                <a:tc>
                  <a:txBody>
                    <a:bodyPr/>
                    <a:lstStyle/>
                    <a:p>
                      <a:pPr marL="0" marR="0" lvl="0" indent="0" algn="l" rtl="0">
                        <a:spcBef>
                          <a:spcPts val="0"/>
                        </a:spcBef>
                        <a:spcAft>
                          <a:spcPts val="0"/>
                        </a:spcAft>
                        <a:buNone/>
                      </a:pPr>
                      <a:r>
                        <a:rPr lang="ja-JP" sz="900" dirty="0">
                          <a:latin typeface="BIZ UDPゴシック" panose="020B0400000000000000" pitchFamily="50" charset="-128"/>
                          <a:ea typeface="BIZ UDPゴシック" panose="020B0400000000000000" pitchFamily="50" charset="-128"/>
                          <a:cs typeface="Arial"/>
                          <a:sym typeface="Arial"/>
                        </a:rPr>
                        <a:t>２月１５⽇</a:t>
                      </a:r>
                      <a:endParaRPr sz="900" dirty="0">
                        <a:latin typeface="BIZ UDPゴシック" panose="020B0400000000000000" pitchFamily="50" charset="-128"/>
                        <a:ea typeface="BIZ UDPゴシック" panose="020B0400000000000000" pitchFamily="50" charset="-128"/>
                        <a:cs typeface="Arial"/>
                        <a:sym typeface="Arial"/>
                      </a:endParaRPr>
                    </a:p>
                  </a:txBody>
                  <a:tcPr marL="49525" marR="49525" marT="24775" marB="24775"/>
                </a:tc>
                <a:extLst>
                  <a:ext uri="{0D108BD9-81ED-4DB2-BD59-A6C34878D82A}">
                    <a16:rowId xmlns:a16="http://schemas.microsoft.com/office/drawing/2014/main" val="10005"/>
                  </a:ext>
                </a:extLst>
              </a:tr>
              <a:tr h="200875">
                <a:tc>
                  <a:txBody>
                    <a:bodyPr/>
                    <a:lstStyle/>
                    <a:p>
                      <a:pPr marL="0" marR="0" lvl="0" indent="0" algn="l" rtl="0">
                        <a:spcBef>
                          <a:spcPts val="0"/>
                        </a:spcBef>
                        <a:spcAft>
                          <a:spcPts val="0"/>
                        </a:spcAft>
                        <a:buNone/>
                      </a:pPr>
                      <a:r>
                        <a:rPr lang="ja-JP" sz="900" dirty="0">
                          <a:latin typeface="BIZ UDPゴシック" panose="020B0400000000000000" pitchFamily="50" charset="-128"/>
                          <a:ea typeface="BIZ UDPゴシック" panose="020B0400000000000000" pitchFamily="50" charset="-128"/>
                          <a:cs typeface="Arial"/>
                          <a:sym typeface="Arial"/>
                        </a:rPr>
                        <a:t>２月、３月分 </a:t>
                      </a:r>
                      <a:endParaRPr sz="900" dirty="0">
                        <a:latin typeface="BIZ UDPゴシック" panose="020B0400000000000000" pitchFamily="50" charset="-128"/>
                        <a:ea typeface="BIZ UDPゴシック" panose="020B0400000000000000" pitchFamily="50" charset="-128"/>
                        <a:cs typeface="Arial"/>
                        <a:sym typeface="Arial"/>
                      </a:endParaRPr>
                    </a:p>
                  </a:txBody>
                  <a:tcPr marL="49525" marR="49525" marT="24775" marB="24775"/>
                </a:tc>
                <a:tc>
                  <a:txBody>
                    <a:bodyPr/>
                    <a:lstStyle/>
                    <a:p>
                      <a:pPr marL="0" marR="0" lvl="0" indent="0" algn="l" rtl="0">
                        <a:spcBef>
                          <a:spcPts val="0"/>
                        </a:spcBef>
                        <a:spcAft>
                          <a:spcPts val="0"/>
                        </a:spcAft>
                        <a:buNone/>
                      </a:pPr>
                      <a:r>
                        <a:rPr lang="ja-JP" sz="900" dirty="0">
                          <a:latin typeface="BIZ UDPゴシック" panose="020B0400000000000000" pitchFamily="50" charset="-128"/>
                          <a:ea typeface="BIZ UDPゴシック" panose="020B0400000000000000" pitchFamily="50" charset="-128"/>
                          <a:cs typeface="Arial"/>
                          <a:sym typeface="Arial"/>
                        </a:rPr>
                        <a:t>４月１５⽇</a:t>
                      </a:r>
                      <a:endParaRPr sz="900" dirty="0">
                        <a:latin typeface="BIZ UDPゴシック" panose="020B0400000000000000" pitchFamily="50" charset="-128"/>
                        <a:ea typeface="BIZ UDPゴシック" panose="020B0400000000000000" pitchFamily="50" charset="-128"/>
                        <a:cs typeface="Arial"/>
                        <a:sym typeface="Arial"/>
                      </a:endParaRPr>
                    </a:p>
                  </a:txBody>
                  <a:tcPr marL="49525" marR="49525" marT="24775" marB="24775"/>
                </a:tc>
                <a:extLst>
                  <a:ext uri="{0D108BD9-81ED-4DB2-BD59-A6C34878D82A}">
                    <a16:rowId xmlns:a16="http://schemas.microsoft.com/office/drawing/2014/main" val="10006"/>
                  </a:ext>
                </a:extLst>
              </a:tr>
            </a:tbl>
          </a:graphicData>
        </a:graphic>
      </p:graphicFrame>
      <p:sp>
        <p:nvSpPr>
          <p:cNvPr id="179" name="Google Shape;179;p2"/>
          <p:cNvSpPr txBox="1"/>
          <p:nvPr/>
        </p:nvSpPr>
        <p:spPr>
          <a:xfrm>
            <a:off x="7132630" y="3373440"/>
            <a:ext cx="2443170" cy="3550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569" dirty="0">
                <a:solidFill>
                  <a:schemeClr val="dk1"/>
                </a:solidFill>
                <a:latin typeface="BIZ UDPゴシック" panose="020B0400000000000000" pitchFamily="50" charset="-128"/>
                <a:ea typeface="BIZ UDPゴシック" panose="020B0400000000000000" pitchFamily="50" charset="-128"/>
                <a:cs typeface="Arial"/>
                <a:sym typeface="Arial"/>
              </a:rPr>
              <a:t>年６回（偶数月）、各前月までの２か月分を支給（口座振替）</a:t>
            </a:r>
            <a:endParaRPr sz="569"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spcBef>
                <a:spcPts val="0"/>
              </a:spcBef>
              <a:spcAft>
                <a:spcPts val="0"/>
              </a:spcAft>
              <a:buNone/>
            </a:pPr>
            <a:r>
              <a:rPr lang="ja-JP" sz="569" dirty="0">
                <a:solidFill>
                  <a:schemeClr val="dk1"/>
                </a:solidFill>
                <a:latin typeface="BIZ UDPゴシック" panose="020B0400000000000000" pitchFamily="50" charset="-128"/>
                <a:ea typeface="BIZ UDPゴシック" panose="020B0400000000000000" pitchFamily="50" charset="-128"/>
                <a:cs typeface="Arial"/>
                <a:sym typeface="Arial"/>
              </a:rPr>
              <a:t>※１５⽇が休⽇等の場合は、その直前の休⽇等でない⽇が支払⽇となります。</a:t>
            </a:r>
            <a:endParaRPr dirty="0">
              <a:latin typeface="BIZ UDPゴシック" panose="020B0400000000000000" pitchFamily="50" charset="-128"/>
              <a:ea typeface="BIZ UDPゴシック" panose="020B0400000000000000" pitchFamily="50" charset="-128"/>
            </a:endParaRPr>
          </a:p>
        </p:txBody>
      </p:sp>
      <p:sp>
        <p:nvSpPr>
          <p:cNvPr id="180" name="Google Shape;180;p2"/>
          <p:cNvSpPr txBox="1"/>
          <p:nvPr/>
        </p:nvSpPr>
        <p:spPr>
          <a:xfrm>
            <a:off x="577804" y="5279803"/>
            <a:ext cx="7653350" cy="7847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900" dirty="0">
                <a:solidFill>
                  <a:srgbClr val="1A1A1C"/>
                </a:solidFill>
                <a:latin typeface="BIZ UDPゴシック" panose="020B0400000000000000" pitchFamily="50" charset="-128"/>
                <a:ea typeface="BIZ UDPゴシック" panose="020B0400000000000000" pitchFamily="50" charset="-128"/>
                <a:cs typeface="Arial"/>
                <a:sym typeface="Arial"/>
              </a:rPr>
              <a:t>1．原則として、児童が</a:t>
            </a:r>
            <a:r>
              <a:rPr lang="ja-JP" sz="900" b="1" dirty="0">
                <a:solidFill>
                  <a:srgbClr val="1A1A1C"/>
                </a:solidFill>
                <a:latin typeface="BIZ UDPゴシック" panose="020B0400000000000000" pitchFamily="50" charset="-128"/>
                <a:ea typeface="BIZ UDPゴシック" panose="020B0400000000000000" pitchFamily="50" charset="-128"/>
                <a:cs typeface="Arial"/>
                <a:sym typeface="Arial"/>
              </a:rPr>
              <a:t>日本国内に住んでいる場合に支給します</a:t>
            </a:r>
            <a:r>
              <a:rPr lang="ja-JP" sz="900" dirty="0">
                <a:solidFill>
                  <a:srgbClr val="1A1A1C"/>
                </a:solidFill>
                <a:latin typeface="BIZ UDPゴシック" panose="020B0400000000000000" pitchFamily="50" charset="-128"/>
                <a:ea typeface="BIZ UDPゴシック" panose="020B0400000000000000" pitchFamily="50" charset="-128"/>
                <a:cs typeface="Arial"/>
                <a:sym typeface="Arial"/>
              </a:rPr>
              <a:t>（留学のために海外に住んでいて一定の要件を満たす場合は支給対象になります）。</a:t>
            </a:r>
            <a:endParaRPr sz="1800" dirty="0">
              <a:latin typeface="BIZ UDPゴシック" panose="020B0400000000000000" pitchFamily="50" charset="-128"/>
              <a:ea typeface="BIZ UDPゴシック" panose="020B0400000000000000" pitchFamily="50" charset="-128"/>
            </a:endParaRPr>
          </a:p>
          <a:p>
            <a:pPr marL="0" marR="0" lvl="0" indent="0" algn="l" rtl="0">
              <a:spcBef>
                <a:spcPts val="0"/>
              </a:spcBef>
              <a:spcAft>
                <a:spcPts val="0"/>
              </a:spcAft>
              <a:buNone/>
            </a:pPr>
            <a:r>
              <a:rPr lang="ja-JP" sz="900" dirty="0">
                <a:solidFill>
                  <a:srgbClr val="1A1A1C"/>
                </a:solidFill>
                <a:latin typeface="BIZ UDPゴシック" panose="020B0400000000000000" pitchFamily="50" charset="-128"/>
                <a:ea typeface="BIZ UDPゴシック" panose="020B0400000000000000" pitchFamily="50" charset="-128"/>
                <a:cs typeface="Arial"/>
                <a:sym typeface="Arial"/>
              </a:rPr>
              <a:t>2．父母が離婚協議中などにより別居している場合は、</a:t>
            </a:r>
            <a:r>
              <a:rPr lang="ja-JP" sz="900" b="1" dirty="0">
                <a:solidFill>
                  <a:srgbClr val="1A1A1C"/>
                </a:solidFill>
                <a:latin typeface="BIZ UDPゴシック" panose="020B0400000000000000" pitchFamily="50" charset="-128"/>
                <a:ea typeface="BIZ UDPゴシック" panose="020B0400000000000000" pitchFamily="50" charset="-128"/>
                <a:cs typeface="Arial"/>
                <a:sym typeface="Arial"/>
              </a:rPr>
              <a:t>児童と同居している方に優先的に支給します。</a:t>
            </a:r>
            <a:endParaRPr sz="900" dirty="0">
              <a:solidFill>
                <a:srgbClr val="1A1A1C"/>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spcBef>
                <a:spcPts val="0"/>
              </a:spcBef>
              <a:spcAft>
                <a:spcPts val="0"/>
              </a:spcAft>
              <a:buNone/>
            </a:pPr>
            <a:r>
              <a:rPr lang="ja-JP" sz="900" dirty="0">
                <a:solidFill>
                  <a:srgbClr val="1A1A1C"/>
                </a:solidFill>
                <a:latin typeface="BIZ UDPゴシック" panose="020B0400000000000000" pitchFamily="50" charset="-128"/>
                <a:ea typeface="BIZ UDPゴシック" panose="020B0400000000000000" pitchFamily="50" charset="-128"/>
                <a:cs typeface="Arial"/>
                <a:sym typeface="Arial"/>
              </a:rPr>
              <a:t>3．父母が海外に住んでいる場合、その父母が、</a:t>
            </a:r>
            <a:r>
              <a:rPr lang="ja-JP" sz="900" b="1" dirty="0">
                <a:solidFill>
                  <a:srgbClr val="1A1A1C"/>
                </a:solidFill>
                <a:latin typeface="BIZ UDPゴシック" panose="020B0400000000000000" pitchFamily="50" charset="-128"/>
                <a:ea typeface="BIZ UDPゴシック" panose="020B0400000000000000" pitchFamily="50" charset="-128"/>
                <a:cs typeface="Arial"/>
                <a:sym typeface="Arial"/>
              </a:rPr>
              <a:t>日本国内で児童を養育している方を指定すれば、その方（父母指定者）に支給します。</a:t>
            </a:r>
            <a:endParaRPr sz="900" dirty="0">
              <a:solidFill>
                <a:srgbClr val="1A1A1C"/>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spcBef>
                <a:spcPts val="0"/>
              </a:spcBef>
              <a:spcAft>
                <a:spcPts val="0"/>
              </a:spcAft>
              <a:buNone/>
            </a:pPr>
            <a:r>
              <a:rPr lang="ja-JP" sz="900" dirty="0">
                <a:solidFill>
                  <a:srgbClr val="1A1A1C"/>
                </a:solidFill>
                <a:latin typeface="BIZ UDPゴシック" panose="020B0400000000000000" pitchFamily="50" charset="-128"/>
                <a:ea typeface="BIZ UDPゴシック" panose="020B0400000000000000" pitchFamily="50" charset="-128"/>
                <a:cs typeface="Arial"/>
                <a:sym typeface="Arial"/>
              </a:rPr>
              <a:t>4．児童を養育している未成年後見人がいる場合は、</a:t>
            </a:r>
            <a:r>
              <a:rPr lang="ja-JP" sz="900" b="1" dirty="0">
                <a:solidFill>
                  <a:srgbClr val="1A1A1C"/>
                </a:solidFill>
                <a:latin typeface="BIZ UDPゴシック" panose="020B0400000000000000" pitchFamily="50" charset="-128"/>
                <a:ea typeface="BIZ UDPゴシック" panose="020B0400000000000000" pitchFamily="50" charset="-128"/>
                <a:cs typeface="Arial"/>
                <a:sym typeface="Arial"/>
              </a:rPr>
              <a:t>その未成年後見人に支給します。</a:t>
            </a:r>
            <a:endParaRPr sz="900" dirty="0">
              <a:solidFill>
                <a:srgbClr val="1A1A1C"/>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spcBef>
                <a:spcPts val="0"/>
              </a:spcBef>
              <a:spcAft>
                <a:spcPts val="0"/>
              </a:spcAft>
              <a:buNone/>
            </a:pPr>
            <a:r>
              <a:rPr lang="ja-JP" sz="900" dirty="0">
                <a:solidFill>
                  <a:srgbClr val="1A1A1C"/>
                </a:solidFill>
                <a:latin typeface="BIZ UDPゴシック" panose="020B0400000000000000" pitchFamily="50" charset="-128"/>
                <a:ea typeface="BIZ UDPゴシック" panose="020B0400000000000000" pitchFamily="50" charset="-128"/>
                <a:cs typeface="Arial"/>
                <a:sym typeface="Arial"/>
              </a:rPr>
              <a:t>5．児童が施設に入所している場合や里親などに委託されている場合は、原則として、</a:t>
            </a:r>
            <a:r>
              <a:rPr lang="ja-JP" sz="900" b="1" dirty="0">
                <a:solidFill>
                  <a:srgbClr val="1A1A1C"/>
                </a:solidFill>
                <a:latin typeface="BIZ UDPゴシック" panose="020B0400000000000000" pitchFamily="50" charset="-128"/>
                <a:ea typeface="BIZ UDPゴシック" panose="020B0400000000000000" pitchFamily="50" charset="-128"/>
                <a:cs typeface="Arial"/>
                <a:sym typeface="Arial"/>
              </a:rPr>
              <a:t>その施設の設置者や里親などに支給します。</a:t>
            </a:r>
            <a:endParaRPr sz="900" dirty="0">
              <a:solidFill>
                <a:srgbClr val="1A1A1C"/>
              </a:solidFill>
              <a:latin typeface="BIZ UDPゴシック" panose="020B0400000000000000" pitchFamily="50" charset="-128"/>
              <a:ea typeface="BIZ UDPゴシック" panose="020B0400000000000000" pitchFamily="50" charset="-128"/>
              <a:cs typeface="Arial"/>
              <a:sym typeface="Arial"/>
            </a:endParaRPr>
          </a:p>
        </p:txBody>
      </p:sp>
      <p:sp>
        <p:nvSpPr>
          <p:cNvPr id="181" name="Google Shape;181;p2"/>
          <p:cNvSpPr txBox="1"/>
          <p:nvPr/>
        </p:nvSpPr>
        <p:spPr>
          <a:xfrm>
            <a:off x="7456936" y="6056994"/>
            <a:ext cx="2243324"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600" dirty="0">
                <a:solidFill>
                  <a:schemeClr val="dk1"/>
                </a:solidFill>
                <a:latin typeface="BIZ UDPゴシック" panose="020B0400000000000000" pitchFamily="50" charset="-128"/>
                <a:ea typeface="BIZ UDPゴシック" panose="020B0400000000000000" pitchFamily="50" charset="-128"/>
                <a:cs typeface="Arial"/>
                <a:sym typeface="Arial"/>
              </a:rPr>
              <a:t>出典：子ども家庭庁　</a:t>
            </a:r>
            <a:r>
              <a:rPr lang="ja-JP" sz="600" dirty="0">
                <a:solidFill>
                  <a:srgbClr val="1A1A1C"/>
                </a:solidFill>
                <a:latin typeface="BIZ UDPゴシック" panose="020B0400000000000000" pitchFamily="50" charset="-128"/>
                <a:ea typeface="BIZ UDPゴシック" panose="020B0400000000000000" pitchFamily="50" charset="-128"/>
                <a:cs typeface="Arial"/>
                <a:sym typeface="Arial"/>
              </a:rPr>
              <a:t>児童手当制度のご案内</a:t>
            </a:r>
            <a:endParaRPr sz="1800" dirty="0">
              <a:latin typeface="BIZ UDPゴシック" panose="020B0400000000000000" pitchFamily="50" charset="-128"/>
              <a:ea typeface="BIZ UDPゴシック" panose="020B0400000000000000" pitchFamily="50" charset="-128"/>
            </a:endParaRPr>
          </a:p>
          <a:p>
            <a:pPr marL="0" marR="0" lvl="0" indent="0" algn="l" rtl="0">
              <a:spcBef>
                <a:spcPts val="0"/>
              </a:spcBef>
              <a:spcAft>
                <a:spcPts val="0"/>
              </a:spcAft>
              <a:buNone/>
            </a:pPr>
            <a:r>
              <a:rPr lang="ja-JP" sz="600" dirty="0">
                <a:solidFill>
                  <a:schemeClr val="dk1"/>
                </a:solidFill>
                <a:latin typeface="BIZ UDPゴシック" panose="020B0400000000000000" pitchFamily="50" charset="-128"/>
                <a:ea typeface="BIZ UDPゴシック" panose="020B0400000000000000" pitchFamily="50" charset="-128"/>
                <a:cs typeface="Arial"/>
                <a:sym typeface="Arial"/>
              </a:rPr>
              <a:t>https://www.cfa.go.jp/policies/kokoseido/jidouteate/annai</a:t>
            </a:r>
            <a:endParaRPr sz="1800" dirty="0">
              <a:latin typeface="BIZ UDPゴシック" panose="020B0400000000000000" pitchFamily="50" charset="-128"/>
              <a:ea typeface="BIZ UDPゴシック" panose="020B0400000000000000" pitchFamily="50" charset="-128"/>
            </a:endParaRPr>
          </a:p>
          <a:p>
            <a:pPr marL="0" marR="0" lvl="0" indent="0" algn="l" rtl="0">
              <a:spcBef>
                <a:spcPts val="0"/>
              </a:spcBef>
              <a:spcAft>
                <a:spcPts val="0"/>
              </a:spcAft>
              <a:buNone/>
            </a:pPr>
            <a:r>
              <a:rPr lang="ja-JP" sz="600" dirty="0">
                <a:solidFill>
                  <a:schemeClr val="dk1"/>
                </a:solidFill>
                <a:latin typeface="BIZ UDPゴシック" panose="020B0400000000000000" pitchFamily="50" charset="-128"/>
                <a:ea typeface="BIZ UDPゴシック" panose="020B0400000000000000" pitchFamily="50" charset="-128"/>
                <a:cs typeface="Arial"/>
                <a:sym typeface="Arial"/>
              </a:rPr>
              <a:t>参照　2024_11_09</a:t>
            </a:r>
            <a:endParaRPr sz="600"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182" name="Google Shape;182;p2"/>
          <p:cNvSpPr/>
          <p:nvPr/>
        </p:nvSpPr>
        <p:spPr>
          <a:xfrm>
            <a:off x="500770" y="5009170"/>
            <a:ext cx="1367211" cy="270633"/>
          </a:xfrm>
          <a:prstGeom prst="roundRect">
            <a:avLst>
              <a:gd name="adj" fmla="val 16667"/>
            </a:avLst>
          </a:prstGeom>
          <a:solidFill>
            <a:srgbClr val="FCDFB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975"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183" name="Google Shape;183;p2"/>
          <p:cNvSpPr txBox="1"/>
          <p:nvPr/>
        </p:nvSpPr>
        <p:spPr>
          <a:xfrm>
            <a:off x="563395" y="5009170"/>
            <a:ext cx="1384124" cy="2423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975" b="1" dirty="0">
                <a:solidFill>
                  <a:srgbClr val="1A1A1C"/>
                </a:solidFill>
                <a:latin typeface="BIZ UDPゴシック" panose="020B0400000000000000" pitchFamily="50" charset="-128"/>
                <a:ea typeface="BIZ UDPゴシック" panose="020B0400000000000000" pitchFamily="50" charset="-128"/>
                <a:cs typeface="Arial"/>
                <a:sym typeface="Arial"/>
              </a:rPr>
              <a:t>児童手当制度ルール</a:t>
            </a: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184" name="Google Shape;184;p2"/>
          <p:cNvSpPr/>
          <p:nvPr/>
        </p:nvSpPr>
        <p:spPr>
          <a:xfrm>
            <a:off x="500770" y="3487858"/>
            <a:ext cx="1367211" cy="252813"/>
          </a:xfrm>
          <a:prstGeom prst="roundRect">
            <a:avLst>
              <a:gd name="adj" fmla="val 16667"/>
            </a:avLst>
          </a:prstGeom>
          <a:solidFill>
            <a:srgbClr val="FCDFB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975"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185" name="Google Shape;185;p2"/>
          <p:cNvSpPr txBox="1"/>
          <p:nvPr/>
        </p:nvSpPr>
        <p:spPr>
          <a:xfrm>
            <a:off x="532725" y="3470038"/>
            <a:ext cx="1335256" cy="2423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975" b="1" dirty="0">
                <a:solidFill>
                  <a:srgbClr val="1A1A1C"/>
                </a:solidFill>
                <a:latin typeface="BIZ UDPゴシック" panose="020B0400000000000000" pitchFamily="50" charset="-128"/>
                <a:ea typeface="BIZ UDPゴシック" panose="020B0400000000000000" pitchFamily="50" charset="-128"/>
                <a:cs typeface="Arial"/>
                <a:sym typeface="Arial"/>
              </a:rPr>
              <a:t>制度内容の変更点</a:t>
            </a:r>
            <a:endParaRPr sz="975"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2" name="フッター プレースホルダー 3">
            <a:extLst>
              <a:ext uri="{FF2B5EF4-FFF2-40B4-BE49-F238E27FC236}">
                <a16:creationId xmlns:a16="http://schemas.microsoft.com/office/drawing/2014/main" id="{A954DD12-580A-90DD-90E6-115BB78764C3}"/>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28"/>
          <p:cNvSpPr txBox="1"/>
          <p:nvPr/>
        </p:nvSpPr>
        <p:spPr>
          <a:xfrm>
            <a:off x="653630" y="1762474"/>
            <a:ext cx="6817472" cy="335013"/>
          </a:xfrm>
          <a:prstGeom prst="rect">
            <a:avLst/>
          </a:prstGeom>
          <a:noFill/>
          <a:ln>
            <a:noFill/>
          </a:ln>
        </p:spPr>
        <p:txBody>
          <a:bodyPr spcFirstLastPara="1" wrap="square" lIns="82939" tIns="41458" rIns="82939" bIns="41458" anchor="t" anchorCtr="0">
            <a:spAutoFit/>
          </a:bodyPr>
          <a:lstStyle/>
          <a:p>
            <a:pPr>
              <a:buClr>
                <a:srgbClr val="000000"/>
              </a:buClr>
              <a:buSzPts val="1800"/>
            </a:pPr>
            <a:r>
              <a:rPr lang="ja-JP" altLang="en-US" sz="1633" dirty="0">
                <a:solidFill>
                  <a:srgbClr val="000000"/>
                </a:solidFill>
                <a:latin typeface="BIZ UDPゴシック" panose="020B0400000000000000" pitchFamily="50" charset="-128"/>
                <a:ea typeface="BIZ UDPゴシック" panose="020B0400000000000000" pitchFamily="50" charset="-128"/>
                <a:cs typeface="Arial"/>
                <a:sym typeface="Arial"/>
              </a:rPr>
              <a:t>児童手当</a:t>
            </a:r>
            <a:r>
              <a:rPr lang="en-US" altLang="ja-JP" sz="1633" dirty="0">
                <a:solidFill>
                  <a:srgbClr val="000000"/>
                </a:solidFill>
                <a:latin typeface="BIZ UDPゴシック" panose="020B0400000000000000" pitchFamily="50" charset="-128"/>
                <a:ea typeface="BIZ UDPゴシック" panose="020B0400000000000000" pitchFamily="50" charset="-128"/>
                <a:cs typeface="Arial"/>
                <a:sym typeface="Arial"/>
              </a:rPr>
              <a:t>(2024</a:t>
            </a:r>
            <a:r>
              <a:rPr lang="ja-JP" altLang="en-US" sz="1633" dirty="0">
                <a:solidFill>
                  <a:srgbClr val="000000"/>
                </a:solidFill>
                <a:latin typeface="BIZ UDPゴシック" panose="020B0400000000000000" pitchFamily="50" charset="-128"/>
                <a:ea typeface="BIZ UDPゴシック" panose="020B0400000000000000" pitchFamily="50" charset="-128"/>
                <a:cs typeface="Arial"/>
                <a:sym typeface="Arial"/>
              </a:rPr>
              <a:t>年</a:t>
            </a:r>
            <a:r>
              <a:rPr lang="en-US" altLang="ja-JP" sz="1633" dirty="0">
                <a:solidFill>
                  <a:srgbClr val="000000"/>
                </a:solidFill>
                <a:latin typeface="BIZ UDPゴシック" panose="020B0400000000000000" pitchFamily="50" charset="-128"/>
                <a:ea typeface="BIZ UDPゴシック" panose="020B0400000000000000" pitchFamily="50" charset="-128"/>
                <a:cs typeface="Arial"/>
                <a:sym typeface="Arial"/>
              </a:rPr>
              <a:t>10</a:t>
            </a:r>
            <a:r>
              <a:rPr lang="ja-JP" altLang="en-US" sz="1633" dirty="0">
                <a:solidFill>
                  <a:srgbClr val="000000"/>
                </a:solidFill>
                <a:latin typeface="BIZ UDPゴシック" panose="020B0400000000000000" pitchFamily="50" charset="-128"/>
                <a:ea typeface="BIZ UDPゴシック" panose="020B0400000000000000" pitchFamily="50" charset="-128"/>
                <a:cs typeface="Arial"/>
                <a:sym typeface="Arial"/>
              </a:rPr>
              <a:t>月</a:t>
            </a:r>
            <a:r>
              <a:rPr lang="en-US" altLang="ja-JP" sz="1633" dirty="0">
                <a:solidFill>
                  <a:srgbClr val="000000"/>
                </a:solidFill>
                <a:latin typeface="BIZ UDPゴシック" panose="020B0400000000000000" pitchFamily="50" charset="-128"/>
                <a:ea typeface="BIZ UDPゴシック" panose="020B0400000000000000" pitchFamily="50" charset="-128"/>
                <a:cs typeface="Arial"/>
                <a:sym typeface="Arial"/>
              </a:rPr>
              <a:t>〜)</a:t>
            </a:r>
            <a:endParaRPr sz="1270"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graphicFrame>
        <p:nvGraphicFramePr>
          <p:cNvPr id="334" name="Google Shape;334;p28"/>
          <p:cNvGraphicFramePr/>
          <p:nvPr/>
        </p:nvGraphicFramePr>
        <p:xfrm>
          <a:off x="770772" y="2369188"/>
          <a:ext cx="6094879" cy="2859029"/>
        </p:xfrm>
        <a:graphic>
          <a:graphicData uri="http://schemas.openxmlformats.org/drawingml/2006/table">
            <a:tbl>
              <a:tblPr>
                <a:noFill/>
              </a:tblPr>
              <a:tblGrid>
                <a:gridCol w="2438845">
                  <a:extLst>
                    <a:ext uri="{9D8B030D-6E8A-4147-A177-3AD203B41FA5}">
                      <a16:colId xmlns:a16="http://schemas.microsoft.com/office/drawing/2014/main" val="20000"/>
                    </a:ext>
                  </a:extLst>
                </a:gridCol>
                <a:gridCol w="1896509">
                  <a:extLst>
                    <a:ext uri="{9D8B030D-6E8A-4147-A177-3AD203B41FA5}">
                      <a16:colId xmlns:a16="http://schemas.microsoft.com/office/drawing/2014/main" val="20001"/>
                    </a:ext>
                  </a:extLst>
                </a:gridCol>
                <a:gridCol w="1759525">
                  <a:extLst>
                    <a:ext uri="{9D8B030D-6E8A-4147-A177-3AD203B41FA5}">
                      <a16:colId xmlns:a16="http://schemas.microsoft.com/office/drawing/2014/main" val="20002"/>
                    </a:ext>
                  </a:extLst>
                </a:gridCol>
              </a:tblGrid>
              <a:tr h="435470">
                <a:tc>
                  <a:txBody>
                    <a:bodyPr/>
                    <a:lstStyle/>
                    <a:p>
                      <a:pPr marL="0" marR="0" lvl="0" indent="0" algn="l" rtl="0">
                        <a:lnSpc>
                          <a:spcPct val="100000"/>
                        </a:lnSpc>
                        <a:spcBef>
                          <a:spcPts val="0"/>
                        </a:spcBef>
                        <a:spcAft>
                          <a:spcPts val="0"/>
                        </a:spcAft>
                        <a:buClr>
                          <a:srgbClr val="000000"/>
                        </a:buClr>
                        <a:buSzPts val="2000"/>
                        <a:buFont typeface="Arial"/>
                        <a:buNone/>
                      </a:pPr>
                      <a:endParaRPr sz="1800" u="none" strike="noStrike" cap="none" dirty="0">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9525" cap="flat" cmpd="sng">
                      <a:solidFill>
                        <a:srgbClr val="000000">
                          <a:alpha val="0"/>
                        </a:srgbClr>
                      </a:solidFill>
                      <a:prstDash val="solid"/>
                      <a:round/>
                      <a:headEnd type="none" w="sm" len="sm"/>
                      <a:tailEnd type="none" w="sm" len="sm"/>
                    </a:lnL>
                    <a:lnR w="12700" cap="flat" cmpd="sng">
                      <a:solidFill>
                        <a:schemeClr val="lt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ja-JP" sz="180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第１子・第２子</a:t>
                      </a:r>
                      <a:endParaRPr sz="180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rgbClr val="F3A168"/>
                      </a:solidFill>
                      <a:prstDash val="solid"/>
                      <a:round/>
                      <a:headEnd type="none" w="sm" len="sm"/>
                      <a:tailEnd type="none" w="sm" len="sm"/>
                    </a:lnB>
                    <a:solidFill>
                      <a:srgbClr val="F3A168"/>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ja-JP" sz="180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第３子以降</a:t>
                      </a:r>
                      <a:endParaRPr sz="180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rgbClr val="F3A168"/>
                      </a:solidFill>
                      <a:prstDash val="solid"/>
                      <a:round/>
                      <a:headEnd type="none" w="sm" len="sm"/>
                      <a:tailEnd type="none" w="sm" len="sm"/>
                    </a:lnB>
                    <a:solidFill>
                      <a:srgbClr val="F3A168"/>
                    </a:solidFill>
                  </a:tcPr>
                </a:tc>
                <a:extLst>
                  <a:ext uri="{0D108BD9-81ED-4DB2-BD59-A6C34878D82A}">
                    <a16:rowId xmlns:a16="http://schemas.microsoft.com/office/drawing/2014/main" val="10000"/>
                  </a:ext>
                </a:extLst>
              </a:tr>
              <a:tr h="581299">
                <a:tc>
                  <a:txBody>
                    <a:bodyPr/>
                    <a:lstStyle/>
                    <a:p>
                      <a:pPr marL="0" marR="0" lvl="0" indent="0" algn="ctr" rtl="0">
                        <a:lnSpc>
                          <a:spcPct val="100000"/>
                        </a:lnSpc>
                        <a:spcBef>
                          <a:spcPts val="0"/>
                        </a:spcBef>
                        <a:spcAft>
                          <a:spcPts val="0"/>
                        </a:spcAft>
                        <a:buClr>
                          <a:srgbClr val="000000"/>
                        </a:buClr>
                        <a:buSzPts val="2000"/>
                        <a:buFont typeface="Arial"/>
                        <a:buNone/>
                      </a:pPr>
                      <a:r>
                        <a:rPr lang="ja-JP" sz="180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０〜2歳</a:t>
                      </a:r>
                      <a:endParaRPr sz="180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12700" cap="flat" cmpd="sng">
                      <a:solidFill>
                        <a:srgbClr val="D8D8D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rgbClr val="F3A168"/>
                    </a:solidFill>
                  </a:tcPr>
                </a:tc>
                <a:tc gridSpan="2">
                  <a:txBody>
                    <a:bodyPr/>
                    <a:lstStyle/>
                    <a:p>
                      <a:pPr marL="0" marR="0" lvl="0" indent="0" algn="ctr" rtl="0">
                        <a:lnSpc>
                          <a:spcPct val="100000"/>
                        </a:lnSpc>
                        <a:spcBef>
                          <a:spcPts val="0"/>
                        </a:spcBef>
                        <a:spcAft>
                          <a:spcPts val="0"/>
                        </a:spcAft>
                        <a:buClr>
                          <a:srgbClr val="000000"/>
                        </a:buClr>
                        <a:buSzPts val="2000"/>
                        <a:buFont typeface="Arial"/>
                        <a:buNone/>
                      </a:pPr>
                      <a:r>
                        <a:rPr lang="ja-JP" sz="1800" u="none" strike="noStrike" cap="none" dirty="0">
                          <a:latin typeface="BIZ UDPゴシック" panose="020B0400000000000000" pitchFamily="50" charset="-128"/>
                          <a:ea typeface="BIZ UDPゴシック" panose="020B0400000000000000" pitchFamily="50" charset="-128"/>
                          <a:cs typeface="Arial"/>
                          <a:sym typeface="Arial"/>
                        </a:rPr>
                        <a:t>１</a:t>
                      </a:r>
                      <a:r>
                        <a:rPr lang="ja-JP" sz="1400" u="none" strike="noStrike" cap="none" dirty="0">
                          <a:latin typeface="BIZ UDPゴシック" panose="020B0400000000000000" pitchFamily="50" charset="-128"/>
                          <a:ea typeface="BIZ UDPゴシック" panose="020B0400000000000000" pitchFamily="50" charset="-128"/>
                          <a:cs typeface="Arial"/>
                          <a:sym typeface="Arial"/>
                        </a:rPr>
                        <a:t>万</a:t>
                      </a:r>
                      <a:r>
                        <a:rPr lang="ja-JP" sz="1800" u="none" strike="noStrike" cap="none" dirty="0">
                          <a:latin typeface="BIZ UDPゴシック" panose="020B0400000000000000" pitchFamily="50" charset="-128"/>
                          <a:ea typeface="BIZ UDPゴシック" panose="020B0400000000000000" pitchFamily="50" charset="-128"/>
                          <a:cs typeface="Arial"/>
                          <a:sym typeface="Arial"/>
                        </a:rPr>
                        <a:t>５０００</a:t>
                      </a:r>
                      <a:r>
                        <a:rPr lang="ja-JP" sz="1400" u="none" strike="noStrike" cap="none" dirty="0">
                          <a:latin typeface="BIZ UDPゴシック" panose="020B0400000000000000" pitchFamily="50" charset="-128"/>
                          <a:ea typeface="BIZ UDPゴシック" panose="020B0400000000000000" pitchFamily="50" charset="-128"/>
                          <a:cs typeface="Arial"/>
                          <a:sym typeface="Arial"/>
                        </a:rPr>
                        <a:t>円</a:t>
                      </a:r>
                      <a:endParaRPr sz="1400" u="none" strike="noStrike" cap="none" dirty="0">
                        <a:latin typeface="BIZ UDPゴシック" panose="020B0400000000000000" pitchFamily="50" charset="-128"/>
                      </a:endParaRPr>
                    </a:p>
                  </a:txBody>
                  <a:tcPr marL="72847" marR="72847" marT="45699" marB="45699" anchor="ctr">
                    <a:lnL w="12700" cap="flat" cmpd="sng">
                      <a:solidFill>
                        <a:srgbClr val="F3A16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504076">
                <a:tc>
                  <a:txBody>
                    <a:bodyPr/>
                    <a:lstStyle/>
                    <a:p>
                      <a:pPr marL="0" marR="0" lvl="0" indent="0" algn="ctr" rtl="0">
                        <a:lnSpc>
                          <a:spcPct val="100000"/>
                        </a:lnSpc>
                        <a:spcBef>
                          <a:spcPts val="0"/>
                        </a:spcBef>
                        <a:spcAft>
                          <a:spcPts val="0"/>
                        </a:spcAft>
                        <a:buClr>
                          <a:srgbClr val="000000"/>
                        </a:buClr>
                        <a:buSzPts val="2000"/>
                        <a:buFont typeface="Arial"/>
                        <a:buNone/>
                      </a:pPr>
                      <a:r>
                        <a:rPr lang="ja-JP" sz="180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3歳〜小学生</a:t>
                      </a:r>
                      <a:endParaRPr sz="180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12700" cap="flat" cmpd="sng">
                      <a:solidFill>
                        <a:srgbClr val="D8D8D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rgbClr val="F3A168"/>
                    </a:solidFill>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800" u="none" strike="noStrike" cap="none" dirty="0">
                          <a:latin typeface="BIZ UDPゴシック" panose="020B0400000000000000" pitchFamily="50" charset="-128"/>
                          <a:ea typeface="BIZ UDPゴシック" panose="020B0400000000000000" pitchFamily="50" charset="-128"/>
                          <a:cs typeface="Arial"/>
                          <a:sym typeface="Arial"/>
                        </a:rPr>
                        <a:t>１</a:t>
                      </a:r>
                      <a:r>
                        <a:rPr lang="ja-JP" sz="1400" u="none" strike="noStrike" cap="none" dirty="0">
                          <a:latin typeface="BIZ UDPゴシック" panose="020B0400000000000000" pitchFamily="50" charset="-128"/>
                          <a:ea typeface="BIZ UDPゴシック" panose="020B0400000000000000" pitchFamily="50" charset="-128"/>
                          <a:cs typeface="Arial"/>
                          <a:sym typeface="Arial"/>
                        </a:rPr>
                        <a:t>万円</a:t>
                      </a:r>
                      <a:endParaRPr sz="1800" u="none" strike="noStrike" cap="none" dirty="0">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12700" cap="flat" cmpd="sng">
                      <a:solidFill>
                        <a:srgbClr val="F3A16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rowSpan="3">
                  <a:txBody>
                    <a:bodyPr/>
                    <a:lstStyle/>
                    <a:p>
                      <a:pPr marL="0" marR="0" lvl="0" indent="0" algn="r" rtl="0">
                        <a:lnSpc>
                          <a:spcPct val="100000"/>
                        </a:lnSpc>
                        <a:spcBef>
                          <a:spcPts val="0"/>
                        </a:spcBef>
                        <a:spcAft>
                          <a:spcPts val="0"/>
                        </a:spcAft>
                        <a:buClr>
                          <a:srgbClr val="000000"/>
                        </a:buClr>
                        <a:buSzPts val="2000"/>
                        <a:buFont typeface="Arial"/>
                        <a:buNone/>
                      </a:pPr>
                      <a:r>
                        <a:rPr lang="ja-JP" sz="18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３</a:t>
                      </a:r>
                      <a:r>
                        <a:rPr lang="ja-JP" sz="14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万円</a:t>
                      </a:r>
                      <a:endParaRPr sz="18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12700" cap="flat" cmpd="sng">
                      <a:solidFill>
                        <a:srgbClr val="F3A16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extLst>
                  <a:ext uri="{0D108BD9-81ED-4DB2-BD59-A6C34878D82A}">
                    <a16:rowId xmlns:a16="http://schemas.microsoft.com/office/drawing/2014/main" val="10002"/>
                  </a:ext>
                </a:extLst>
              </a:tr>
              <a:tr h="576106">
                <a:tc>
                  <a:txBody>
                    <a:bodyPr/>
                    <a:lstStyle/>
                    <a:p>
                      <a:pPr marL="0" marR="0" lvl="0" indent="0" algn="ctr" rtl="0">
                        <a:lnSpc>
                          <a:spcPct val="100000"/>
                        </a:lnSpc>
                        <a:spcBef>
                          <a:spcPts val="0"/>
                        </a:spcBef>
                        <a:spcAft>
                          <a:spcPts val="0"/>
                        </a:spcAft>
                        <a:buClr>
                          <a:srgbClr val="000000"/>
                        </a:buClr>
                        <a:buSzPts val="2000"/>
                        <a:buFont typeface="Arial"/>
                        <a:buNone/>
                      </a:pPr>
                      <a:r>
                        <a:rPr lang="ja-JP" sz="180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中学生</a:t>
                      </a:r>
                      <a:endParaRPr sz="180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12700" cap="flat" cmpd="sng">
                      <a:solidFill>
                        <a:srgbClr val="D8D8D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rgbClr val="F3A168"/>
                    </a:solidFill>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8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１</a:t>
                      </a:r>
                      <a:r>
                        <a:rPr lang="ja-JP" sz="14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万円</a:t>
                      </a:r>
                      <a:endParaRPr sz="18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12700" cap="flat" cmpd="sng">
                      <a:solidFill>
                        <a:srgbClr val="F3A16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vMerge="1">
                  <a:txBody>
                    <a:bodyPr/>
                    <a:lstStyle/>
                    <a:p>
                      <a:endParaRPr lang="ja-JP"/>
                    </a:p>
                  </a:txBody>
                  <a:tcPr/>
                </a:tc>
                <a:extLst>
                  <a:ext uri="{0D108BD9-81ED-4DB2-BD59-A6C34878D82A}">
                    <a16:rowId xmlns:a16="http://schemas.microsoft.com/office/drawing/2014/main" val="10003"/>
                  </a:ext>
                </a:extLst>
              </a:tr>
              <a:tr h="762078">
                <a:tc>
                  <a:txBody>
                    <a:bodyPr/>
                    <a:lstStyle/>
                    <a:p>
                      <a:pPr marL="0" marR="0" lvl="0" indent="0" algn="ctr" rtl="0">
                        <a:lnSpc>
                          <a:spcPct val="100000"/>
                        </a:lnSpc>
                        <a:spcBef>
                          <a:spcPts val="0"/>
                        </a:spcBef>
                        <a:spcAft>
                          <a:spcPts val="0"/>
                        </a:spcAft>
                        <a:buClr>
                          <a:srgbClr val="000000"/>
                        </a:buClr>
                        <a:buSzPts val="2000"/>
                        <a:buFont typeface="Arial"/>
                        <a:buNone/>
                      </a:pPr>
                      <a:r>
                        <a:rPr lang="ja-JP" sz="180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高校生</a:t>
                      </a:r>
                      <a:endParaRPr sz="180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12700" cap="flat" cmpd="sng">
                      <a:solidFill>
                        <a:srgbClr val="D8D8D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rgbClr val="F3A168"/>
                    </a:solidFill>
                  </a:tcPr>
                </a:tc>
                <a:tc>
                  <a:txBody>
                    <a:bodyPr/>
                    <a:lstStyle/>
                    <a:p>
                      <a:pPr marL="0" marR="0" lvl="0" indent="0" algn="r" rtl="0">
                        <a:lnSpc>
                          <a:spcPct val="100000"/>
                        </a:lnSpc>
                        <a:spcBef>
                          <a:spcPts val="0"/>
                        </a:spcBef>
                        <a:spcAft>
                          <a:spcPts val="0"/>
                        </a:spcAft>
                        <a:buClr>
                          <a:srgbClr val="000000"/>
                        </a:buClr>
                        <a:buSzPts val="2000"/>
                        <a:buFont typeface="Arial"/>
                        <a:buNone/>
                      </a:pPr>
                      <a:r>
                        <a:rPr lang="ja-JP" sz="18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１</a:t>
                      </a:r>
                      <a:r>
                        <a:rPr lang="ja-JP" sz="14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万円</a:t>
                      </a:r>
                      <a:endParaRPr sz="18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txBody>
                  <a:tcPr marL="72847" marR="72847" marT="45699" marB="45699" anchor="ctr">
                    <a:lnL w="12700" cap="flat" cmpd="sng">
                      <a:solidFill>
                        <a:srgbClr val="F3A168"/>
                      </a:solidFill>
                      <a:prstDash val="solid"/>
                      <a:round/>
                      <a:headEnd type="none" w="sm" len="sm"/>
                      <a:tailEnd type="none" w="sm" len="sm"/>
                    </a:lnL>
                    <a:lnR w="12700" cap="flat" cmpd="sng">
                      <a:solidFill>
                        <a:srgbClr val="F3A168"/>
                      </a:solidFill>
                      <a:prstDash val="solid"/>
                      <a:round/>
                      <a:headEnd type="none" w="sm" len="sm"/>
                      <a:tailEnd type="none" w="sm" len="sm"/>
                    </a:lnR>
                    <a:lnT w="12700" cap="flat" cmpd="sng">
                      <a:solidFill>
                        <a:srgbClr val="F3A168"/>
                      </a:solidFill>
                      <a:prstDash val="solid"/>
                      <a:round/>
                      <a:headEnd type="none" w="sm" len="sm"/>
                      <a:tailEnd type="none" w="sm" len="sm"/>
                    </a:lnT>
                    <a:lnB w="12700" cap="flat" cmpd="sng">
                      <a:solidFill>
                        <a:srgbClr val="F3A168"/>
                      </a:solidFill>
                      <a:prstDash val="solid"/>
                      <a:round/>
                      <a:headEnd type="none" w="sm" len="sm"/>
                      <a:tailEnd type="none" w="sm" len="sm"/>
                    </a:lnB>
                  </a:tcPr>
                </a:tc>
                <a:tc vMerge="1">
                  <a:txBody>
                    <a:bodyPr/>
                    <a:lstStyle/>
                    <a:p>
                      <a:endParaRPr lang="ja-JP"/>
                    </a:p>
                  </a:txBody>
                  <a:tcPr/>
                </a:tc>
                <a:extLst>
                  <a:ext uri="{0D108BD9-81ED-4DB2-BD59-A6C34878D82A}">
                    <a16:rowId xmlns:a16="http://schemas.microsoft.com/office/drawing/2014/main" val="10004"/>
                  </a:ext>
                </a:extLst>
              </a:tr>
            </a:tbl>
          </a:graphicData>
        </a:graphic>
      </p:graphicFrame>
      <p:sp>
        <p:nvSpPr>
          <p:cNvPr id="335" name="Google Shape;335;p28"/>
          <p:cNvSpPr txBox="1"/>
          <p:nvPr/>
        </p:nvSpPr>
        <p:spPr>
          <a:xfrm>
            <a:off x="3164779" y="6146770"/>
            <a:ext cx="6694730" cy="335013"/>
          </a:xfrm>
          <a:prstGeom prst="rect">
            <a:avLst/>
          </a:prstGeom>
          <a:noFill/>
          <a:ln>
            <a:noFill/>
          </a:ln>
        </p:spPr>
        <p:txBody>
          <a:bodyPr spcFirstLastPara="1" wrap="square" lIns="82939" tIns="41458" rIns="82939" bIns="41458" anchor="t" anchorCtr="0">
            <a:spAutoFit/>
          </a:bodyPr>
          <a:lstStyle/>
          <a:p>
            <a:pPr algn="ctr">
              <a:buClr>
                <a:srgbClr val="000000"/>
              </a:buClr>
              <a:buSzPts val="1800"/>
            </a:pPr>
            <a:r>
              <a:rPr lang="ja-JP" altLang="en-US" sz="1633" dirty="0">
                <a:solidFill>
                  <a:schemeClr val="dk1"/>
                </a:solidFill>
                <a:latin typeface="BIZ UDPゴシック" panose="020B0400000000000000" pitchFamily="50" charset="-128"/>
                <a:ea typeface="BIZ UDPゴシック" panose="020B0400000000000000" pitchFamily="50" charset="-128"/>
                <a:cs typeface="Arial"/>
                <a:sym typeface="Arial"/>
              </a:rPr>
              <a:t>児童手当の総額約</a:t>
            </a:r>
            <a:r>
              <a:rPr lang="ja-JP" altLang="en-US" sz="1633" b="1"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en-US" altLang="ja-JP" sz="1633" b="1" dirty="0">
                <a:solidFill>
                  <a:schemeClr val="dk1"/>
                </a:solidFill>
                <a:latin typeface="BIZ UDPゴシック" panose="020B0400000000000000" pitchFamily="50" charset="-128"/>
                <a:ea typeface="BIZ UDPゴシック" panose="020B0400000000000000" pitchFamily="50" charset="-128"/>
                <a:cs typeface="Arial"/>
                <a:sym typeface="Arial"/>
              </a:rPr>
              <a:t>_____________</a:t>
            </a:r>
            <a:r>
              <a:rPr lang="ja-JP" altLang="en-US" sz="1633" b="1"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altLang="en-US" sz="1633" dirty="0">
                <a:solidFill>
                  <a:schemeClr val="dk1"/>
                </a:solidFill>
                <a:latin typeface="BIZ UDPゴシック" panose="020B0400000000000000" pitchFamily="50" charset="-128"/>
                <a:ea typeface="BIZ UDPゴシック" panose="020B0400000000000000" pitchFamily="50" charset="-128"/>
                <a:cs typeface="Arial"/>
                <a:sym typeface="Arial"/>
              </a:rPr>
              <a:t>万円（</a:t>
            </a:r>
            <a:r>
              <a:rPr lang="en-US" altLang="ja-JP" sz="1633" dirty="0">
                <a:solidFill>
                  <a:schemeClr val="dk1"/>
                </a:solidFill>
                <a:latin typeface="BIZ UDPゴシック" panose="020B0400000000000000" pitchFamily="50" charset="-128"/>
                <a:ea typeface="BIZ UDPゴシック" panose="020B0400000000000000" pitchFamily="50" charset="-128"/>
                <a:cs typeface="Arial"/>
                <a:sym typeface="Arial"/>
              </a:rPr>
              <a:t>2</a:t>
            </a:r>
            <a:r>
              <a:rPr lang="ja-JP" altLang="en-US" sz="1633" dirty="0">
                <a:solidFill>
                  <a:schemeClr val="dk1"/>
                </a:solidFill>
                <a:latin typeface="BIZ UDPゴシック" panose="020B0400000000000000" pitchFamily="50" charset="-128"/>
                <a:ea typeface="BIZ UDPゴシック" panose="020B0400000000000000" pitchFamily="50" charset="-128"/>
                <a:cs typeface="Arial"/>
                <a:sym typeface="Arial"/>
              </a:rPr>
              <a:t>人目まで）</a:t>
            </a:r>
            <a:endParaRPr sz="1633"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336" name="Google Shape;336;p28"/>
          <p:cNvSpPr txBox="1"/>
          <p:nvPr/>
        </p:nvSpPr>
        <p:spPr>
          <a:xfrm>
            <a:off x="5990477" y="5813524"/>
            <a:ext cx="1788055" cy="576168"/>
          </a:xfrm>
          <a:prstGeom prst="rect">
            <a:avLst/>
          </a:prstGeom>
          <a:noFill/>
          <a:ln>
            <a:noFill/>
          </a:ln>
        </p:spPr>
        <p:txBody>
          <a:bodyPr spcFirstLastPara="1" wrap="square" lIns="82939" tIns="41458" rIns="82939" bIns="41458" anchor="t" anchorCtr="0">
            <a:spAutoFit/>
          </a:bodyPr>
          <a:lstStyle/>
          <a:p>
            <a:pPr>
              <a:buClr>
                <a:srgbClr val="000000"/>
              </a:buClr>
              <a:buSzPts val="4000"/>
            </a:pPr>
            <a:r>
              <a:rPr lang="ja-JP" altLang="en-US" sz="3200" b="1" dirty="0">
                <a:solidFill>
                  <a:srgbClr val="FF6713"/>
                </a:solidFill>
                <a:latin typeface="BIZ UDPゴシック" panose="020B0400000000000000" pitchFamily="50" charset="-128"/>
                <a:ea typeface="BIZ UDPゴシック" panose="020B0400000000000000" pitchFamily="50" charset="-128"/>
                <a:cs typeface="Arial"/>
                <a:sym typeface="Arial"/>
              </a:rPr>
              <a:t>２００</a:t>
            </a:r>
            <a:endParaRPr sz="3200" b="1" dirty="0">
              <a:solidFill>
                <a:srgbClr val="FF6713"/>
              </a:solidFill>
              <a:latin typeface="BIZ UDPゴシック" panose="020B0400000000000000" pitchFamily="50" charset="-128"/>
              <a:ea typeface="BIZ UDPゴシック" panose="020B0400000000000000" pitchFamily="50" charset="-128"/>
              <a:cs typeface="Arial"/>
              <a:sym typeface="Arial"/>
            </a:endParaRPr>
          </a:p>
        </p:txBody>
      </p:sp>
      <p:pic>
        <p:nvPicPr>
          <p:cNvPr id="337" name="Google Shape;337;p28"/>
          <p:cNvPicPr preferRelativeResize="0"/>
          <p:nvPr/>
        </p:nvPicPr>
        <p:blipFill rotWithShape="1">
          <a:blip r:embed="rId3">
            <a:alphaModFix/>
          </a:blip>
          <a:srcRect/>
          <a:stretch/>
        </p:blipFill>
        <p:spPr>
          <a:xfrm rot="10800000" flipH="1">
            <a:off x="103292" y="397696"/>
            <a:ext cx="5599619" cy="657837"/>
          </a:xfrm>
          <a:prstGeom prst="rect">
            <a:avLst/>
          </a:prstGeom>
          <a:noFill/>
          <a:ln>
            <a:noFill/>
          </a:ln>
        </p:spPr>
      </p:pic>
      <p:sp>
        <p:nvSpPr>
          <p:cNvPr id="338" name="Google Shape;338;p28"/>
          <p:cNvSpPr txBox="1"/>
          <p:nvPr/>
        </p:nvSpPr>
        <p:spPr>
          <a:xfrm>
            <a:off x="550187" y="391591"/>
            <a:ext cx="4705824" cy="670040"/>
          </a:xfrm>
          <a:prstGeom prst="rect">
            <a:avLst/>
          </a:prstGeom>
          <a:noFill/>
          <a:ln>
            <a:noFill/>
          </a:ln>
        </p:spPr>
        <p:txBody>
          <a:bodyPr spcFirstLastPara="1" wrap="square" lIns="82939" tIns="41458" rIns="82939" bIns="41458" anchor="ctr" anchorCtr="0">
            <a:spAutoFit/>
          </a:bodyPr>
          <a:lstStyle/>
          <a:p>
            <a:pPr>
              <a:lnSpc>
                <a:spcPct val="150000"/>
              </a:lnSpc>
              <a:buClr>
                <a:srgbClr val="F29558"/>
              </a:buClr>
              <a:buSzPts val="2800"/>
            </a:pPr>
            <a:r>
              <a:rPr lang="ja-JP" altLang="en-US" sz="2540" b="1" dirty="0">
                <a:solidFill>
                  <a:srgbClr val="F29558"/>
                </a:solidFill>
                <a:latin typeface="BIZ UDPゴシック" panose="020B0400000000000000" pitchFamily="50" charset="-128"/>
                <a:ea typeface="BIZ UDPゴシック" panose="020B0400000000000000" pitchFamily="50" charset="-128"/>
              </a:rPr>
              <a:t>児童手当</a:t>
            </a:r>
            <a:endParaRPr sz="1270"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2" name="フッター プレースホルダー 3">
            <a:extLst>
              <a:ext uri="{FF2B5EF4-FFF2-40B4-BE49-F238E27FC236}">
                <a16:creationId xmlns:a16="http://schemas.microsoft.com/office/drawing/2014/main" id="{FD282E25-4109-C5D2-CE1F-251EC8D12AB8}"/>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graphicFrame>
        <p:nvGraphicFramePr>
          <p:cNvPr id="93" name="Google Shape;93;g2a481b7514c_0_9"/>
          <p:cNvGraphicFramePr/>
          <p:nvPr>
            <p:extLst>
              <p:ext uri="{D42A27DB-BD31-4B8C-83A1-F6EECF244321}">
                <p14:modId xmlns:p14="http://schemas.microsoft.com/office/powerpoint/2010/main" val="209440988"/>
              </p:ext>
            </p:extLst>
          </p:nvPr>
        </p:nvGraphicFramePr>
        <p:xfrm>
          <a:off x="504481" y="1791733"/>
          <a:ext cx="9153750" cy="4806925"/>
        </p:xfrm>
        <a:graphic>
          <a:graphicData uri="http://schemas.openxmlformats.org/drawingml/2006/table">
            <a:tbl>
              <a:tblPr>
                <a:noFill/>
              </a:tblPr>
              <a:tblGrid>
                <a:gridCol w="1830750">
                  <a:extLst>
                    <a:ext uri="{9D8B030D-6E8A-4147-A177-3AD203B41FA5}">
                      <a16:colId xmlns:a16="http://schemas.microsoft.com/office/drawing/2014/main" val="20000"/>
                    </a:ext>
                  </a:extLst>
                </a:gridCol>
                <a:gridCol w="1830750">
                  <a:extLst>
                    <a:ext uri="{9D8B030D-6E8A-4147-A177-3AD203B41FA5}">
                      <a16:colId xmlns:a16="http://schemas.microsoft.com/office/drawing/2014/main" val="20001"/>
                    </a:ext>
                  </a:extLst>
                </a:gridCol>
                <a:gridCol w="1830750">
                  <a:extLst>
                    <a:ext uri="{9D8B030D-6E8A-4147-A177-3AD203B41FA5}">
                      <a16:colId xmlns:a16="http://schemas.microsoft.com/office/drawing/2014/main" val="20002"/>
                    </a:ext>
                  </a:extLst>
                </a:gridCol>
                <a:gridCol w="1830750">
                  <a:extLst>
                    <a:ext uri="{9D8B030D-6E8A-4147-A177-3AD203B41FA5}">
                      <a16:colId xmlns:a16="http://schemas.microsoft.com/office/drawing/2014/main" val="20003"/>
                    </a:ext>
                  </a:extLst>
                </a:gridCol>
                <a:gridCol w="1830750">
                  <a:extLst>
                    <a:ext uri="{9D8B030D-6E8A-4147-A177-3AD203B41FA5}">
                      <a16:colId xmlns:a16="http://schemas.microsoft.com/office/drawing/2014/main" val="20004"/>
                    </a:ext>
                  </a:extLst>
                </a:gridCol>
              </a:tblGrid>
              <a:tr h="350175">
                <a:tc>
                  <a:txBody>
                    <a:bodyPr/>
                    <a:lstStyle/>
                    <a:p>
                      <a:pPr marL="0" marR="0" lvl="0" indent="0" algn="ctr" rtl="0">
                        <a:lnSpc>
                          <a:spcPct val="100000"/>
                        </a:lnSpc>
                        <a:spcBef>
                          <a:spcPts val="0"/>
                        </a:spcBef>
                        <a:spcAft>
                          <a:spcPts val="0"/>
                        </a:spcAft>
                        <a:buClr>
                          <a:srgbClr val="000000"/>
                        </a:buClr>
                        <a:buSzPts val="1100"/>
                        <a:buFont typeface="Arial"/>
                        <a:buNone/>
                      </a:pPr>
                      <a:r>
                        <a:rPr lang="ja-JP" sz="1100" b="1" u="none" strike="noStrike" cap="none" dirty="0">
                          <a:solidFill>
                            <a:schemeClr val="lt1"/>
                          </a:solidFill>
                          <a:latin typeface="BIZ UDPゴシック" panose="020B0400000000000000" pitchFamily="50" charset="-128"/>
                          <a:ea typeface="BIZ UDPゴシック" panose="020B0400000000000000" pitchFamily="50" charset="-128"/>
                        </a:rPr>
                        <a:t>項目</a:t>
                      </a:r>
                      <a:endParaRPr sz="1400" b="1" u="none" strike="noStrike" cap="none" dirty="0">
                        <a:solidFill>
                          <a:schemeClr val="lt1"/>
                        </a:solidFill>
                        <a:latin typeface="BIZ UDPゴシック" panose="020B0400000000000000" pitchFamily="50" charset="-128"/>
                      </a:endParaRPr>
                    </a:p>
                  </a:txBody>
                  <a:tcPr marL="46875" marR="46875" marT="72050" marB="72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F3A168"/>
                    </a:solidFill>
                  </a:tcPr>
                </a:tc>
                <a:tc>
                  <a:txBody>
                    <a:bodyPr/>
                    <a:lstStyle/>
                    <a:p>
                      <a:pPr marL="0" marR="0" lvl="0" indent="0" algn="ctr" rtl="0">
                        <a:lnSpc>
                          <a:spcPct val="100000"/>
                        </a:lnSpc>
                        <a:spcBef>
                          <a:spcPts val="0"/>
                        </a:spcBef>
                        <a:spcAft>
                          <a:spcPts val="0"/>
                        </a:spcAft>
                        <a:buClr>
                          <a:srgbClr val="000000"/>
                        </a:buClr>
                        <a:buSzPts val="1100"/>
                        <a:buFont typeface="Arial"/>
                        <a:buNone/>
                      </a:pPr>
                      <a:r>
                        <a:rPr lang="ja-JP" sz="1100" b="1" u="none" strike="noStrike" cap="none" dirty="0">
                          <a:solidFill>
                            <a:schemeClr val="lt1"/>
                          </a:solidFill>
                          <a:latin typeface="BIZ UDPゴシック" panose="020B0400000000000000" pitchFamily="50" charset="-128"/>
                          <a:ea typeface="BIZ UDPゴシック" panose="020B0400000000000000" pitchFamily="50" charset="-128"/>
                        </a:rPr>
                        <a:t>日</a:t>
                      </a:r>
                      <a:r>
                        <a:rPr lang="ja-JP" altLang="en-US" sz="1100" b="1" u="none" strike="noStrike" cap="none" dirty="0">
                          <a:solidFill>
                            <a:schemeClr val="lt1"/>
                          </a:solidFill>
                          <a:latin typeface="BIZ UDPゴシック" panose="020B0400000000000000" pitchFamily="50" charset="-128"/>
                        </a:rPr>
                        <a:t>●●</a:t>
                      </a:r>
                      <a:endParaRPr sz="1400" b="1" u="none" strike="noStrike" cap="none" dirty="0">
                        <a:solidFill>
                          <a:schemeClr val="lt1"/>
                        </a:solidFill>
                      </a:endParaRPr>
                    </a:p>
                  </a:txBody>
                  <a:tcPr marL="46875" marR="46875" marT="72050" marB="72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F3A168"/>
                    </a:solidFill>
                  </a:tcPr>
                </a:tc>
                <a:tc>
                  <a:txBody>
                    <a:bodyPr/>
                    <a:lstStyle/>
                    <a:p>
                      <a:pPr marL="0" marR="0" lvl="0" indent="0" algn="ctr" rtl="0">
                        <a:lnSpc>
                          <a:spcPct val="100000"/>
                        </a:lnSpc>
                        <a:spcBef>
                          <a:spcPts val="0"/>
                        </a:spcBef>
                        <a:spcAft>
                          <a:spcPts val="0"/>
                        </a:spcAft>
                        <a:buClr>
                          <a:srgbClr val="000000"/>
                        </a:buClr>
                        <a:buSzPts val="1100"/>
                        <a:buFont typeface="Arial"/>
                        <a:buNone/>
                      </a:pPr>
                      <a:r>
                        <a:rPr lang="ja-JP" sz="1100" b="1" u="none" strike="noStrike" cap="none" dirty="0">
                          <a:solidFill>
                            <a:schemeClr val="lt1"/>
                          </a:solidFill>
                          <a:latin typeface="BIZ UDPゴシック" panose="020B0400000000000000" pitchFamily="50" charset="-128"/>
                          <a:ea typeface="BIZ UDPゴシック" panose="020B0400000000000000" pitchFamily="50" charset="-128"/>
                        </a:rPr>
                        <a:t>四</a:t>
                      </a:r>
                      <a:r>
                        <a:rPr lang="ja-JP" altLang="en-US" sz="1100" b="1" u="none" strike="noStrike" cap="none" dirty="0">
                          <a:solidFill>
                            <a:schemeClr val="lt1"/>
                          </a:solidFill>
                          <a:latin typeface="BIZ UDPゴシック" panose="020B0400000000000000" pitchFamily="50" charset="-128"/>
                        </a:rPr>
                        <a:t>●大●</a:t>
                      </a:r>
                      <a:endParaRPr sz="1400" b="1" u="none" strike="noStrike" cap="none" dirty="0">
                        <a:solidFill>
                          <a:schemeClr val="lt1"/>
                        </a:solidFill>
                      </a:endParaRPr>
                    </a:p>
                  </a:txBody>
                  <a:tcPr marL="46875" marR="46875" marT="72050" marB="72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F3A168"/>
                    </a:solidFill>
                  </a:tcPr>
                </a:tc>
                <a:tc>
                  <a:txBody>
                    <a:bodyPr/>
                    <a:lstStyle/>
                    <a:p>
                      <a:pPr marL="0" marR="0" lvl="0" indent="0" algn="ctr" rtl="0">
                        <a:lnSpc>
                          <a:spcPct val="100000"/>
                        </a:lnSpc>
                        <a:spcBef>
                          <a:spcPts val="0"/>
                        </a:spcBef>
                        <a:spcAft>
                          <a:spcPts val="0"/>
                        </a:spcAft>
                        <a:buClr>
                          <a:srgbClr val="000000"/>
                        </a:buClr>
                        <a:buSzPts val="1100"/>
                        <a:buFont typeface="Arial"/>
                        <a:buNone/>
                      </a:pPr>
                      <a:r>
                        <a:rPr lang="ja-JP" sz="1100" b="1" u="none" strike="noStrike" cap="none" dirty="0">
                          <a:solidFill>
                            <a:schemeClr val="lt1"/>
                          </a:solidFill>
                          <a:latin typeface="BIZ UDPゴシック" panose="020B0400000000000000" pitchFamily="50" charset="-128"/>
                          <a:ea typeface="BIZ UDPゴシック" panose="020B0400000000000000" pitchFamily="50" charset="-128"/>
                        </a:rPr>
                        <a:t>S</a:t>
                      </a:r>
                      <a:r>
                        <a:rPr lang="ja-JP" altLang="en-US" sz="1100" b="1" u="none" strike="noStrike" cap="none" dirty="0">
                          <a:solidFill>
                            <a:schemeClr val="lt1"/>
                          </a:solidFill>
                          <a:latin typeface="BIZ UDPゴシック" panose="020B0400000000000000" pitchFamily="50" charset="-128"/>
                        </a:rPr>
                        <a:t>●●●●</a:t>
                      </a:r>
                      <a:r>
                        <a:rPr lang="en-US" altLang="ja-JP" sz="1100" b="1" u="none" strike="noStrike" cap="none" dirty="0">
                          <a:solidFill>
                            <a:schemeClr val="lt1"/>
                          </a:solidFill>
                        </a:rPr>
                        <a:t>X</a:t>
                      </a:r>
                      <a:endParaRPr sz="1400" b="1" u="none" strike="noStrike" cap="none" dirty="0">
                        <a:solidFill>
                          <a:schemeClr val="lt1"/>
                        </a:solidFill>
                      </a:endParaRPr>
                    </a:p>
                  </a:txBody>
                  <a:tcPr marL="46875" marR="46875" marT="72050" marB="72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F3A168"/>
                    </a:solidFill>
                  </a:tcPr>
                </a:tc>
                <a:tc>
                  <a:txBody>
                    <a:bodyPr/>
                    <a:lstStyle/>
                    <a:p>
                      <a:pPr marL="0" marR="0" lvl="0" indent="0" algn="ctr" rtl="0">
                        <a:lnSpc>
                          <a:spcPct val="100000"/>
                        </a:lnSpc>
                        <a:spcBef>
                          <a:spcPts val="0"/>
                        </a:spcBef>
                        <a:spcAft>
                          <a:spcPts val="0"/>
                        </a:spcAft>
                        <a:buClr>
                          <a:srgbClr val="000000"/>
                        </a:buClr>
                        <a:buSzPts val="1100"/>
                        <a:buFont typeface="Arial"/>
                        <a:buNone/>
                      </a:pPr>
                      <a:r>
                        <a:rPr lang="ja-JP" sz="1100" b="1" u="none" strike="noStrike" cap="none" dirty="0">
                          <a:solidFill>
                            <a:schemeClr val="lt1"/>
                          </a:solidFill>
                          <a:latin typeface="BIZ UDPゴシック" panose="020B0400000000000000" pitchFamily="50" charset="-128"/>
                          <a:ea typeface="BIZ UDPゴシック" panose="020B0400000000000000" pitchFamily="50" charset="-128"/>
                        </a:rPr>
                        <a:t>早</a:t>
                      </a:r>
                      <a:r>
                        <a:rPr lang="ja-JP" altLang="en-US" sz="1100" b="1" u="none" strike="noStrike" cap="none" dirty="0">
                          <a:solidFill>
                            <a:schemeClr val="lt1"/>
                          </a:solidFill>
                          <a:latin typeface="BIZ UDPゴシック" panose="020B0400000000000000" pitchFamily="50" charset="-128"/>
                        </a:rPr>
                        <a:t>●●</a:t>
                      </a:r>
                      <a:r>
                        <a:rPr lang="ja-JP" sz="1100" b="1" u="none" strike="noStrike" cap="none" dirty="0">
                          <a:solidFill>
                            <a:schemeClr val="lt1"/>
                          </a:solidFill>
                        </a:rPr>
                        <a:t>アカデミー</a:t>
                      </a:r>
                      <a:endParaRPr sz="1400" b="1" u="none" strike="noStrike" cap="none" dirty="0">
                        <a:solidFill>
                          <a:schemeClr val="lt1"/>
                        </a:solidFill>
                      </a:endParaRPr>
                    </a:p>
                  </a:txBody>
                  <a:tcPr marL="46875" marR="46875" marT="72050" marB="72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F3A168"/>
                    </a:solidFill>
                  </a:tcPr>
                </a:tc>
                <a:extLst>
                  <a:ext uri="{0D108BD9-81ED-4DB2-BD59-A6C34878D82A}">
                    <a16:rowId xmlns:a16="http://schemas.microsoft.com/office/drawing/2014/main" val="10000"/>
                  </a:ext>
                </a:extLst>
              </a:tr>
              <a:tr h="541175">
                <a:tc>
                  <a:txBody>
                    <a:bodyPr/>
                    <a:lstStyle/>
                    <a:p>
                      <a:pPr marL="0" marR="0" lvl="0" indent="0" algn="ctr" rtl="0">
                        <a:lnSpc>
                          <a:spcPct val="100000"/>
                        </a:lnSpc>
                        <a:spcBef>
                          <a:spcPts val="0"/>
                        </a:spcBef>
                        <a:spcAft>
                          <a:spcPts val="0"/>
                        </a:spcAft>
                        <a:buClr>
                          <a:srgbClr val="000000"/>
                        </a:buClr>
                        <a:buSzPts val="1100"/>
                        <a:buFont typeface="Arial"/>
                        <a:buNone/>
                      </a:pPr>
                      <a:r>
                        <a:rPr lang="ja-JP" sz="1100" b="1" u="none" strike="noStrike" cap="none" dirty="0">
                          <a:solidFill>
                            <a:schemeClr val="lt1"/>
                          </a:solidFill>
                          <a:latin typeface="BIZ UDPゴシック" panose="020B0400000000000000" pitchFamily="50" charset="-128"/>
                          <a:ea typeface="BIZ UDPゴシック" panose="020B0400000000000000" pitchFamily="50" charset="-128"/>
                        </a:rPr>
                        <a:t>１年間の合計金額</a:t>
                      </a:r>
                      <a:endParaRPr sz="1400" b="1" u="none" strike="noStrike" cap="none" dirty="0">
                        <a:solidFill>
                          <a:schemeClr val="lt1"/>
                        </a:solidFill>
                        <a:latin typeface="BIZ UDPゴシック" panose="020B0400000000000000" pitchFamily="50" charset="-128"/>
                      </a:endParaRPr>
                    </a:p>
                  </a:txBody>
                  <a:tcPr marL="48825" marR="48825" marT="72050" marB="72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F3A168"/>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800" b="1" u="none" strike="noStrike" cap="none" dirty="0">
                          <a:latin typeface="BIZ UDPゴシック" panose="020B0400000000000000" pitchFamily="50" charset="-128"/>
                          <a:ea typeface="BIZ UDPゴシック" panose="020B0400000000000000" pitchFamily="50" charset="-128"/>
                        </a:rPr>
                        <a:t>約111万円</a:t>
                      </a:r>
                      <a:endParaRPr sz="1800" b="1" u="none" strike="noStrike" cap="none" dirty="0">
                        <a:latin typeface="+mn-ea"/>
                        <a:ea typeface="+mn-ea"/>
                      </a:endParaRPr>
                    </a:p>
                  </a:txBody>
                  <a:tcPr marL="48825" marR="48825" marT="72050" marB="72050" anchor="ctr">
                    <a:lnL w="9525" cap="flat" cmpd="sng">
                      <a:solidFill>
                        <a:schemeClr val="lt1"/>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800" b="1" u="none" strike="noStrike" cap="none" dirty="0">
                          <a:latin typeface="BIZ UDPゴシック" panose="020B0400000000000000" pitchFamily="50" charset="-128"/>
                          <a:ea typeface="BIZ UDPゴシック" panose="020B0400000000000000" pitchFamily="50" charset="-128"/>
                        </a:rPr>
                        <a:t>約109万円</a:t>
                      </a:r>
                      <a:endParaRPr sz="1800" b="1" u="none" strike="noStrike" cap="none" dirty="0">
                        <a:latin typeface="+mn-ea"/>
                        <a:ea typeface="+mn-ea"/>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800" b="1" u="none" strike="noStrike" cap="none" dirty="0">
                          <a:latin typeface="BIZ UDPゴシック" panose="020B0400000000000000" pitchFamily="50" charset="-128"/>
                          <a:ea typeface="BIZ UDPゴシック" panose="020B0400000000000000" pitchFamily="50" charset="-128"/>
                        </a:rPr>
                        <a:t>約125万円</a:t>
                      </a:r>
                      <a:endParaRPr sz="1800" b="1" u="none" strike="noStrike" cap="none" dirty="0">
                        <a:latin typeface="+mn-ea"/>
                        <a:ea typeface="+mn-ea"/>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800" b="1" u="none" strike="noStrike" cap="none" dirty="0">
                          <a:latin typeface="BIZ UDPゴシック" panose="020B0400000000000000" pitchFamily="50" charset="-128"/>
                          <a:ea typeface="BIZ UDPゴシック" panose="020B0400000000000000" pitchFamily="50" charset="-128"/>
                        </a:rPr>
                        <a:t>約118万円</a:t>
                      </a:r>
                      <a:endParaRPr sz="1800" b="1" u="none" strike="noStrike" cap="none" dirty="0">
                        <a:latin typeface="+mn-ea"/>
                        <a:ea typeface="+mn-ea"/>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350175">
                <a:tc>
                  <a:txBody>
                    <a:bodyPr/>
                    <a:lstStyle/>
                    <a:p>
                      <a:pPr marL="0" marR="0" lvl="0" indent="0" algn="ctr" rtl="0">
                        <a:lnSpc>
                          <a:spcPct val="100000"/>
                        </a:lnSpc>
                        <a:spcBef>
                          <a:spcPts val="0"/>
                        </a:spcBef>
                        <a:spcAft>
                          <a:spcPts val="0"/>
                        </a:spcAft>
                        <a:buClr>
                          <a:srgbClr val="000000"/>
                        </a:buClr>
                        <a:buSzPts val="1100"/>
                        <a:buFont typeface="Arial"/>
                        <a:buNone/>
                      </a:pPr>
                      <a:r>
                        <a:rPr lang="ja-JP" sz="1100" b="1" u="none" strike="noStrike" cap="none" dirty="0">
                          <a:solidFill>
                            <a:schemeClr val="lt1"/>
                          </a:solidFill>
                          <a:latin typeface="BIZ UDPゴシック" panose="020B0400000000000000" pitchFamily="50" charset="-128"/>
                          <a:ea typeface="BIZ UDPゴシック" panose="020B0400000000000000" pitchFamily="50" charset="-128"/>
                        </a:rPr>
                        <a:t>入会金</a:t>
                      </a:r>
                      <a:endParaRPr sz="1400" b="1" u="none" strike="noStrike" cap="none" dirty="0">
                        <a:solidFill>
                          <a:schemeClr val="lt1"/>
                        </a:solidFill>
                        <a:latin typeface="BIZ UDPゴシック" panose="020B0400000000000000" pitchFamily="50" charset="-128"/>
                      </a:endParaRPr>
                    </a:p>
                  </a:txBody>
                  <a:tcPr marL="48825" marR="48825" marT="72050" marB="72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F3A168"/>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22,000円</a:t>
                      </a:r>
                      <a:endParaRPr sz="1400" u="none" strike="noStrike" cap="none" dirty="0">
                        <a:latin typeface="BIZ UDPゴシック" panose="020B0400000000000000" pitchFamily="50" charset="-128"/>
                      </a:endParaRPr>
                    </a:p>
                  </a:txBody>
                  <a:tcPr marL="48825" marR="48825" marT="72050" marB="72050" anchor="ctr">
                    <a:lnL w="9525" cap="flat" cmpd="sng">
                      <a:solidFill>
                        <a:schemeClr val="lt1"/>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22,000円</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33,000円</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22,000円</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41175">
                <a:tc>
                  <a:txBody>
                    <a:bodyPr/>
                    <a:lstStyle/>
                    <a:p>
                      <a:pPr marL="0" marR="0" lvl="0" indent="0" algn="ctr" rtl="0">
                        <a:lnSpc>
                          <a:spcPct val="100000"/>
                        </a:lnSpc>
                        <a:spcBef>
                          <a:spcPts val="0"/>
                        </a:spcBef>
                        <a:spcAft>
                          <a:spcPts val="0"/>
                        </a:spcAft>
                        <a:buClr>
                          <a:srgbClr val="000000"/>
                        </a:buClr>
                        <a:buSzPts val="1100"/>
                        <a:buFont typeface="Arial"/>
                        <a:buNone/>
                      </a:pPr>
                      <a:r>
                        <a:rPr lang="ja-JP" sz="1100" b="1" u="none" strike="noStrike" cap="none" dirty="0">
                          <a:solidFill>
                            <a:schemeClr val="lt1"/>
                          </a:solidFill>
                          <a:latin typeface="BIZ UDPゴシック" panose="020B0400000000000000" pitchFamily="50" charset="-128"/>
                          <a:ea typeface="BIZ UDPゴシック" panose="020B0400000000000000" pitchFamily="50" charset="-128"/>
                        </a:rPr>
                        <a:t>年間月謝</a:t>
                      </a:r>
                      <a:endParaRPr sz="1400" b="1" u="none" strike="noStrike" cap="none" dirty="0">
                        <a:solidFill>
                          <a:schemeClr val="lt1"/>
                        </a:solidFill>
                        <a:latin typeface="BIZ UDPゴシック" panose="020B0400000000000000" pitchFamily="50" charset="-128"/>
                      </a:endParaRPr>
                    </a:p>
                    <a:p>
                      <a:pPr marL="0" marR="0" lvl="0" indent="0" algn="ctr" rtl="0">
                        <a:lnSpc>
                          <a:spcPct val="100000"/>
                        </a:lnSpc>
                        <a:spcBef>
                          <a:spcPts val="0"/>
                        </a:spcBef>
                        <a:spcAft>
                          <a:spcPts val="0"/>
                        </a:spcAft>
                        <a:buClr>
                          <a:srgbClr val="000000"/>
                        </a:buClr>
                        <a:buSzPts val="1100"/>
                        <a:buFont typeface="Arial"/>
                        <a:buNone/>
                      </a:pPr>
                      <a:r>
                        <a:rPr lang="ja-JP" sz="1100" b="1" u="none" strike="noStrike" cap="none" dirty="0">
                          <a:solidFill>
                            <a:schemeClr val="lt1"/>
                          </a:solidFill>
                        </a:rPr>
                        <a:t>（標準コース）</a:t>
                      </a:r>
                      <a:endParaRPr sz="1400" b="1" u="none" strike="noStrike" cap="none" dirty="0">
                        <a:solidFill>
                          <a:schemeClr val="lt1"/>
                        </a:solidFill>
                      </a:endParaRPr>
                    </a:p>
                  </a:txBody>
                  <a:tcPr marL="48825" marR="48825" marT="72050" marB="72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F3A168"/>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392,040円</a:t>
                      </a:r>
                      <a:endParaRPr sz="1400" u="none" strike="noStrike" cap="none" dirty="0">
                        <a:latin typeface="BIZ UDPゴシック" panose="020B0400000000000000" pitchFamily="50" charset="-128"/>
                      </a:endParaRPr>
                    </a:p>
                  </a:txBody>
                  <a:tcPr marL="48825" marR="48825" marT="72050" marB="72050" anchor="ctr">
                    <a:lnL w="9525" cap="flat" cmpd="sng">
                      <a:solidFill>
                        <a:schemeClr val="lt1"/>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745,250円</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677,600円</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544,500円</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41175">
                <a:tc>
                  <a:txBody>
                    <a:bodyPr/>
                    <a:lstStyle/>
                    <a:p>
                      <a:pPr marL="0" marR="0" lvl="0" indent="0" algn="ctr" rtl="0">
                        <a:lnSpc>
                          <a:spcPct val="100000"/>
                        </a:lnSpc>
                        <a:spcBef>
                          <a:spcPts val="0"/>
                        </a:spcBef>
                        <a:spcAft>
                          <a:spcPts val="0"/>
                        </a:spcAft>
                        <a:buClr>
                          <a:srgbClr val="000000"/>
                        </a:buClr>
                        <a:buSzPts val="1100"/>
                        <a:buFont typeface="Arial"/>
                        <a:buNone/>
                      </a:pPr>
                      <a:r>
                        <a:rPr lang="ja-JP" sz="1100" b="1" u="none" strike="noStrike" cap="none" dirty="0">
                          <a:solidFill>
                            <a:schemeClr val="lt1"/>
                          </a:solidFill>
                          <a:latin typeface="BIZ UDPゴシック" panose="020B0400000000000000" pitchFamily="50" charset="-128"/>
                          <a:ea typeface="BIZ UDPゴシック" panose="020B0400000000000000" pitchFamily="50" charset="-128"/>
                        </a:rPr>
                        <a:t>諸費用</a:t>
                      </a:r>
                      <a:endParaRPr sz="1400" b="1" u="none" strike="noStrike" cap="none" dirty="0">
                        <a:solidFill>
                          <a:schemeClr val="lt1"/>
                        </a:solidFill>
                        <a:latin typeface="BIZ UDPゴシック" panose="020B0400000000000000" pitchFamily="50" charset="-128"/>
                      </a:endParaRPr>
                    </a:p>
                  </a:txBody>
                  <a:tcPr marL="48825" marR="48825" marT="72050" marB="72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F3A168"/>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93,544円</a:t>
                      </a:r>
                      <a:endParaRPr sz="1400" u="none" strike="noStrike" cap="none" dirty="0">
                        <a:latin typeface="BIZ UDPゴシック" panose="020B0400000000000000" pitchFamily="50" charset="-128"/>
                      </a:endParaRPr>
                    </a:p>
                  </a:txBody>
                  <a:tcPr marL="48825" marR="48825" marT="72050" marB="72050" anchor="ctr">
                    <a:lnL w="9525" cap="flat" cmpd="sng">
                      <a:solidFill>
                        <a:schemeClr val="lt1"/>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40,000円</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（月謝に含まれる）</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34,800円</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541175">
                <a:tc>
                  <a:txBody>
                    <a:bodyPr/>
                    <a:lstStyle/>
                    <a:p>
                      <a:pPr marL="0" marR="0" lvl="0" indent="0" algn="ctr" rtl="0">
                        <a:lnSpc>
                          <a:spcPct val="100000"/>
                        </a:lnSpc>
                        <a:spcBef>
                          <a:spcPts val="0"/>
                        </a:spcBef>
                        <a:spcAft>
                          <a:spcPts val="0"/>
                        </a:spcAft>
                        <a:buClr>
                          <a:srgbClr val="000000"/>
                        </a:buClr>
                        <a:buSzPts val="1100"/>
                        <a:buFont typeface="Arial"/>
                        <a:buNone/>
                      </a:pPr>
                      <a:r>
                        <a:rPr lang="ja-JP" sz="1100" b="1" u="none" strike="noStrike" cap="none" dirty="0">
                          <a:solidFill>
                            <a:schemeClr val="lt1"/>
                          </a:solidFill>
                          <a:latin typeface="BIZ UDPゴシック" panose="020B0400000000000000" pitchFamily="50" charset="-128"/>
                          <a:ea typeface="BIZ UDPゴシック" panose="020B0400000000000000" pitchFamily="50" charset="-128"/>
                        </a:rPr>
                        <a:t>選択授業/対策講座</a:t>
                      </a:r>
                      <a:endParaRPr sz="1400" b="1" u="none" strike="noStrike" cap="none" dirty="0">
                        <a:solidFill>
                          <a:schemeClr val="lt1"/>
                        </a:solidFill>
                        <a:latin typeface="BIZ UDPゴシック" panose="020B0400000000000000" pitchFamily="50" charset="-128"/>
                      </a:endParaRPr>
                    </a:p>
                  </a:txBody>
                  <a:tcPr marL="48825" marR="48825" marT="72050" marB="72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F3A168"/>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136,356円</a:t>
                      </a:r>
                      <a:endParaRPr sz="1400" u="none" strike="noStrike" cap="none" dirty="0">
                        <a:latin typeface="BIZ UDPゴシック" panose="020B0400000000000000" pitchFamily="50" charset="-128"/>
                      </a:endParaRPr>
                    </a:p>
                  </a:txBody>
                  <a:tcPr marL="48825" marR="48825" marT="72050" marB="72050" anchor="ctr">
                    <a:lnL w="9525" cap="flat" cmpd="sng">
                      <a:solidFill>
                        <a:schemeClr val="lt1"/>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（別途必要）</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210,000円</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112,200円</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541175">
                <a:tc>
                  <a:txBody>
                    <a:bodyPr/>
                    <a:lstStyle/>
                    <a:p>
                      <a:pPr marL="0" marR="0" lvl="0" indent="0" algn="ctr" rtl="0">
                        <a:lnSpc>
                          <a:spcPct val="100000"/>
                        </a:lnSpc>
                        <a:spcBef>
                          <a:spcPts val="0"/>
                        </a:spcBef>
                        <a:spcAft>
                          <a:spcPts val="0"/>
                        </a:spcAft>
                        <a:buClr>
                          <a:srgbClr val="000000"/>
                        </a:buClr>
                        <a:buSzPts val="1100"/>
                        <a:buFont typeface="Arial"/>
                        <a:buNone/>
                      </a:pPr>
                      <a:r>
                        <a:rPr lang="ja-JP" sz="1100" b="1" u="none" strike="noStrike" cap="none" dirty="0">
                          <a:solidFill>
                            <a:schemeClr val="lt1"/>
                          </a:solidFill>
                          <a:latin typeface="BIZ UDPゴシック" panose="020B0400000000000000" pitchFamily="50" charset="-128"/>
                          <a:ea typeface="BIZ UDPゴシック" panose="020B0400000000000000" pitchFamily="50" charset="-128"/>
                        </a:rPr>
                        <a:t>定例テスト代</a:t>
                      </a:r>
                      <a:endParaRPr sz="1400" b="1" u="none" strike="noStrike" cap="none" dirty="0">
                        <a:solidFill>
                          <a:schemeClr val="lt1"/>
                        </a:solidFill>
                        <a:latin typeface="BIZ UDPゴシック" panose="020B0400000000000000" pitchFamily="50" charset="-128"/>
                      </a:endParaRPr>
                    </a:p>
                  </a:txBody>
                  <a:tcPr marL="48825" marR="48825" marT="72050" marB="72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F3A168"/>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127,600円</a:t>
                      </a:r>
                      <a:endParaRPr sz="1400" u="none" strike="noStrike" cap="none" dirty="0">
                        <a:latin typeface="BIZ UDPゴシック" panose="020B0400000000000000" pitchFamily="50" charset="-128"/>
                      </a:endParaRPr>
                    </a:p>
                  </a:txBody>
                  <a:tcPr marL="48825" marR="48825" marT="72050" marB="72050" anchor="ctr">
                    <a:lnL w="9525" cap="flat" cmpd="sng">
                      <a:solidFill>
                        <a:schemeClr val="lt1"/>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（月謝に含まれる）</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（月謝に含まれる）</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44,880円</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350175">
                <a:tc>
                  <a:txBody>
                    <a:bodyPr/>
                    <a:lstStyle/>
                    <a:p>
                      <a:pPr marL="0" marR="0" lvl="0" indent="0" algn="ctr" rtl="0">
                        <a:lnSpc>
                          <a:spcPct val="100000"/>
                        </a:lnSpc>
                        <a:spcBef>
                          <a:spcPts val="0"/>
                        </a:spcBef>
                        <a:spcAft>
                          <a:spcPts val="0"/>
                        </a:spcAft>
                        <a:buClr>
                          <a:srgbClr val="000000"/>
                        </a:buClr>
                        <a:buSzPts val="1100"/>
                        <a:buFont typeface="Arial"/>
                        <a:buNone/>
                      </a:pPr>
                      <a:r>
                        <a:rPr lang="ja-JP" sz="1100" b="1" u="none" strike="noStrike" cap="none" dirty="0">
                          <a:solidFill>
                            <a:schemeClr val="lt1"/>
                          </a:solidFill>
                          <a:latin typeface="BIZ UDPゴシック" panose="020B0400000000000000" pitchFamily="50" charset="-128"/>
                          <a:ea typeface="BIZ UDPゴシック" panose="020B0400000000000000" pitchFamily="50" charset="-128"/>
                        </a:rPr>
                        <a:t>模試代</a:t>
                      </a:r>
                      <a:endParaRPr sz="1400" b="1" u="none" strike="noStrike" cap="none" dirty="0">
                        <a:solidFill>
                          <a:schemeClr val="lt1"/>
                        </a:solidFill>
                        <a:latin typeface="BIZ UDPゴシック" panose="020B0400000000000000" pitchFamily="50" charset="-128"/>
                      </a:endParaRPr>
                    </a:p>
                  </a:txBody>
                  <a:tcPr marL="48825" marR="48825" marT="72050" marB="72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F3A168"/>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56,650円</a:t>
                      </a:r>
                      <a:endParaRPr sz="1400" u="none" strike="noStrike" cap="none" dirty="0">
                        <a:latin typeface="BIZ UDPゴシック" panose="020B0400000000000000" pitchFamily="50" charset="-128"/>
                      </a:endParaRPr>
                    </a:p>
                  </a:txBody>
                  <a:tcPr marL="48825" marR="48825" marT="72050" marB="72050" anchor="ctr">
                    <a:lnL w="9525" cap="flat" cmpd="sng">
                      <a:solidFill>
                        <a:schemeClr val="lt1"/>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31,680円</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24,200円</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31,680円</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r h="350175">
                <a:tc>
                  <a:txBody>
                    <a:bodyPr/>
                    <a:lstStyle/>
                    <a:p>
                      <a:pPr marL="0" marR="0" lvl="0" indent="0" algn="ctr" rtl="0">
                        <a:lnSpc>
                          <a:spcPct val="100000"/>
                        </a:lnSpc>
                        <a:spcBef>
                          <a:spcPts val="0"/>
                        </a:spcBef>
                        <a:spcAft>
                          <a:spcPts val="0"/>
                        </a:spcAft>
                        <a:buClr>
                          <a:srgbClr val="000000"/>
                        </a:buClr>
                        <a:buSzPts val="1100"/>
                        <a:buFont typeface="Arial"/>
                        <a:buNone/>
                      </a:pPr>
                      <a:r>
                        <a:rPr lang="ja-JP" sz="1100" b="1" u="none" strike="noStrike" cap="none" dirty="0">
                          <a:solidFill>
                            <a:schemeClr val="lt1"/>
                          </a:solidFill>
                          <a:latin typeface="BIZ UDPゴシック" panose="020B0400000000000000" pitchFamily="50" charset="-128"/>
                          <a:ea typeface="BIZ UDPゴシック" panose="020B0400000000000000" pitchFamily="50" charset="-128"/>
                        </a:rPr>
                        <a:t>春・夏・冬講習</a:t>
                      </a:r>
                      <a:endParaRPr sz="1400" b="1" u="none" strike="noStrike" cap="none" dirty="0">
                        <a:solidFill>
                          <a:schemeClr val="lt1"/>
                        </a:solidFill>
                        <a:latin typeface="BIZ UDPゴシック" panose="020B0400000000000000" pitchFamily="50" charset="-128"/>
                      </a:endParaRPr>
                    </a:p>
                  </a:txBody>
                  <a:tcPr marL="48825" marR="48825" marT="72050" marB="72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F3A168"/>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284,000円</a:t>
                      </a:r>
                      <a:endParaRPr sz="1400" u="none" strike="noStrike" cap="none" dirty="0">
                        <a:latin typeface="BIZ UDPゴシック" panose="020B0400000000000000" pitchFamily="50" charset="-128"/>
                      </a:endParaRPr>
                    </a:p>
                  </a:txBody>
                  <a:tcPr marL="48825" marR="48825" marT="72050" marB="72050" anchor="ctr">
                    <a:lnL w="9525" cap="flat" cmpd="sng">
                      <a:solidFill>
                        <a:schemeClr val="lt1"/>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250,000円</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300,000円</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390,000円</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08"/>
                  </a:ext>
                </a:extLst>
              </a:tr>
              <a:tr h="350175">
                <a:tc>
                  <a:txBody>
                    <a:bodyPr/>
                    <a:lstStyle/>
                    <a:p>
                      <a:pPr marL="0" marR="0" lvl="0" indent="0" algn="ctr" rtl="0">
                        <a:lnSpc>
                          <a:spcPct val="100000"/>
                        </a:lnSpc>
                        <a:spcBef>
                          <a:spcPts val="0"/>
                        </a:spcBef>
                        <a:spcAft>
                          <a:spcPts val="0"/>
                        </a:spcAft>
                        <a:buClr>
                          <a:srgbClr val="000000"/>
                        </a:buClr>
                        <a:buSzPts val="1100"/>
                        <a:buFont typeface="Arial"/>
                        <a:buNone/>
                      </a:pPr>
                      <a:r>
                        <a:rPr lang="ja-JP" sz="1100" b="1" u="none" strike="noStrike" cap="none" dirty="0">
                          <a:solidFill>
                            <a:schemeClr val="lt1"/>
                          </a:solidFill>
                          <a:latin typeface="BIZ UDPゴシック" panose="020B0400000000000000" pitchFamily="50" charset="-128"/>
                          <a:ea typeface="BIZ UDPゴシック" panose="020B0400000000000000" pitchFamily="50" charset="-128"/>
                        </a:rPr>
                        <a:t>授業形態</a:t>
                      </a:r>
                      <a:endParaRPr sz="1400" b="1" u="none" strike="noStrike" cap="none" dirty="0">
                        <a:solidFill>
                          <a:schemeClr val="lt1"/>
                        </a:solidFill>
                        <a:latin typeface="BIZ UDPゴシック" panose="020B0400000000000000" pitchFamily="50" charset="-128"/>
                      </a:endParaRPr>
                    </a:p>
                  </a:txBody>
                  <a:tcPr marL="48825" marR="48825" marT="72050" marB="72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F3A168"/>
                    </a:solidFill>
                  </a:tcPr>
                </a:tc>
                <a:tc gridSpan="4">
                  <a:txBody>
                    <a:bodyPr/>
                    <a:lstStyle/>
                    <a:p>
                      <a:pPr marL="0" marR="0" lvl="0" indent="0" algn="ct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先生と生徒：1対15～20人　の集団指導方式</a:t>
                      </a:r>
                      <a:endParaRPr sz="1400" u="none" strike="noStrike" cap="none" dirty="0">
                        <a:latin typeface="BIZ UDPゴシック" panose="020B0400000000000000" pitchFamily="50" charset="-128"/>
                      </a:endParaRPr>
                    </a:p>
                  </a:txBody>
                  <a:tcPr marL="48825" marR="48825" marT="72050" marB="72050" anchor="ctr">
                    <a:lnL w="9525" cap="flat" cmpd="sng">
                      <a:solidFill>
                        <a:schemeClr val="lt1"/>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09"/>
                  </a:ext>
                </a:extLst>
              </a:tr>
              <a:tr h="350175">
                <a:tc>
                  <a:txBody>
                    <a:bodyPr/>
                    <a:lstStyle/>
                    <a:p>
                      <a:pPr marL="0" marR="0" lvl="0" indent="0" algn="ctr" rtl="0">
                        <a:lnSpc>
                          <a:spcPct val="100000"/>
                        </a:lnSpc>
                        <a:spcBef>
                          <a:spcPts val="0"/>
                        </a:spcBef>
                        <a:spcAft>
                          <a:spcPts val="0"/>
                        </a:spcAft>
                        <a:buClr>
                          <a:srgbClr val="000000"/>
                        </a:buClr>
                        <a:buSzPts val="1100"/>
                        <a:buFont typeface="Arial"/>
                        <a:buNone/>
                      </a:pPr>
                      <a:r>
                        <a:rPr lang="ja-JP" sz="1100" b="1" u="none" strike="noStrike" cap="none" dirty="0">
                          <a:solidFill>
                            <a:schemeClr val="lt1"/>
                          </a:solidFill>
                          <a:latin typeface="BIZ UDPゴシック" panose="020B0400000000000000" pitchFamily="50" charset="-128"/>
                          <a:ea typeface="BIZ UDPゴシック" panose="020B0400000000000000" pitchFamily="50" charset="-128"/>
                        </a:rPr>
                        <a:t>授業時間の目安</a:t>
                      </a:r>
                      <a:endParaRPr sz="1400" b="1" u="none" strike="noStrike" cap="none" dirty="0">
                        <a:solidFill>
                          <a:schemeClr val="lt1"/>
                        </a:solidFill>
                        <a:latin typeface="BIZ UDPゴシック" panose="020B0400000000000000" pitchFamily="50" charset="-128"/>
                      </a:endParaRPr>
                    </a:p>
                  </a:txBody>
                  <a:tcPr marL="48825" marR="48825" marT="72050" marB="72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F3A168"/>
                    </a:solidFill>
                  </a:tcPr>
                </a:tc>
                <a:tc>
                  <a:txBody>
                    <a:bodyPr/>
                    <a:lstStyle/>
                    <a:p>
                      <a:pPr marL="0" marR="0" lvl="0" indent="0" algn="ct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週4回：10.5時間</a:t>
                      </a:r>
                      <a:endParaRPr sz="1400" u="none" strike="noStrike" cap="none" dirty="0">
                        <a:latin typeface="BIZ UDPゴシック" panose="020B0400000000000000" pitchFamily="50" charset="-128"/>
                      </a:endParaRPr>
                    </a:p>
                  </a:txBody>
                  <a:tcPr marL="48825" marR="48825" marT="72050" marB="72050" anchor="ctr">
                    <a:lnL w="9525" cap="flat" cmpd="sng">
                      <a:solidFill>
                        <a:schemeClr val="lt1"/>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週4回：15時間</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週3回：13時間</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100"/>
                        <a:buFont typeface="Arial"/>
                        <a:buNone/>
                      </a:pPr>
                      <a:r>
                        <a:rPr lang="ja-JP" sz="1100" u="none" strike="noStrike" cap="none" dirty="0">
                          <a:latin typeface="BIZ UDPゴシック" panose="020B0400000000000000" pitchFamily="50" charset="-128"/>
                          <a:ea typeface="BIZ UDPゴシック" panose="020B0400000000000000" pitchFamily="50" charset="-128"/>
                        </a:rPr>
                        <a:t>週3回：11時間</a:t>
                      </a:r>
                      <a:endParaRPr sz="1400" u="none" strike="noStrike" cap="none" dirty="0">
                        <a:latin typeface="BIZ UDPゴシック" panose="020B0400000000000000" pitchFamily="50" charset="-128"/>
                      </a:endParaRPr>
                    </a:p>
                  </a:txBody>
                  <a:tcPr marL="48825" marR="48825" marT="72050" marB="7205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FFFFFF"/>
                    </a:solidFill>
                  </a:tcPr>
                </a:tc>
                <a:extLst>
                  <a:ext uri="{0D108BD9-81ED-4DB2-BD59-A6C34878D82A}">
                    <a16:rowId xmlns:a16="http://schemas.microsoft.com/office/drawing/2014/main" val="10010"/>
                  </a:ext>
                </a:extLst>
              </a:tr>
            </a:tbl>
          </a:graphicData>
        </a:graphic>
      </p:graphicFrame>
      <p:pic>
        <p:nvPicPr>
          <p:cNvPr id="94" name="Google Shape;94;g2a481b7514c_0_9"/>
          <p:cNvPicPr preferRelativeResize="0"/>
          <p:nvPr/>
        </p:nvPicPr>
        <p:blipFill rotWithShape="1">
          <a:blip r:embed="rId3">
            <a:alphaModFix/>
          </a:blip>
          <a:srcRect/>
          <a:stretch/>
        </p:blipFill>
        <p:spPr>
          <a:xfrm rot="10800000" flipH="1">
            <a:off x="0" y="417890"/>
            <a:ext cx="5599377" cy="657809"/>
          </a:xfrm>
          <a:prstGeom prst="rect">
            <a:avLst/>
          </a:prstGeom>
          <a:noFill/>
          <a:ln>
            <a:noFill/>
          </a:ln>
        </p:spPr>
      </p:pic>
      <p:sp>
        <p:nvSpPr>
          <p:cNvPr id="95" name="Google Shape;95;g2a481b7514c_0_9"/>
          <p:cNvSpPr txBox="1"/>
          <p:nvPr/>
        </p:nvSpPr>
        <p:spPr>
          <a:xfrm>
            <a:off x="456412" y="409504"/>
            <a:ext cx="6215400" cy="685086"/>
          </a:xfrm>
          <a:prstGeom prst="rect">
            <a:avLst/>
          </a:prstGeom>
          <a:noFill/>
          <a:ln>
            <a:noFill/>
          </a:ln>
        </p:spPr>
        <p:txBody>
          <a:bodyPr spcFirstLastPara="1" wrap="square" lIns="84125" tIns="42050" rIns="84125" bIns="42050" anchor="ctr" anchorCtr="0">
            <a:spAutoFit/>
          </a:bodyPr>
          <a:lstStyle/>
          <a:p>
            <a:pPr marL="0" marR="0" lvl="0" indent="0" algn="l" rtl="0">
              <a:lnSpc>
                <a:spcPct val="150000"/>
              </a:lnSpc>
              <a:spcBef>
                <a:spcPts val="0"/>
              </a:spcBef>
              <a:spcAft>
                <a:spcPts val="0"/>
              </a:spcAft>
              <a:buClr>
                <a:srgbClr val="F29558"/>
              </a:buClr>
              <a:buSzPts val="2600"/>
              <a:buFont typeface="Arial"/>
              <a:buNone/>
            </a:pPr>
            <a:r>
              <a:rPr lang="ja-JP" sz="2600" b="1" i="0" u="none" strike="noStrike" cap="none" dirty="0">
                <a:solidFill>
                  <a:srgbClr val="F29558"/>
                </a:solidFill>
                <a:latin typeface="BIZ UDPゴシック" panose="020B0400000000000000" pitchFamily="50" charset="-128"/>
                <a:ea typeface="BIZ UDPゴシック" panose="020B0400000000000000" pitchFamily="50" charset="-128"/>
                <a:cs typeface="Arial"/>
                <a:sym typeface="Arial"/>
              </a:rPr>
              <a:t>学習塾費用　小学生</a:t>
            </a:r>
            <a:endParaRPr sz="2600" b="1" i="0" u="none" strike="noStrike" cap="none" dirty="0">
              <a:solidFill>
                <a:srgbClr val="F29558"/>
              </a:solidFill>
              <a:latin typeface="BIZ UDPゴシック" panose="020B0400000000000000" pitchFamily="50" charset="-128"/>
              <a:ea typeface="BIZ UDPゴシック" panose="020B0400000000000000" pitchFamily="50" charset="-128"/>
              <a:cs typeface="Arial"/>
              <a:sym typeface="Arial"/>
            </a:endParaRPr>
          </a:p>
        </p:txBody>
      </p:sp>
      <p:pic>
        <p:nvPicPr>
          <p:cNvPr id="96" name="Google Shape;96;g2a481b7514c_0_9"/>
          <p:cNvPicPr preferRelativeResize="0"/>
          <p:nvPr/>
        </p:nvPicPr>
        <p:blipFill rotWithShape="1">
          <a:blip r:embed="rId4">
            <a:alphaModFix/>
          </a:blip>
          <a:srcRect/>
          <a:stretch/>
        </p:blipFill>
        <p:spPr>
          <a:xfrm flipH="1">
            <a:off x="405646" y="1252519"/>
            <a:ext cx="50768" cy="621912"/>
          </a:xfrm>
          <a:prstGeom prst="rect">
            <a:avLst/>
          </a:prstGeom>
          <a:noFill/>
          <a:ln>
            <a:noFill/>
          </a:ln>
        </p:spPr>
      </p:pic>
      <p:sp>
        <p:nvSpPr>
          <p:cNvPr id="97" name="Google Shape;97;g2a481b7514c_0_9"/>
          <p:cNvSpPr txBox="1"/>
          <p:nvPr/>
        </p:nvSpPr>
        <p:spPr>
          <a:xfrm>
            <a:off x="612592" y="1335280"/>
            <a:ext cx="5362905" cy="456300"/>
          </a:xfrm>
          <a:prstGeom prst="rect">
            <a:avLst/>
          </a:prstGeom>
          <a:noFill/>
          <a:ln>
            <a:noFill/>
          </a:ln>
        </p:spPr>
        <p:txBody>
          <a:bodyPr spcFirstLastPara="1" wrap="square" lIns="84125" tIns="42050" rIns="84125" bIns="42050" anchor="b" anchorCtr="0">
            <a:normAutofit/>
          </a:bodyPr>
          <a:lstStyle/>
          <a:p>
            <a:pPr marL="0" marR="0" lvl="0" indent="0" algn="l" rtl="0">
              <a:lnSpc>
                <a:spcPct val="90000"/>
              </a:lnSpc>
              <a:spcBef>
                <a:spcPts val="0"/>
              </a:spcBef>
              <a:spcAft>
                <a:spcPts val="0"/>
              </a:spcAft>
              <a:buClr>
                <a:schemeClr val="dk1"/>
              </a:buClr>
              <a:buSzPct val="100000"/>
              <a:buFont typeface="Arial"/>
              <a:buNone/>
            </a:pPr>
            <a:r>
              <a:rPr lang="ja-JP" sz="1700" b="1"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中学受験の4大塾の年間費用比較（小学6年生）</a:t>
            </a:r>
            <a:endParaRPr sz="1700" b="1"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90000"/>
              </a:lnSpc>
              <a:spcBef>
                <a:spcPts val="0"/>
              </a:spcBef>
              <a:spcAft>
                <a:spcPts val="0"/>
              </a:spcAft>
              <a:buClr>
                <a:schemeClr val="dk1"/>
              </a:buClr>
              <a:buSzPct val="100000"/>
              <a:buFont typeface="Arial"/>
              <a:buNone/>
            </a:pPr>
            <a:endParaRPr sz="1700" b="1"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2" name="フッター プレースホルダー 3">
            <a:extLst>
              <a:ext uri="{FF2B5EF4-FFF2-40B4-BE49-F238E27FC236}">
                <a16:creationId xmlns:a16="http://schemas.microsoft.com/office/drawing/2014/main" id="{29D642AF-940F-5AEE-A442-E23EB4685571}"/>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0ABCD-FE6A-5B25-3C9A-11DE94BEC404}"/>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CB4D2BBD-EA7C-249A-4C8F-754077E93E8A}"/>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～子育てにかかるお金～</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7600D392-F697-57BA-AC69-A2AC7420033B}"/>
              </a:ext>
            </a:extLst>
          </p:cNvPr>
          <p:cNvSpPr txBox="1"/>
          <p:nvPr/>
        </p:nvSpPr>
        <p:spPr>
          <a:xfrm>
            <a:off x="713305" y="1312321"/>
            <a:ext cx="774972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1400" b="1" dirty="0">
                <a:solidFill>
                  <a:srgbClr val="F4A169"/>
                </a:solidFill>
                <a:latin typeface="BIZ UDPゴシック" panose="020B0400000000000000" pitchFamily="50" charset="-128"/>
                <a:ea typeface="BIZ UDPゴシック" panose="020B0400000000000000" pitchFamily="50" charset="-128"/>
              </a:rPr>
              <a:t>まとめ</a:t>
            </a:r>
            <a:endPar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endParaRPr>
          </a:p>
        </p:txBody>
      </p:sp>
      <p:pic>
        <p:nvPicPr>
          <p:cNvPr id="6" name="図 5">
            <a:extLst>
              <a:ext uri="{FF2B5EF4-FFF2-40B4-BE49-F238E27FC236}">
                <a16:creationId xmlns:a16="http://schemas.microsoft.com/office/drawing/2014/main" id="{74464FE2-28F9-68C7-ADEE-7C0F2579B8FF}"/>
              </a:ext>
            </a:extLst>
          </p:cNvPr>
          <p:cNvPicPr>
            <a:picLocks noChangeAspect="1"/>
          </p:cNvPicPr>
          <p:nvPr/>
        </p:nvPicPr>
        <p:blipFill>
          <a:blip r:embed="rId3"/>
          <a:stretch>
            <a:fillRect/>
          </a:stretch>
        </p:blipFill>
        <p:spPr>
          <a:xfrm flipH="1">
            <a:off x="581042" y="1263737"/>
            <a:ext cx="45719" cy="384042"/>
          </a:xfrm>
          <a:prstGeom prst="rect">
            <a:avLst/>
          </a:prstGeom>
        </p:spPr>
      </p:pic>
      <p:pic>
        <p:nvPicPr>
          <p:cNvPr id="10" name="図 9">
            <a:extLst>
              <a:ext uri="{FF2B5EF4-FFF2-40B4-BE49-F238E27FC236}">
                <a16:creationId xmlns:a16="http://schemas.microsoft.com/office/drawing/2014/main" id="{BF1F634F-FC67-52D6-3884-76EE8C38CBE9}"/>
              </a:ext>
            </a:extLst>
          </p:cNvPr>
          <p:cNvPicPr>
            <a:picLocks noChangeAspect="1"/>
          </p:cNvPicPr>
          <p:nvPr/>
        </p:nvPicPr>
        <p:blipFill>
          <a:blip r:embed="rId4"/>
          <a:stretch>
            <a:fillRect/>
          </a:stretch>
        </p:blipFill>
        <p:spPr>
          <a:xfrm>
            <a:off x="789709" y="1957725"/>
            <a:ext cx="234860" cy="241571"/>
          </a:xfrm>
          <a:prstGeom prst="rect">
            <a:avLst/>
          </a:prstGeom>
        </p:spPr>
      </p:pic>
      <p:pic>
        <p:nvPicPr>
          <p:cNvPr id="13" name="図 12">
            <a:extLst>
              <a:ext uri="{FF2B5EF4-FFF2-40B4-BE49-F238E27FC236}">
                <a16:creationId xmlns:a16="http://schemas.microsoft.com/office/drawing/2014/main" id="{6DC9E378-4562-1433-295E-1B828711073C}"/>
              </a:ext>
            </a:extLst>
          </p:cNvPr>
          <p:cNvPicPr>
            <a:picLocks noChangeAspect="1"/>
          </p:cNvPicPr>
          <p:nvPr/>
        </p:nvPicPr>
        <p:blipFill>
          <a:blip r:embed="rId4"/>
          <a:stretch>
            <a:fillRect/>
          </a:stretch>
        </p:blipFill>
        <p:spPr>
          <a:xfrm>
            <a:off x="789709" y="2887176"/>
            <a:ext cx="234860" cy="241571"/>
          </a:xfrm>
          <a:prstGeom prst="rect">
            <a:avLst/>
          </a:prstGeom>
        </p:spPr>
      </p:pic>
      <p:grpSp>
        <p:nvGrpSpPr>
          <p:cNvPr id="3" name="グループ化 2">
            <a:extLst>
              <a:ext uri="{FF2B5EF4-FFF2-40B4-BE49-F238E27FC236}">
                <a16:creationId xmlns:a16="http://schemas.microsoft.com/office/drawing/2014/main" id="{864590B8-647B-AC7D-9532-DB49E1215CE0}"/>
              </a:ext>
            </a:extLst>
          </p:cNvPr>
          <p:cNvGrpSpPr/>
          <p:nvPr/>
        </p:nvGrpSpPr>
        <p:grpSpPr>
          <a:xfrm>
            <a:off x="789709" y="2546701"/>
            <a:ext cx="8326582" cy="2308589"/>
            <a:chOff x="789709" y="2546701"/>
            <a:chExt cx="7813964" cy="2308589"/>
          </a:xfrm>
        </p:grpSpPr>
        <p:cxnSp>
          <p:nvCxnSpPr>
            <p:cNvPr id="7" name="直線コネクタ 6">
              <a:extLst>
                <a:ext uri="{FF2B5EF4-FFF2-40B4-BE49-F238E27FC236}">
                  <a16:creationId xmlns:a16="http://schemas.microsoft.com/office/drawing/2014/main" id="{1D3FA479-88F3-8B8A-823E-48468030E1DF}"/>
                </a:ext>
              </a:extLst>
            </p:cNvPr>
            <p:cNvCxnSpPr>
              <a:cxnSpLocks/>
            </p:cNvCxnSpPr>
            <p:nvPr/>
          </p:nvCxnSpPr>
          <p:spPr>
            <a:xfrm>
              <a:off x="789709" y="2546701"/>
              <a:ext cx="7813964"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12" name="直線コネクタ 11">
              <a:extLst>
                <a:ext uri="{FF2B5EF4-FFF2-40B4-BE49-F238E27FC236}">
                  <a16:creationId xmlns:a16="http://schemas.microsoft.com/office/drawing/2014/main" id="{C5573607-2105-1F77-FFB8-F168FD6E0D33}"/>
                </a:ext>
              </a:extLst>
            </p:cNvPr>
            <p:cNvCxnSpPr>
              <a:cxnSpLocks/>
            </p:cNvCxnSpPr>
            <p:nvPr/>
          </p:nvCxnSpPr>
          <p:spPr>
            <a:xfrm>
              <a:off x="789709" y="3924629"/>
              <a:ext cx="7813964"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15" name="直線コネクタ 14">
              <a:extLst>
                <a:ext uri="{FF2B5EF4-FFF2-40B4-BE49-F238E27FC236}">
                  <a16:creationId xmlns:a16="http://schemas.microsoft.com/office/drawing/2014/main" id="{EEC0727E-A9C5-12E4-EE9C-ABD3C7D93D74}"/>
                </a:ext>
              </a:extLst>
            </p:cNvPr>
            <p:cNvCxnSpPr>
              <a:cxnSpLocks/>
            </p:cNvCxnSpPr>
            <p:nvPr/>
          </p:nvCxnSpPr>
          <p:spPr>
            <a:xfrm>
              <a:off x="789709" y="4855290"/>
              <a:ext cx="7813964" cy="0"/>
            </a:xfrm>
            <a:prstGeom prst="line">
              <a:avLst/>
            </a:prstGeom>
          </p:spPr>
          <p:style>
            <a:lnRef idx="1">
              <a:schemeClr val="accent2"/>
            </a:lnRef>
            <a:fillRef idx="0">
              <a:schemeClr val="accent2"/>
            </a:fillRef>
            <a:effectRef idx="0">
              <a:schemeClr val="accent2"/>
            </a:effectRef>
            <a:fontRef idx="minor">
              <a:schemeClr val="tx1"/>
            </a:fontRef>
          </p:style>
        </p:cxnSp>
      </p:grpSp>
      <p:pic>
        <p:nvPicPr>
          <p:cNvPr id="16" name="図 15">
            <a:extLst>
              <a:ext uri="{FF2B5EF4-FFF2-40B4-BE49-F238E27FC236}">
                <a16:creationId xmlns:a16="http://schemas.microsoft.com/office/drawing/2014/main" id="{74FD33A1-01E1-722B-BE32-57B1C7C01031}"/>
              </a:ext>
            </a:extLst>
          </p:cNvPr>
          <p:cNvPicPr>
            <a:picLocks noChangeAspect="1"/>
          </p:cNvPicPr>
          <p:nvPr/>
        </p:nvPicPr>
        <p:blipFill>
          <a:blip r:embed="rId4"/>
          <a:stretch>
            <a:fillRect/>
          </a:stretch>
        </p:blipFill>
        <p:spPr>
          <a:xfrm>
            <a:off x="789709" y="4262728"/>
            <a:ext cx="234860" cy="241571"/>
          </a:xfrm>
          <a:prstGeom prst="rect">
            <a:avLst/>
          </a:prstGeom>
        </p:spPr>
      </p:pic>
      <p:sp>
        <p:nvSpPr>
          <p:cNvPr id="22" name="正方形/長方形 21">
            <a:extLst>
              <a:ext uri="{FF2B5EF4-FFF2-40B4-BE49-F238E27FC236}">
                <a16:creationId xmlns:a16="http://schemas.microsoft.com/office/drawing/2014/main" id="{4B03EB64-CB45-5D37-9CAE-379E26D13E37}"/>
              </a:ext>
            </a:extLst>
          </p:cNvPr>
          <p:cNvSpPr/>
          <p:nvPr/>
        </p:nvSpPr>
        <p:spPr>
          <a:xfrm>
            <a:off x="4128760" y="4235872"/>
            <a:ext cx="3517180" cy="313018"/>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4" name="テキスト ボックス 13">
            <a:extLst>
              <a:ext uri="{FF2B5EF4-FFF2-40B4-BE49-F238E27FC236}">
                <a16:creationId xmlns:a16="http://schemas.microsoft.com/office/drawing/2014/main" id="{540C56B0-36A9-FEDF-8479-DDA9D701B605}"/>
              </a:ext>
            </a:extLst>
          </p:cNvPr>
          <p:cNvSpPr txBox="1"/>
          <p:nvPr/>
        </p:nvSpPr>
        <p:spPr>
          <a:xfrm>
            <a:off x="1006350" y="4102025"/>
            <a:ext cx="8186345" cy="475515"/>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まずは、それぞれの選択に必要な費用を把握しておくことが必要</a:t>
            </a:r>
          </a:p>
        </p:txBody>
      </p:sp>
      <p:sp>
        <p:nvSpPr>
          <p:cNvPr id="17" name="正方形/長方形 16">
            <a:extLst>
              <a:ext uri="{FF2B5EF4-FFF2-40B4-BE49-F238E27FC236}">
                <a16:creationId xmlns:a16="http://schemas.microsoft.com/office/drawing/2014/main" id="{7499E7A8-B430-7D5E-29FC-C91269F28B1C}"/>
              </a:ext>
            </a:extLst>
          </p:cNvPr>
          <p:cNvSpPr/>
          <p:nvPr/>
        </p:nvSpPr>
        <p:spPr>
          <a:xfrm>
            <a:off x="3688154" y="1913256"/>
            <a:ext cx="1992799" cy="24157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0" name="正方形/長方形 19">
            <a:extLst>
              <a:ext uri="{FF2B5EF4-FFF2-40B4-BE49-F238E27FC236}">
                <a16:creationId xmlns:a16="http://schemas.microsoft.com/office/drawing/2014/main" id="{54708097-B6C7-E1A1-4565-708968F028EB}"/>
              </a:ext>
            </a:extLst>
          </p:cNvPr>
          <p:cNvSpPr/>
          <p:nvPr/>
        </p:nvSpPr>
        <p:spPr>
          <a:xfrm>
            <a:off x="5129272" y="2879375"/>
            <a:ext cx="3105627" cy="296045"/>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1" name="正方形/長方形 20">
            <a:extLst>
              <a:ext uri="{FF2B5EF4-FFF2-40B4-BE49-F238E27FC236}">
                <a16:creationId xmlns:a16="http://schemas.microsoft.com/office/drawing/2014/main" id="{DE1D79E4-CDB0-4B0F-2C03-B2ED8BD94371}"/>
              </a:ext>
            </a:extLst>
          </p:cNvPr>
          <p:cNvSpPr/>
          <p:nvPr/>
        </p:nvSpPr>
        <p:spPr>
          <a:xfrm>
            <a:off x="1024569" y="3336787"/>
            <a:ext cx="1845091" cy="313018"/>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5032C7DA-6CCB-8404-0437-E9CAC01F55F8}"/>
              </a:ext>
            </a:extLst>
          </p:cNvPr>
          <p:cNvSpPr txBox="1"/>
          <p:nvPr/>
        </p:nvSpPr>
        <p:spPr>
          <a:xfrm>
            <a:off x="1006350" y="2724863"/>
            <a:ext cx="7597323" cy="971676"/>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dirty="0">
                <a:solidFill>
                  <a:prstClr val="black"/>
                </a:solidFill>
                <a:latin typeface="BIZ UDPゴシック" panose="020B0400000000000000" pitchFamily="50" charset="-128"/>
                <a:ea typeface="BIZ UDPゴシック" panose="020B0400000000000000" pitchFamily="50" charset="-128"/>
              </a:rPr>
              <a:t>準備し始めて</a:t>
            </a: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いる教育資金の中に、</a:t>
            </a:r>
            <a:r>
              <a:rPr kumimoji="1" lang="ja-JP" altLang="en-US" sz="2000" b="1" dirty="0">
                <a:solidFill>
                  <a:prstClr val="black"/>
                </a:solidFill>
                <a:latin typeface="BIZ UDPゴシック" panose="020B0400000000000000" pitchFamily="50" charset="-128"/>
                <a:ea typeface="BIZ UDPゴシック" panose="020B0400000000000000" pitchFamily="50" charset="-128"/>
              </a:rPr>
              <a:t>習いごとや塾の費用などは</a:t>
            </a:r>
            <a:endParaRPr kumimoji="1" lang="en-US" altLang="ja-JP" sz="2000" b="1" dirty="0">
              <a:solidFill>
                <a:prstClr val="black"/>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dirty="0">
                <a:solidFill>
                  <a:prstClr val="black"/>
                </a:solidFill>
                <a:latin typeface="BIZ UDPゴシック" panose="020B0400000000000000" pitchFamily="50" charset="-128"/>
                <a:ea typeface="BIZ UDPゴシック" panose="020B0400000000000000" pitchFamily="50" charset="-128"/>
              </a:rPr>
              <a:t>含まれていないケースが多い</a:t>
            </a:r>
            <a:endPar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F7231D08-E492-560C-47D7-E1F2BB159EA4}"/>
              </a:ext>
            </a:extLst>
          </p:cNvPr>
          <p:cNvSpPr txBox="1"/>
          <p:nvPr/>
        </p:nvSpPr>
        <p:spPr>
          <a:xfrm>
            <a:off x="999432" y="1763033"/>
            <a:ext cx="8186345" cy="475515"/>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子育て世代の</a:t>
            </a:r>
            <a:r>
              <a:rPr kumimoji="1" lang="en-US" altLang="ja-JP"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67</a:t>
            </a: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％が、小学校入学前から教育資金の準備を始めている</a:t>
            </a:r>
          </a:p>
        </p:txBody>
      </p:sp>
      <p:sp>
        <p:nvSpPr>
          <p:cNvPr id="8" name="フッター プレースホルダー 3">
            <a:extLst>
              <a:ext uri="{FF2B5EF4-FFF2-40B4-BE49-F238E27FC236}">
                <a16:creationId xmlns:a16="http://schemas.microsoft.com/office/drawing/2014/main" id="{5E48017B-A235-A338-CDEC-06C98799B294}"/>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3279175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D9036-2FB9-92A2-FDE2-6684EA66BE0E}"/>
            </a:ext>
          </a:extLst>
        </p:cNvPr>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68CB1C69-1FEA-E2D0-A0E4-A02D6CDE7FB8}"/>
              </a:ext>
            </a:extLst>
          </p:cNvPr>
          <p:cNvGrpSpPr/>
          <p:nvPr/>
        </p:nvGrpSpPr>
        <p:grpSpPr>
          <a:xfrm>
            <a:off x="10933" y="0"/>
            <a:ext cx="9906000" cy="6858000"/>
            <a:chOff x="0" y="0"/>
            <a:chExt cx="9906000" cy="6858000"/>
          </a:xfrm>
        </p:grpSpPr>
        <p:pic>
          <p:nvPicPr>
            <p:cNvPr id="4" name="図 3">
              <a:extLst>
                <a:ext uri="{FF2B5EF4-FFF2-40B4-BE49-F238E27FC236}">
                  <a16:creationId xmlns:a16="http://schemas.microsoft.com/office/drawing/2014/main" id="{33ACD447-6085-A696-FC09-A6B76E1A5295}"/>
                </a:ext>
              </a:extLst>
            </p:cNvPr>
            <p:cNvPicPr>
              <a:picLocks noChangeAspect="1"/>
            </p:cNvPicPr>
            <p:nvPr/>
          </p:nvPicPr>
          <p:blipFill>
            <a:blip r:embed="rId2"/>
            <a:stretch>
              <a:fillRect/>
            </a:stretch>
          </p:blipFill>
          <p:spPr>
            <a:xfrm>
              <a:off x="0" y="0"/>
              <a:ext cx="9906000" cy="6858000"/>
            </a:xfrm>
            <a:prstGeom prst="rect">
              <a:avLst/>
            </a:prstGeom>
          </p:spPr>
        </p:pic>
        <p:sp>
          <p:nvSpPr>
            <p:cNvPr id="5" name="正方形/長方形 4">
              <a:extLst>
                <a:ext uri="{FF2B5EF4-FFF2-40B4-BE49-F238E27FC236}">
                  <a16:creationId xmlns:a16="http://schemas.microsoft.com/office/drawing/2014/main" id="{0F2FC6E2-C834-2A3A-5DF9-701184731E69}"/>
                </a:ext>
              </a:extLst>
            </p:cNvPr>
            <p:cNvSpPr/>
            <p:nvPr/>
          </p:nvSpPr>
          <p:spPr>
            <a:xfrm>
              <a:off x="330200" y="368300"/>
              <a:ext cx="9207500" cy="6121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pic>
        <p:nvPicPr>
          <p:cNvPr id="19" name="図 18">
            <a:extLst>
              <a:ext uri="{FF2B5EF4-FFF2-40B4-BE49-F238E27FC236}">
                <a16:creationId xmlns:a16="http://schemas.microsoft.com/office/drawing/2014/main" id="{FF836098-273F-B29F-F52E-2A67B6013B22}"/>
              </a:ext>
            </a:extLst>
          </p:cNvPr>
          <p:cNvPicPr>
            <a:picLocks noChangeAspect="1"/>
          </p:cNvPicPr>
          <p:nvPr/>
        </p:nvPicPr>
        <p:blipFill>
          <a:blip r:embed="rId3"/>
          <a:stretch>
            <a:fillRect/>
          </a:stretch>
        </p:blipFill>
        <p:spPr>
          <a:xfrm>
            <a:off x="6589768" y="-575947"/>
            <a:ext cx="5287860" cy="4578263"/>
          </a:xfrm>
          <a:prstGeom prst="rect">
            <a:avLst/>
          </a:prstGeom>
        </p:spPr>
      </p:pic>
      <p:pic>
        <p:nvPicPr>
          <p:cNvPr id="20" name="図 19">
            <a:extLst>
              <a:ext uri="{FF2B5EF4-FFF2-40B4-BE49-F238E27FC236}">
                <a16:creationId xmlns:a16="http://schemas.microsoft.com/office/drawing/2014/main" id="{D682144C-C525-A783-F69A-7EA31D6A71EA}"/>
              </a:ext>
            </a:extLst>
          </p:cNvPr>
          <p:cNvPicPr>
            <a:picLocks noChangeAspect="1"/>
          </p:cNvPicPr>
          <p:nvPr/>
        </p:nvPicPr>
        <p:blipFill>
          <a:blip r:embed="rId4"/>
          <a:stretch>
            <a:fillRect/>
          </a:stretch>
        </p:blipFill>
        <p:spPr>
          <a:xfrm>
            <a:off x="6085408" y="-192952"/>
            <a:ext cx="1683756" cy="1122504"/>
          </a:xfrm>
          <a:prstGeom prst="rect">
            <a:avLst/>
          </a:prstGeom>
        </p:spPr>
      </p:pic>
      <p:cxnSp>
        <p:nvCxnSpPr>
          <p:cNvPr id="22" name="直線コネクタ 21">
            <a:extLst>
              <a:ext uri="{FF2B5EF4-FFF2-40B4-BE49-F238E27FC236}">
                <a16:creationId xmlns:a16="http://schemas.microsoft.com/office/drawing/2014/main" id="{B212E46F-F315-3B02-646C-E7FE629AFDB4}"/>
              </a:ext>
            </a:extLst>
          </p:cNvPr>
          <p:cNvCxnSpPr/>
          <p:nvPr/>
        </p:nvCxnSpPr>
        <p:spPr>
          <a:xfrm>
            <a:off x="0" y="3556648"/>
            <a:ext cx="5617254" cy="0"/>
          </a:xfrm>
          <a:prstGeom prst="line">
            <a:avLst/>
          </a:prstGeom>
          <a:ln w="12700"/>
        </p:spPr>
        <p:style>
          <a:lnRef idx="1">
            <a:schemeClr val="accent2"/>
          </a:lnRef>
          <a:fillRef idx="0">
            <a:schemeClr val="accent2"/>
          </a:fillRef>
          <a:effectRef idx="0">
            <a:schemeClr val="accent2"/>
          </a:effectRef>
          <a:fontRef idx="minor">
            <a:schemeClr val="tx1"/>
          </a:fontRef>
        </p:style>
      </p:cxnSp>
      <p:sp>
        <p:nvSpPr>
          <p:cNvPr id="6" name="テキスト ボックス 5">
            <a:extLst>
              <a:ext uri="{FF2B5EF4-FFF2-40B4-BE49-F238E27FC236}">
                <a16:creationId xmlns:a16="http://schemas.microsoft.com/office/drawing/2014/main" id="{8D25EC74-0EB6-F3B2-CC5C-EF208BD49725}"/>
              </a:ext>
            </a:extLst>
          </p:cNvPr>
          <p:cNvSpPr txBox="1"/>
          <p:nvPr/>
        </p:nvSpPr>
        <p:spPr>
          <a:xfrm>
            <a:off x="508696" y="2747499"/>
            <a:ext cx="6724528" cy="628890"/>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子どもの将来のためのお金の話</a:t>
            </a:r>
            <a:endParaRPr kumimoji="1" lang="en-US" altLang="ja-JP" sz="2800" b="1" dirty="0">
              <a:solidFill>
                <a:prstClr val="black"/>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B2C5095B-AFC5-5EAF-CC1A-58A7599A9ECF}"/>
              </a:ext>
            </a:extLst>
          </p:cNvPr>
          <p:cNvSpPr txBox="1"/>
          <p:nvPr/>
        </p:nvSpPr>
        <p:spPr>
          <a:xfrm>
            <a:off x="508696" y="3689907"/>
            <a:ext cx="4151781" cy="1758174"/>
          </a:xfrm>
          <a:prstGeom prst="rect">
            <a:avLst/>
          </a:prstGeom>
          <a:noFill/>
        </p:spPr>
        <p:txBody>
          <a:bodyPr wrap="square" rtlCol="0">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mn-cs"/>
              </a:rPr>
              <a:t>１ 子育てにかかるお金</a:t>
            </a:r>
            <a:endParaRPr kumimoji="1" lang="en-US" altLang="ja-JP" sz="14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dirty="0">
                <a:solidFill>
                  <a:srgbClr val="EF7019"/>
                </a:solidFill>
                <a:highlight>
                  <a:srgbClr val="FCDFBE"/>
                </a:highlight>
                <a:latin typeface="BIZ UDPゴシック" panose="020B0400000000000000" pitchFamily="50" charset="-128"/>
                <a:ea typeface="BIZ UDPゴシック" panose="020B0400000000000000" pitchFamily="50" charset="-128"/>
              </a:rPr>
              <a:t>２ 子どもに負担をかけない老後のお金</a:t>
            </a:r>
            <a:endParaRPr kumimoji="1" lang="en-US" altLang="ja-JP" sz="1400" b="1" dirty="0">
              <a:solidFill>
                <a:srgbClr val="EF7019"/>
              </a:solidFill>
              <a:highlight>
                <a:srgbClr val="FCDFBE"/>
              </a:highlight>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dirty="0">
                <a:solidFill>
                  <a:prstClr val="black"/>
                </a:solidFill>
                <a:latin typeface="BIZ UDPゴシック" panose="020B0400000000000000" pitchFamily="50" charset="-128"/>
                <a:ea typeface="BIZ UDPゴシック" panose="020B0400000000000000" pitchFamily="50" charset="-128"/>
              </a:rPr>
              <a:t>３ </a:t>
            </a: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子どもの将来のために今できること</a:t>
            </a:r>
            <a:endParaRPr kumimoji="1" lang="en-US" altLang="ja-JP"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４ さいごに</a:t>
            </a:r>
          </a:p>
        </p:txBody>
      </p:sp>
      <p:grpSp>
        <p:nvGrpSpPr>
          <p:cNvPr id="7" name="グループ化 6">
            <a:extLst>
              <a:ext uri="{FF2B5EF4-FFF2-40B4-BE49-F238E27FC236}">
                <a16:creationId xmlns:a16="http://schemas.microsoft.com/office/drawing/2014/main" id="{368417EA-3B7D-5585-728B-1793B4414BAC}"/>
              </a:ext>
            </a:extLst>
          </p:cNvPr>
          <p:cNvGrpSpPr/>
          <p:nvPr/>
        </p:nvGrpSpPr>
        <p:grpSpPr>
          <a:xfrm>
            <a:off x="651731" y="2388138"/>
            <a:ext cx="1315079" cy="415486"/>
            <a:chOff x="504143" y="1165999"/>
            <a:chExt cx="1603022" cy="506459"/>
          </a:xfrm>
        </p:grpSpPr>
        <p:pic>
          <p:nvPicPr>
            <p:cNvPr id="9" name="図 8">
              <a:extLst>
                <a:ext uri="{FF2B5EF4-FFF2-40B4-BE49-F238E27FC236}">
                  <a16:creationId xmlns:a16="http://schemas.microsoft.com/office/drawing/2014/main" id="{A11E8D9E-3920-1D5D-13F9-05FFB96021F4}"/>
                </a:ext>
              </a:extLst>
            </p:cNvPr>
            <p:cNvPicPr>
              <a:picLocks noChangeAspect="1"/>
            </p:cNvPicPr>
            <p:nvPr/>
          </p:nvPicPr>
          <p:blipFill>
            <a:blip r:embed="rId5"/>
            <a:stretch>
              <a:fillRect/>
            </a:stretch>
          </p:blipFill>
          <p:spPr>
            <a:xfrm>
              <a:off x="504143" y="1175747"/>
              <a:ext cx="1603022" cy="496711"/>
            </a:xfrm>
            <a:prstGeom prst="rect">
              <a:avLst/>
            </a:prstGeom>
          </p:spPr>
        </p:pic>
        <p:sp>
          <p:nvSpPr>
            <p:cNvPr id="10" name="タイトル 1">
              <a:extLst>
                <a:ext uri="{FF2B5EF4-FFF2-40B4-BE49-F238E27FC236}">
                  <a16:creationId xmlns:a16="http://schemas.microsoft.com/office/drawing/2014/main" id="{D51177EF-1581-75AA-492D-8E2A3F14517D}"/>
                </a:ext>
              </a:extLst>
            </p:cNvPr>
            <p:cNvSpPr txBox="1">
              <a:spLocks/>
            </p:cNvSpPr>
            <p:nvPr/>
          </p:nvSpPr>
          <p:spPr>
            <a:xfrm>
              <a:off x="752496" y="1165999"/>
              <a:ext cx="1194450" cy="45631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a:lstStyle>
            <a:p>
              <a:r>
                <a:rPr lang="ja-JP" altLang="en-US" sz="1600" b="1" dirty="0">
                  <a:solidFill>
                    <a:schemeClr val="bg1"/>
                  </a:solidFill>
                  <a:latin typeface="BIZ UDPゴシック" panose="020B0400000000000000" pitchFamily="50" charset="-128"/>
                  <a:ea typeface="BIZ UDPゴシック" panose="020B0400000000000000" pitchFamily="50" charset="-128"/>
                </a:rPr>
                <a:t>パート </a:t>
              </a:r>
              <a:r>
                <a:rPr lang="en-US" altLang="ja-JP" sz="1600" b="1" dirty="0">
                  <a:solidFill>
                    <a:schemeClr val="bg1"/>
                  </a:solidFill>
                  <a:latin typeface="BIZ UDPゴシック" panose="020B0400000000000000" pitchFamily="50" charset="-128"/>
                  <a:ea typeface="BIZ UDPゴシック" panose="020B0400000000000000" pitchFamily="50" charset="-128"/>
                </a:rPr>
                <a:t>2</a:t>
              </a:r>
              <a:endParaRPr lang="ja-JP" altLang="en-US" sz="1600" b="1" dirty="0">
                <a:solidFill>
                  <a:schemeClr val="bg1"/>
                </a:solidFill>
                <a:latin typeface="BIZ UDPゴシック" panose="020B0400000000000000" pitchFamily="50" charset="-128"/>
                <a:ea typeface="BIZ UDPゴシック" panose="020B0400000000000000" pitchFamily="50" charset="-128"/>
              </a:endParaRPr>
            </a:p>
          </p:txBody>
        </p:sp>
      </p:grpSp>
      <p:sp>
        <p:nvSpPr>
          <p:cNvPr id="2" name="フッター プレースホルダー 3">
            <a:extLst>
              <a:ext uri="{FF2B5EF4-FFF2-40B4-BE49-F238E27FC236}">
                <a16:creationId xmlns:a16="http://schemas.microsoft.com/office/drawing/2014/main" id="{313A0AF2-2D1F-0451-624B-57690F13CA50}"/>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5438522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6072A5-39EC-7CB5-6DAC-6AB8697A35DD}"/>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A2339DB-5B15-49FA-99F9-AE90D9D04DA9}"/>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a:t>
            </a:r>
            <a:r>
              <a:rPr kumimoji="1" lang="ja-JP" altLang="en-US" sz="1400" b="1" dirty="0">
                <a:solidFill>
                  <a:srgbClr val="E7E6E6">
                    <a:lumMod val="25000"/>
                  </a:srgbClr>
                </a:solidFill>
                <a:latin typeface="BIZ UDPゴシック" panose="020B0400000000000000" pitchFamily="50" charset="-128"/>
                <a:ea typeface="BIZ UDPゴシック" panose="020B0400000000000000" pitchFamily="50" charset="-128"/>
              </a:rPr>
              <a:t>子どもに負担をかけない老後のお金～</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30FAAD8E-606D-5B33-1404-8B1C547DB802}"/>
              </a:ext>
            </a:extLst>
          </p:cNvPr>
          <p:cNvSpPr txBox="1"/>
          <p:nvPr/>
        </p:nvSpPr>
        <p:spPr>
          <a:xfrm>
            <a:off x="713305" y="1177294"/>
            <a:ext cx="774972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1400" b="1" dirty="0">
                <a:solidFill>
                  <a:srgbClr val="F4A169"/>
                </a:solidFill>
                <a:latin typeface="BIZ UDPゴシック" panose="020B0400000000000000" pitchFamily="50" charset="-128"/>
                <a:ea typeface="BIZ UDPゴシック" panose="020B0400000000000000" pitchFamily="50" charset="-128"/>
              </a:rPr>
              <a:t>老後資金に関する現状</a:t>
            </a:r>
            <a:endPar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endParaRPr>
          </a:p>
        </p:txBody>
      </p:sp>
      <p:pic>
        <p:nvPicPr>
          <p:cNvPr id="6" name="図 5">
            <a:extLst>
              <a:ext uri="{FF2B5EF4-FFF2-40B4-BE49-F238E27FC236}">
                <a16:creationId xmlns:a16="http://schemas.microsoft.com/office/drawing/2014/main" id="{D51818D0-A834-7899-33B5-6A5D4012D438}"/>
              </a:ext>
            </a:extLst>
          </p:cNvPr>
          <p:cNvPicPr>
            <a:picLocks noChangeAspect="1"/>
          </p:cNvPicPr>
          <p:nvPr/>
        </p:nvPicPr>
        <p:blipFill>
          <a:blip r:embed="rId3"/>
          <a:stretch>
            <a:fillRect/>
          </a:stretch>
        </p:blipFill>
        <p:spPr>
          <a:xfrm flipH="1">
            <a:off x="581042" y="1128710"/>
            <a:ext cx="45719" cy="384042"/>
          </a:xfrm>
          <a:prstGeom prst="rect">
            <a:avLst/>
          </a:prstGeom>
        </p:spPr>
      </p:pic>
      <p:sp>
        <p:nvSpPr>
          <p:cNvPr id="9" name="矢印: 下 8">
            <a:extLst>
              <a:ext uri="{FF2B5EF4-FFF2-40B4-BE49-F238E27FC236}">
                <a16:creationId xmlns:a16="http://schemas.microsoft.com/office/drawing/2014/main" id="{F86B6042-8DB8-90D7-6945-09FA025DE7C8}"/>
              </a:ext>
            </a:extLst>
          </p:cNvPr>
          <p:cNvSpPr/>
          <p:nvPr/>
        </p:nvSpPr>
        <p:spPr>
          <a:xfrm>
            <a:off x="4605609" y="5571025"/>
            <a:ext cx="694780" cy="287009"/>
          </a:xfrm>
          <a:prstGeom prst="downArrow">
            <a:avLst>
              <a:gd name="adj1" fmla="val 50000"/>
              <a:gd name="adj2" fmla="val 65236"/>
            </a:avLst>
          </a:prstGeom>
          <a:solidFill>
            <a:srgbClr val="F4A1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2" name="テキスト ボックス 11">
            <a:extLst>
              <a:ext uri="{FF2B5EF4-FFF2-40B4-BE49-F238E27FC236}">
                <a16:creationId xmlns:a16="http://schemas.microsoft.com/office/drawing/2014/main" id="{730EFA1C-103D-0D95-1A6C-695F3C939847}"/>
              </a:ext>
            </a:extLst>
          </p:cNvPr>
          <p:cNvSpPr txBox="1"/>
          <p:nvPr/>
        </p:nvSpPr>
        <p:spPr>
          <a:xfrm>
            <a:off x="713305" y="1516230"/>
            <a:ext cx="3242222" cy="264752"/>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子どもへの経済的依存意識（</a:t>
            </a: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a:t>
            </a:r>
          </a:p>
        </p:txBody>
      </p:sp>
      <p:sp>
        <p:nvSpPr>
          <p:cNvPr id="15" name="四角形: 角を丸くする 14">
            <a:extLst>
              <a:ext uri="{FF2B5EF4-FFF2-40B4-BE49-F238E27FC236}">
                <a16:creationId xmlns:a16="http://schemas.microsoft.com/office/drawing/2014/main" id="{CFA8AA25-8267-62A4-2444-025AD02E3385}"/>
              </a:ext>
            </a:extLst>
          </p:cNvPr>
          <p:cNvSpPr/>
          <p:nvPr/>
        </p:nvSpPr>
        <p:spPr>
          <a:xfrm>
            <a:off x="918024" y="5072528"/>
            <a:ext cx="8069951" cy="502101"/>
          </a:xfrm>
          <a:prstGeom prst="roundRect">
            <a:avLst/>
          </a:prstGeom>
          <a:solidFill>
            <a:srgbClr val="F4A1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latin typeface="BIZ UDPゴシック" panose="020B0400000000000000" pitchFamily="50" charset="-128"/>
                <a:ea typeface="BIZ UDPゴシック" panose="020B0400000000000000" pitchFamily="50" charset="-128"/>
              </a:rPr>
              <a:t>願うのは子どもの人生の幸せ</a:t>
            </a:r>
          </a:p>
        </p:txBody>
      </p:sp>
      <p:sp>
        <p:nvSpPr>
          <p:cNvPr id="17" name="テキスト ボックス 16">
            <a:extLst>
              <a:ext uri="{FF2B5EF4-FFF2-40B4-BE49-F238E27FC236}">
                <a16:creationId xmlns:a16="http://schemas.microsoft.com/office/drawing/2014/main" id="{B1CE2CCA-39F5-47D3-3E3C-F090AC1298FD}"/>
              </a:ext>
            </a:extLst>
          </p:cNvPr>
          <p:cNvSpPr txBox="1"/>
          <p:nvPr/>
        </p:nvSpPr>
        <p:spPr>
          <a:xfrm>
            <a:off x="1124611" y="4376902"/>
            <a:ext cx="6927109" cy="619913"/>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・子育て世代の</a:t>
            </a:r>
            <a:r>
              <a:rPr kumimoji="1" lang="en-US" altLang="ja-JP"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93</a:t>
            </a:r>
            <a:r>
              <a:rPr kumimoji="1" lang="ja-JP" altLang="en-US"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％が、子ども</a:t>
            </a:r>
            <a:r>
              <a:rPr kumimoji="1" lang="ja-JP" altLang="en-US" sz="1200" b="1" dirty="0">
                <a:solidFill>
                  <a:prstClr val="black"/>
                </a:solidFill>
                <a:latin typeface="BIZ UDPゴシック" panose="020B0400000000000000" pitchFamily="50" charset="-128"/>
                <a:ea typeface="BIZ UDPゴシック" panose="020B0400000000000000" pitchFamily="50" charset="-128"/>
              </a:rPr>
              <a:t>への</a:t>
            </a:r>
            <a:r>
              <a:rPr kumimoji="1" lang="ja-JP" altLang="en-US"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経済的な依存を避けたいと考えている</a:t>
            </a:r>
            <a:endParaRPr kumimoji="1" lang="en-US" altLang="ja-JP"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200" b="1" dirty="0">
                <a:solidFill>
                  <a:prstClr val="black"/>
                </a:solidFill>
                <a:latin typeface="BIZ UDPゴシック" panose="020B0400000000000000" pitchFamily="50" charset="-128"/>
                <a:ea typeface="BIZ UDPゴシック" panose="020B0400000000000000" pitchFamily="50" charset="-128"/>
              </a:rPr>
              <a:t>・子どもが子育てをする頃、親は老後を迎える</a:t>
            </a:r>
            <a:endParaRPr kumimoji="1" lang="en-US" altLang="ja-JP"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8" name="四角形: 角を丸くする 17">
            <a:extLst>
              <a:ext uri="{FF2B5EF4-FFF2-40B4-BE49-F238E27FC236}">
                <a16:creationId xmlns:a16="http://schemas.microsoft.com/office/drawing/2014/main" id="{9883FCE1-D3F3-4DE4-5A58-41FC7326DAD1}"/>
              </a:ext>
            </a:extLst>
          </p:cNvPr>
          <p:cNvSpPr/>
          <p:nvPr/>
        </p:nvSpPr>
        <p:spPr>
          <a:xfrm>
            <a:off x="918024" y="4332440"/>
            <a:ext cx="8069951" cy="727991"/>
          </a:xfrm>
          <a:prstGeom prst="roundRect">
            <a:avLst>
              <a:gd name="adj" fmla="val 9350"/>
            </a:avLst>
          </a:prstGeom>
          <a:noFill/>
          <a:ln w="19050">
            <a:solidFill>
              <a:srgbClr val="F28D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9" name="正方形/長方形 18">
            <a:extLst>
              <a:ext uri="{FF2B5EF4-FFF2-40B4-BE49-F238E27FC236}">
                <a16:creationId xmlns:a16="http://schemas.microsoft.com/office/drawing/2014/main" id="{F7FE2D3E-A0D4-4AEB-FB20-DCBBC9E0DD0B}"/>
              </a:ext>
            </a:extLst>
          </p:cNvPr>
          <p:cNvSpPr/>
          <p:nvPr/>
        </p:nvSpPr>
        <p:spPr>
          <a:xfrm>
            <a:off x="330200" y="5889920"/>
            <a:ext cx="9207500" cy="576676"/>
          </a:xfrm>
          <a:prstGeom prst="rect">
            <a:avLst/>
          </a:prstGeom>
          <a:solidFill>
            <a:srgbClr val="EF70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1" name="テキスト ボックス 10">
            <a:extLst>
              <a:ext uri="{FF2B5EF4-FFF2-40B4-BE49-F238E27FC236}">
                <a16:creationId xmlns:a16="http://schemas.microsoft.com/office/drawing/2014/main" id="{1347E7BF-6D6F-B80C-9D3C-F97F6ED9BBE8}"/>
              </a:ext>
            </a:extLst>
          </p:cNvPr>
          <p:cNvSpPr txBox="1"/>
          <p:nvPr/>
        </p:nvSpPr>
        <p:spPr>
          <a:xfrm>
            <a:off x="717304" y="5974983"/>
            <a:ext cx="8471389" cy="360548"/>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mn-cs"/>
              </a:rPr>
              <a:t>子どもの将来のためには、子育てにかかるお金の準備だけでなく、自身の老後資金の準備も必要。</a:t>
            </a:r>
          </a:p>
        </p:txBody>
      </p:sp>
      <p:grpSp>
        <p:nvGrpSpPr>
          <p:cNvPr id="72" name="グループ化 71">
            <a:extLst>
              <a:ext uri="{FF2B5EF4-FFF2-40B4-BE49-F238E27FC236}">
                <a16:creationId xmlns:a16="http://schemas.microsoft.com/office/drawing/2014/main" id="{1CEF2F87-5BA3-2C9D-3E6C-8CA7254C0C86}"/>
              </a:ext>
            </a:extLst>
          </p:cNvPr>
          <p:cNvGrpSpPr/>
          <p:nvPr/>
        </p:nvGrpSpPr>
        <p:grpSpPr>
          <a:xfrm>
            <a:off x="360152" y="1851541"/>
            <a:ext cx="4699310" cy="2135026"/>
            <a:chOff x="238232" y="1851541"/>
            <a:chExt cx="4699310" cy="2135026"/>
          </a:xfrm>
        </p:grpSpPr>
        <p:pic>
          <p:nvPicPr>
            <p:cNvPr id="45" name="グラフィックス 44">
              <a:extLst>
                <a:ext uri="{FF2B5EF4-FFF2-40B4-BE49-F238E27FC236}">
                  <a16:creationId xmlns:a16="http://schemas.microsoft.com/office/drawing/2014/main" id="{3FAF117B-0238-E28D-9E1F-685330EA08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3657" y="2220959"/>
              <a:ext cx="3733800" cy="1162050"/>
            </a:xfrm>
            <a:prstGeom prst="rect">
              <a:avLst/>
            </a:prstGeom>
          </p:spPr>
        </p:pic>
        <p:sp>
          <p:nvSpPr>
            <p:cNvPr id="10" name="テキスト ボックス 9">
              <a:extLst>
                <a:ext uri="{FF2B5EF4-FFF2-40B4-BE49-F238E27FC236}">
                  <a16:creationId xmlns:a16="http://schemas.microsoft.com/office/drawing/2014/main" id="{7A87A313-3719-FBF1-9D8B-7B0795BB8A87}"/>
                </a:ext>
              </a:extLst>
            </p:cNvPr>
            <p:cNvSpPr txBox="1"/>
            <p:nvPr/>
          </p:nvSpPr>
          <p:spPr>
            <a:xfrm>
              <a:off x="565131" y="3521921"/>
              <a:ext cx="902811" cy="338554"/>
            </a:xfrm>
            <a:prstGeom prst="rect">
              <a:avLst/>
            </a:prstGeom>
            <a:noFill/>
          </p:spPr>
          <p:txBody>
            <a:bodyPr wrap="none" rtlCol="0">
              <a:spAutoFit/>
            </a:bodyPr>
            <a:lstStyle/>
            <a:p>
              <a:r>
                <a:rPr kumimoji="1" lang="ja-JP" altLang="en-US" sz="8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当然めんどうを</a:t>
              </a:r>
              <a:endParaRPr kumimoji="1" lang="en-US" altLang="ja-JP" sz="8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r>
                <a:rPr kumimoji="1" lang="ja-JP" altLang="en-US" sz="8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見てもらいたい</a:t>
              </a:r>
              <a:endParaRPr kumimoji="1" lang="ja-JP" altLang="en-US" sz="800" dirty="0">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9B9FC079-6D30-A7D6-3817-D75ED49EF24A}"/>
                </a:ext>
              </a:extLst>
            </p:cNvPr>
            <p:cNvSpPr txBox="1"/>
            <p:nvPr/>
          </p:nvSpPr>
          <p:spPr>
            <a:xfrm>
              <a:off x="789203" y="3124749"/>
              <a:ext cx="496562" cy="415498"/>
            </a:xfrm>
            <a:prstGeom prst="rect">
              <a:avLst/>
            </a:prstGeom>
            <a:noFill/>
          </p:spPr>
          <p:txBody>
            <a:bodyPr wrap="square" rtlCol="0">
              <a:spAutoFit/>
            </a:bodyPr>
            <a:lstStyle/>
            <a:p>
              <a:r>
                <a:rPr kumimoji="1" lang="en-US" altLang="ja-JP" sz="1050" b="1" dirty="0">
                  <a:solidFill>
                    <a:schemeClr val="bg1"/>
                  </a:solidFill>
                  <a:latin typeface="BIZ UDPゴシック" panose="020B0400000000000000" pitchFamily="50" charset="-128"/>
                  <a:ea typeface="BIZ UDPゴシック" panose="020B0400000000000000" pitchFamily="50" charset="-128"/>
                </a:rPr>
                <a:t>13</a:t>
              </a:r>
              <a:r>
                <a:rPr kumimoji="1" lang="ja-JP" altLang="en-US" sz="1050" b="1" dirty="0">
                  <a:solidFill>
                    <a:schemeClr val="bg1"/>
                  </a:solidFill>
                  <a:latin typeface="BIZ UDPゴシック" panose="020B0400000000000000" pitchFamily="50" charset="-128"/>
                  <a:ea typeface="BIZ UDPゴシック" panose="020B0400000000000000" pitchFamily="50" charset="-128"/>
                </a:rPr>
                <a:t>％</a:t>
              </a:r>
            </a:p>
          </p:txBody>
        </p:sp>
        <p:sp>
          <p:nvSpPr>
            <p:cNvPr id="20" name="テキスト ボックス 19">
              <a:extLst>
                <a:ext uri="{FF2B5EF4-FFF2-40B4-BE49-F238E27FC236}">
                  <a16:creationId xmlns:a16="http://schemas.microsoft.com/office/drawing/2014/main" id="{D515990B-38A0-774D-72D3-F229E52547A3}"/>
                </a:ext>
              </a:extLst>
            </p:cNvPr>
            <p:cNvSpPr txBox="1"/>
            <p:nvPr/>
          </p:nvSpPr>
          <p:spPr>
            <a:xfrm>
              <a:off x="1376791" y="3124749"/>
              <a:ext cx="496562" cy="415498"/>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18</a:t>
              </a:r>
              <a:r>
                <a:rPr kumimoji="1" lang="ja-JP" altLang="en-US" sz="1050" b="1" dirty="0">
                  <a:latin typeface="BIZ UDPゴシック" panose="020B0400000000000000" pitchFamily="50" charset="-128"/>
                  <a:ea typeface="BIZ UDPゴシック" panose="020B0400000000000000" pitchFamily="50" charset="-128"/>
                </a:rPr>
                <a:t>％</a:t>
              </a:r>
            </a:p>
          </p:txBody>
        </p:sp>
        <p:sp>
          <p:nvSpPr>
            <p:cNvPr id="21" name="テキスト ボックス 20">
              <a:extLst>
                <a:ext uri="{FF2B5EF4-FFF2-40B4-BE49-F238E27FC236}">
                  <a16:creationId xmlns:a16="http://schemas.microsoft.com/office/drawing/2014/main" id="{98A0A1D4-4156-9617-25F2-917F7E09886E}"/>
                </a:ext>
              </a:extLst>
            </p:cNvPr>
            <p:cNvSpPr txBox="1"/>
            <p:nvPr/>
          </p:nvSpPr>
          <p:spPr>
            <a:xfrm>
              <a:off x="2607110" y="3176353"/>
              <a:ext cx="496562" cy="415498"/>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49</a:t>
              </a:r>
              <a:r>
                <a:rPr kumimoji="1" lang="ja-JP" altLang="en-US" sz="1050" b="1" dirty="0">
                  <a:latin typeface="BIZ UDPゴシック" panose="020B0400000000000000" pitchFamily="50" charset="-128"/>
                  <a:ea typeface="BIZ UDPゴシック" panose="020B0400000000000000" pitchFamily="50" charset="-128"/>
                </a:rPr>
                <a:t>％</a:t>
              </a:r>
            </a:p>
          </p:txBody>
        </p:sp>
        <p:sp>
          <p:nvSpPr>
            <p:cNvPr id="22" name="テキスト ボックス 21">
              <a:extLst>
                <a:ext uri="{FF2B5EF4-FFF2-40B4-BE49-F238E27FC236}">
                  <a16:creationId xmlns:a16="http://schemas.microsoft.com/office/drawing/2014/main" id="{69060AF6-C4A7-5D8B-223A-8E732BACE4B7}"/>
                </a:ext>
              </a:extLst>
            </p:cNvPr>
            <p:cNvSpPr txBox="1"/>
            <p:nvPr/>
          </p:nvSpPr>
          <p:spPr>
            <a:xfrm>
              <a:off x="3846853" y="3125532"/>
              <a:ext cx="496562" cy="415498"/>
            </a:xfrm>
            <a:prstGeom prst="rect">
              <a:avLst/>
            </a:prstGeom>
            <a:noFill/>
          </p:spPr>
          <p:txBody>
            <a:bodyPr wrap="square" rtlCol="0">
              <a:spAutoFit/>
            </a:bodyPr>
            <a:lstStyle/>
            <a:p>
              <a:r>
                <a:rPr kumimoji="1" lang="en-US" altLang="ja-JP" sz="1050" b="1" dirty="0">
                  <a:solidFill>
                    <a:schemeClr val="bg1"/>
                  </a:solidFill>
                  <a:latin typeface="BIZ UDPゴシック" panose="020B0400000000000000" pitchFamily="50" charset="-128"/>
                  <a:ea typeface="BIZ UDPゴシック" panose="020B0400000000000000" pitchFamily="50" charset="-128"/>
                </a:rPr>
                <a:t>17</a:t>
              </a:r>
              <a:r>
                <a:rPr kumimoji="1" lang="ja-JP" altLang="en-US" sz="1050" b="1" dirty="0">
                  <a:solidFill>
                    <a:schemeClr val="bg1"/>
                  </a:solidFill>
                  <a:latin typeface="BIZ UDPゴシック" panose="020B0400000000000000" pitchFamily="50" charset="-128"/>
                  <a:ea typeface="BIZ UDPゴシック" panose="020B0400000000000000" pitchFamily="50" charset="-128"/>
                </a:rPr>
                <a:t>％</a:t>
              </a:r>
            </a:p>
          </p:txBody>
        </p:sp>
        <p:sp>
          <p:nvSpPr>
            <p:cNvPr id="23" name="テキスト ボックス 22">
              <a:extLst>
                <a:ext uri="{FF2B5EF4-FFF2-40B4-BE49-F238E27FC236}">
                  <a16:creationId xmlns:a16="http://schemas.microsoft.com/office/drawing/2014/main" id="{406F5F34-2FA6-1A98-C5BB-140C4B5B7647}"/>
                </a:ext>
              </a:extLst>
            </p:cNvPr>
            <p:cNvSpPr txBox="1"/>
            <p:nvPr/>
          </p:nvSpPr>
          <p:spPr>
            <a:xfrm>
              <a:off x="4332329" y="3132129"/>
              <a:ext cx="496562" cy="253916"/>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2</a:t>
              </a:r>
              <a:r>
                <a:rPr kumimoji="1" lang="ja-JP" altLang="en-US" sz="1050" b="1" dirty="0">
                  <a:latin typeface="BIZ UDPゴシック" panose="020B0400000000000000" pitchFamily="50" charset="-128"/>
                  <a:ea typeface="BIZ UDPゴシック" panose="020B0400000000000000" pitchFamily="50" charset="-128"/>
                </a:rPr>
                <a:t>％</a:t>
              </a:r>
            </a:p>
          </p:txBody>
        </p:sp>
        <p:sp>
          <p:nvSpPr>
            <p:cNvPr id="25" name="テキスト ボックス 24">
              <a:extLst>
                <a:ext uri="{FF2B5EF4-FFF2-40B4-BE49-F238E27FC236}">
                  <a16:creationId xmlns:a16="http://schemas.microsoft.com/office/drawing/2014/main" id="{06CAC7B4-6360-DCDE-D2C8-63B6A01F75D6}"/>
                </a:ext>
              </a:extLst>
            </p:cNvPr>
            <p:cNvSpPr txBox="1"/>
            <p:nvPr/>
          </p:nvSpPr>
          <p:spPr>
            <a:xfrm>
              <a:off x="238232" y="2993795"/>
              <a:ext cx="633984" cy="264752"/>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en-US" altLang="ja-JP" sz="900" b="1" dirty="0">
                  <a:solidFill>
                    <a:prstClr val="black"/>
                  </a:solidFill>
                  <a:latin typeface="BIZ UDPゴシック" panose="020B0400000000000000" pitchFamily="50" charset="-128"/>
                  <a:ea typeface="BIZ UDPゴシック" panose="020B0400000000000000" pitchFamily="50" charset="-128"/>
                </a:rPr>
                <a:t>1974</a:t>
              </a:r>
              <a:r>
                <a:rPr kumimoji="1" lang="ja-JP" altLang="en-US" sz="900" b="1" dirty="0">
                  <a:solidFill>
                    <a:prstClr val="black"/>
                  </a:solidFill>
                  <a:latin typeface="BIZ UDPゴシック" panose="020B0400000000000000" pitchFamily="50" charset="-128"/>
                  <a:ea typeface="BIZ UDPゴシック" panose="020B0400000000000000" pitchFamily="50" charset="-128"/>
                </a:rPr>
                <a:t>年</a:t>
              </a:r>
              <a:endPar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26" name="テキスト ボックス 25">
              <a:extLst>
                <a:ext uri="{FF2B5EF4-FFF2-40B4-BE49-F238E27FC236}">
                  <a16:creationId xmlns:a16="http://schemas.microsoft.com/office/drawing/2014/main" id="{AEB25EB8-24E7-0F1E-54D9-D2AB4ADADFF9}"/>
                </a:ext>
              </a:extLst>
            </p:cNvPr>
            <p:cNvSpPr txBox="1"/>
            <p:nvPr/>
          </p:nvSpPr>
          <p:spPr>
            <a:xfrm>
              <a:off x="247907" y="2308241"/>
              <a:ext cx="684895" cy="264752"/>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2024</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a:t>
              </a:r>
            </a:p>
          </p:txBody>
        </p:sp>
        <p:sp>
          <p:nvSpPr>
            <p:cNvPr id="27" name="テキスト ボックス 26">
              <a:extLst>
                <a:ext uri="{FF2B5EF4-FFF2-40B4-BE49-F238E27FC236}">
                  <a16:creationId xmlns:a16="http://schemas.microsoft.com/office/drawing/2014/main" id="{189FAEBF-3564-5A38-7588-D9C6D1B5DE2C}"/>
                </a:ext>
              </a:extLst>
            </p:cNvPr>
            <p:cNvSpPr txBox="1"/>
            <p:nvPr/>
          </p:nvSpPr>
          <p:spPr>
            <a:xfrm>
              <a:off x="1397961" y="3518411"/>
              <a:ext cx="939681" cy="461665"/>
            </a:xfrm>
            <a:prstGeom prst="rect">
              <a:avLst/>
            </a:prstGeom>
            <a:noFill/>
          </p:spPr>
          <p:txBody>
            <a:bodyPr wrap="none" rtlCol="0">
              <a:spAutoFit/>
            </a:bodyPr>
            <a:lstStyle/>
            <a:p>
              <a:r>
                <a:rPr kumimoji="1" lang="ja-JP" altLang="en-US" sz="800" dirty="0">
                  <a:solidFill>
                    <a:prstClr val="black"/>
                  </a:solidFill>
                  <a:latin typeface="BIZ UDPゴシック" panose="020B0400000000000000" pitchFamily="50" charset="-128"/>
                  <a:ea typeface="BIZ UDPゴシック" panose="020B0400000000000000" pitchFamily="50" charset="-128"/>
                </a:rPr>
                <a:t>困ったときには、</a:t>
              </a:r>
              <a:endParaRPr kumimoji="1" lang="en-US" altLang="ja-JP" sz="800" dirty="0">
                <a:solidFill>
                  <a:prstClr val="black"/>
                </a:solidFill>
                <a:latin typeface="BIZ UDPゴシック" panose="020B0400000000000000" pitchFamily="50" charset="-128"/>
                <a:ea typeface="BIZ UDPゴシック" panose="020B0400000000000000" pitchFamily="50" charset="-128"/>
              </a:endParaRPr>
            </a:p>
            <a:p>
              <a:r>
                <a:rPr kumimoji="1" lang="ja-JP" altLang="en-US" sz="800" dirty="0">
                  <a:solidFill>
                    <a:prstClr val="black"/>
                  </a:solidFill>
                  <a:latin typeface="BIZ UDPゴシック" panose="020B0400000000000000" pitchFamily="50" charset="-128"/>
                  <a:ea typeface="BIZ UDPゴシック" panose="020B0400000000000000" pitchFamily="50" charset="-128"/>
                </a:rPr>
                <a:t>めんどうを</a:t>
              </a:r>
              <a:endParaRPr kumimoji="1" lang="en-US" altLang="ja-JP" sz="800" dirty="0">
                <a:solidFill>
                  <a:prstClr val="black"/>
                </a:solidFill>
                <a:latin typeface="BIZ UDPゴシック" panose="020B0400000000000000" pitchFamily="50" charset="-128"/>
                <a:ea typeface="BIZ UDPゴシック" panose="020B0400000000000000" pitchFamily="50" charset="-128"/>
              </a:endParaRPr>
            </a:p>
            <a:p>
              <a:r>
                <a:rPr kumimoji="1" lang="ja-JP" altLang="en-US" sz="800" dirty="0">
                  <a:solidFill>
                    <a:prstClr val="black"/>
                  </a:solidFill>
                  <a:latin typeface="BIZ UDPゴシック" panose="020B0400000000000000" pitchFamily="50" charset="-128"/>
                  <a:ea typeface="BIZ UDPゴシック" panose="020B0400000000000000" pitchFamily="50" charset="-128"/>
                </a:rPr>
                <a:t>見てもらいたい</a:t>
              </a:r>
              <a:endParaRPr kumimoji="1" lang="ja-JP" altLang="en-US" sz="800" dirty="0">
                <a:latin typeface="BIZ UDPゴシック" panose="020B0400000000000000" pitchFamily="50" charset="-128"/>
                <a:ea typeface="BIZ UDPゴシック" panose="020B0400000000000000" pitchFamily="50" charset="-128"/>
              </a:endParaRPr>
            </a:p>
          </p:txBody>
        </p:sp>
        <p:sp>
          <p:nvSpPr>
            <p:cNvPr id="28" name="テキスト ボックス 27">
              <a:extLst>
                <a:ext uri="{FF2B5EF4-FFF2-40B4-BE49-F238E27FC236}">
                  <a16:creationId xmlns:a16="http://schemas.microsoft.com/office/drawing/2014/main" id="{4F0BC1BB-2ED0-39FB-EFDB-18D10DCCEB18}"/>
                </a:ext>
              </a:extLst>
            </p:cNvPr>
            <p:cNvSpPr txBox="1"/>
            <p:nvPr/>
          </p:nvSpPr>
          <p:spPr>
            <a:xfrm>
              <a:off x="2174525" y="2910719"/>
              <a:ext cx="1353255" cy="338554"/>
            </a:xfrm>
            <a:prstGeom prst="rect">
              <a:avLst/>
            </a:prstGeom>
            <a:noFill/>
          </p:spPr>
          <p:txBody>
            <a:bodyPr wrap="none" rtlCol="0">
              <a:spAutoFit/>
            </a:bodyPr>
            <a:lstStyle/>
            <a:p>
              <a:pPr algn="ctr"/>
              <a:r>
                <a:rPr kumimoji="1" lang="ja-JP" altLang="en-US" sz="8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なるべくそのようなことの</a:t>
              </a:r>
              <a:endParaRPr kumimoji="1" lang="en-US" altLang="ja-JP" sz="8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algn="ctr"/>
              <a:r>
                <a:rPr kumimoji="1" lang="ja-JP" altLang="en-US" sz="8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ないように努力したい</a:t>
              </a:r>
              <a:endParaRPr kumimoji="1" lang="ja-JP" altLang="en-US" sz="800" dirty="0">
                <a:latin typeface="BIZ UDPゴシック" panose="020B0400000000000000" pitchFamily="50" charset="-128"/>
                <a:ea typeface="BIZ UDPゴシック" panose="020B0400000000000000" pitchFamily="50" charset="-128"/>
              </a:endParaRPr>
            </a:p>
          </p:txBody>
        </p:sp>
        <p:sp>
          <p:nvSpPr>
            <p:cNvPr id="29" name="テキスト ボックス 28">
              <a:extLst>
                <a:ext uri="{FF2B5EF4-FFF2-40B4-BE49-F238E27FC236}">
                  <a16:creationId xmlns:a16="http://schemas.microsoft.com/office/drawing/2014/main" id="{ADA0A01A-7FBA-984B-D62B-1359EF4E251A}"/>
                </a:ext>
              </a:extLst>
            </p:cNvPr>
            <p:cNvSpPr txBox="1"/>
            <p:nvPr/>
          </p:nvSpPr>
          <p:spPr>
            <a:xfrm>
              <a:off x="3195275" y="3524902"/>
              <a:ext cx="1107996" cy="461665"/>
            </a:xfrm>
            <a:prstGeom prst="rect">
              <a:avLst/>
            </a:prstGeom>
            <a:noFill/>
          </p:spPr>
          <p:txBody>
            <a:bodyPr wrap="none" rtlCol="0">
              <a:spAutoFit/>
            </a:bodyPr>
            <a:lstStyle/>
            <a:p>
              <a:r>
                <a:rPr kumimoji="1" lang="ja-JP" altLang="en-US" sz="800" dirty="0">
                  <a:solidFill>
                    <a:prstClr val="black"/>
                  </a:solidFill>
                  <a:latin typeface="BIZ UDPゴシック" panose="020B0400000000000000" pitchFamily="50" charset="-128"/>
                  <a:ea typeface="BIZ UDPゴシック" panose="020B0400000000000000" pitchFamily="50" charset="-128"/>
                </a:rPr>
                <a:t>一切、子どもには</a:t>
              </a:r>
              <a:endParaRPr kumimoji="1" lang="en-US" altLang="ja-JP" sz="800" dirty="0">
                <a:solidFill>
                  <a:prstClr val="black"/>
                </a:solidFill>
                <a:latin typeface="BIZ UDPゴシック" panose="020B0400000000000000" pitchFamily="50" charset="-128"/>
                <a:ea typeface="BIZ UDPゴシック" panose="020B0400000000000000" pitchFamily="50" charset="-128"/>
              </a:endParaRPr>
            </a:p>
            <a:p>
              <a:r>
                <a:rPr kumimoji="1" lang="ja-JP" altLang="en-US" sz="800" dirty="0">
                  <a:solidFill>
                    <a:prstClr val="black"/>
                  </a:solidFill>
                  <a:latin typeface="BIZ UDPゴシック" panose="020B0400000000000000" pitchFamily="50" charset="-128"/>
                  <a:ea typeface="BIZ UDPゴシック" panose="020B0400000000000000" pitchFamily="50" charset="-128"/>
                </a:rPr>
                <a:t>経済的なめんどうを</a:t>
              </a:r>
              <a:endParaRPr kumimoji="1" lang="en-US" altLang="ja-JP" sz="800" dirty="0">
                <a:solidFill>
                  <a:prstClr val="black"/>
                </a:solidFill>
                <a:latin typeface="BIZ UDPゴシック" panose="020B0400000000000000" pitchFamily="50" charset="-128"/>
                <a:ea typeface="BIZ UDPゴシック" panose="020B0400000000000000" pitchFamily="50" charset="-128"/>
              </a:endParaRPr>
            </a:p>
            <a:p>
              <a:r>
                <a:rPr kumimoji="1" lang="ja-JP" altLang="en-US" sz="800" dirty="0">
                  <a:solidFill>
                    <a:prstClr val="black"/>
                  </a:solidFill>
                  <a:latin typeface="BIZ UDPゴシック" panose="020B0400000000000000" pitchFamily="50" charset="-128"/>
                  <a:ea typeface="BIZ UDPゴシック" panose="020B0400000000000000" pitchFamily="50" charset="-128"/>
                </a:rPr>
                <a:t>かけない　</a:t>
              </a:r>
              <a:endParaRPr kumimoji="1" lang="ja-JP" altLang="en-US" sz="800" dirty="0">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B07C86B3-1B17-8891-89CA-5F4EE9F5E163}"/>
                </a:ext>
              </a:extLst>
            </p:cNvPr>
            <p:cNvSpPr txBox="1"/>
            <p:nvPr/>
          </p:nvSpPr>
          <p:spPr>
            <a:xfrm>
              <a:off x="4164326" y="3505031"/>
              <a:ext cx="724878" cy="338554"/>
            </a:xfrm>
            <a:prstGeom prst="rect">
              <a:avLst/>
            </a:prstGeom>
            <a:noFill/>
          </p:spPr>
          <p:txBody>
            <a:bodyPr wrap="none" rtlCol="0">
              <a:spAutoFit/>
            </a:bodyPr>
            <a:lstStyle/>
            <a:p>
              <a:r>
                <a:rPr kumimoji="1" lang="ja-JP" altLang="en-US" sz="8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何とも</a:t>
              </a:r>
              <a:endParaRPr kumimoji="1" lang="en-US" altLang="ja-JP" sz="8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r>
                <a:rPr kumimoji="1" lang="ja-JP" altLang="en-US" sz="8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言えない　　</a:t>
              </a:r>
              <a:endParaRPr kumimoji="1" lang="ja-JP" altLang="en-US" sz="800" dirty="0">
                <a:latin typeface="BIZ UDPゴシック" panose="020B0400000000000000" pitchFamily="50" charset="-128"/>
                <a:ea typeface="BIZ UDPゴシック" panose="020B0400000000000000" pitchFamily="50" charset="-128"/>
              </a:endParaRPr>
            </a:p>
          </p:txBody>
        </p:sp>
        <p:cxnSp>
          <p:nvCxnSpPr>
            <p:cNvPr id="34" name="直線コネクタ 33">
              <a:extLst>
                <a:ext uri="{FF2B5EF4-FFF2-40B4-BE49-F238E27FC236}">
                  <a16:creationId xmlns:a16="http://schemas.microsoft.com/office/drawing/2014/main" id="{28A35836-0BDB-CA03-1A36-5093D37651D9}"/>
                </a:ext>
              </a:extLst>
            </p:cNvPr>
            <p:cNvCxnSpPr>
              <a:cxnSpLocks/>
            </p:cNvCxnSpPr>
            <p:nvPr/>
          </p:nvCxnSpPr>
          <p:spPr>
            <a:xfrm flipH="1">
              <a:off x="828237" y="3378665"/>
              <a:ext cx="37549" cy="143256"/>
            </a:xfrm>
            <a:prstGeom prst="line">
              <a:avLst/>
            </a:prstGeom>
          </p:spPr>
          <p:style>
            <a:lnRef idx="1">
              <a:schemeClr val="dk1"/>
            </a:lnRef>
            <a:fillRef idx="0">
              <a:schemeClr val="dk1"/>
            </a:fillRef>
            <a:effectRef idx="0">
              <a:schemeClr val="dk1"/>
            </a:effectRef>
            <a:fontRef idx="minor">
              <a:schemeClr val="tx1"/>
            </a:fontRef>
          </p:style>
        </p:cxnSp>
        <p:cxnSp>
          <p:nvCxnSpPr>
            <p:cNvPr id="35" name="直線コネクタ 34">
              <a:extLst>
                <a:ext uri="{FF2B5EF4-FFF2-40B4-BE49-F238E27FC236}">
                  <a16:creationId xmlns:a16="http://schemas.microsoft.com/office/drawing/2014/main" id="{FDE53F41-1B49-5DC0-22A0-4A18E60656A0}"/>
                </a:ext>
              </a:extLst>
            </p:cNvPr>
            <p:cNvCxnSpPr/>
            <p:nvPr/>
          </p:nvCxnSpPr>
          <p:spPr>
            <a:xfrm flipH="1">
              <a:off x="1553528" y="3375155"/>
              <a:ext cx="37549" cy="143256"/>
            </a:xfrm>
            <a:prstGeom prst="line">
              <a:avLst/>
            </a:prstGeom>
          </p:spPr>
          <p:style>
            <a:lnRef idx="1">
              <a:schemeClr val="dk1"/>
            </a:lnRef>
            <a:fillRef idx="0">
              <a:schemeClr val="dk1"/>
            </a:fillRef>
            <a:effectRef idx="0">
              <a:schemeClr val="dk1"/>
            </a:effectRef>
            <a:fontRef idx="minor">
              <a:schemeClr val="tx1"/>
            </a:fontRef>
          </p:style>
        </p:cxnSp>
        <p:cxnSp>
          <p:nvCxnSpPr>
            <p:cNvPr id="36" name="直線コネクタ 35">
              <a:extLst>
                <a:ext uri="{FF2B5EF4-FFF2-40B4-BE49-F238E27FC236}">
                  <a16:creationId xmlns:a16="http://schemas.microsoft.com/office/drawing/2014/main" id="{EB93695A-E260-A7B5-69BF-07246CE02BB6}"/>
                </a:ext>
              </a:extLst>
            </p:cNvPr>
            <p:cNvCxnSpPr/>
            <p:nvPr/>
          </p:nvCxnSpPr>
          <p:spPr>
            <a:xfrm flipH="1">
              <a:off x="3750627" y="3381646"/>
              <a:ext cx="37549" cy="143256"/>
            </a:xfrm>
            <a:prstGeom prst="line">
              <a:avLst/>
            </a:prstGeom>
          </p:spPr>
          <p:style>
            <a:lnRef idx="1">
              <a:schemeClr val="dk1"/>
            </a:lnRef>
            <a:fillRef idx="0">
              <a:schemeClr val="dk1"/>
            </a:fillRef>
            <a:effectRef idx="0">
              <a:schemeClr val="dk1"/>
            </a:effectRef>
            <a:fontRef idx="minor">
              <a:schemeClr val="tx1"/>
            </a:fontRef>
          </p:style>
        </p:cxnSp>
        <p:cxnSp>
          <p:nvCxnSpPr>
            <p:cNvPr id="37" name="直線コネクタ 36">
              <a:extLst>
                <a:ext uri="{FF2B5EF4-FFF2-40B4-BE49-F238E27FC236}">
                  <a16:creationId xmlns:a16="http://schemas.microsoft.com/office/drawing/2014/main" id="{3223B33A-97E3-066E-A9F5-EE84DB5F9FCD}"/>
                </a:ext>
              </a:extLst>
            </p:cNvPr>
            <p:cNvCxnSpPr/>
            <p:nvPr/>
          </p:nvCxnSpPr>
          <p:spPr>
            <a:xfrm flipH="1">
              <a:off x="4377860" y="3382117"/>
              <a:ext cx="37549" cy="143256"/>
            </a:xfrm>
            <a:prstGeom prst="line">
              <a:avLst/>
            </a:prstGeom>
          </p:spPr>
          <p:style>
            <a:lnRef idx="1">
              <a:schemeClr val="dk1"/>
            </a:lnRef>
            <a:fillRef idx="0">
              <a:schemeClr val="dk1"/>
            </a:fillRef>
            <a:effectRef idx="0">
              <a:schemeClr val="dk1"/>
            </a:effectRef>
            <a:fontRef idx="minor">
              <a:schemeClr val="tx1"/>
            </a:fontRef>
          </p:style>
        </p:cxnSp>
        <p:sp>
          <p:nvSpPr>
            <p:cNvPr id="46" name="テキスト ボックス 45">
              <a:extLst>
                <a:ext uri="{FF2B5EF4-FFF2-40B4-BE49-F238E27FC236}">
                  <a16:creationId xmlns:a16="http://schemas.microsoft.com/office/drawing/2014/main" id="{2300EABD-8AFC-99EF-D4CE-ABA5A84EEBC8}"/>
                </a:ext>
              </a:extLst>
            </p:cNvPr>
            <p:cNvSpPr txBox="1"/>
            <p:nvPr/>
          </p:nvSpPr>
          <p:spPr>
            <a:xfrm>
              <a:off x="901399" y="2008993"/>
              <a:ext cx="496562" cy="253916"/>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3</a:t>
              </a:r>
              <a:r>
                <a:rPr kumimoji="1" lang="ja-JP" altLang="en-US" sz="1050" b="1" dirty="0">
                  <a:latin typeface="BIZ UDPゴシック" panose="020B0400000000000000" pitchFamily="50" charset="-128"/>
                  <a:ea typeface="BIZ UDPゴシック" panose="020B0400000000000000" pitchFamily="50" charset="-128"/>
                </a:rPr>
                <a:t>％</a:t>
              </a:r>
            </a:p>
          </p:txBody>
        </p:sp>
        <p:sp>
          <p:nvSpPr>
            <p:cNvPr id="47" name="テキスト ボックス 46">
              <a:extLst>
                <a:ext uri="{FF2B5EF4-FFF2-40B4-BE49-F238E27FC236}">
                  <a16:creationId xmlns:a16="http://schemas.microsoft.com/office/drawing/2014/main" id="{F6C249C8-7854-C51C-718B-DB7E1656370B}"/>
                </a:ext>
              </a:extLst>
            </p:cNvPr>
            <p:cNvSpPr txBox="1"/>
            <p:nvPr/>
          </p:nvSpPr>
          <p:spPr>
            <a:xfrm>
              <a:off x="1208873" y="2388861"/>
              <a:ext cx="496562" cy="415498"/>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31</a:t>
              </a:r>
              <a:r>
                <a:rPr kumimoji="1" lang="ja-JP" altLang="en-US" sz="1050" b="1" dirty="0">
                  <a:latin typeface="BIZ UDPゴシック" panose="020B0400000000000000" pitchFamily="50" charset="-128"/>
                  <a:ea typeface="BIZ UDPゴシック" panose="020B0400000000000000" pitchFamily="50" charset="-128"/>
                </a:rPr>
                <a:t>％</a:t>
              </a:r>
            </a:p>
          </p:txBody>
        </p:sp>
        <p:sp>
          <p:nvSpPr>
            <p:cNvPr id="48" name="テキスト ボックス 47">
              <a:extLst>
                <a:ext uri="{FF2B5EF4-FFF2-40B4-BE49-F238E27FC236}">
                  <a16:creationId xmlns:a16="http://schemas.microsoft.com/office/drawing/2014/main" id="{07635ECE-2398-D125-41AA-537FF9DC1E4B}"/>
                </a:ext>
              </a:extLst>
            </p:cNvPr>
            <p:cNvSpPr txBox="1"/>
            <p:nvPr/>
          </p:nvSpPr>
          <p:spPr>
            <a:xfrm>
              <a:off x="3039929" y="2388861"/>
              <a:ext cx="496562" cy="415498"/>
            </a:xfrm>
            <a:prstGeom prst="rect">
              <a:avLst/>
            </a:prstGeom>
            <a:noFill/>
          </p:spPr>
          <p:txBody>
            <a:bodyPr wrap="square" rtlCol="0">
              <a:spAutoFit/>
            </a:bodyPr>
            <a:lstStyle/>
            <a:p>
              <a:r>
                <a:rPr kumimoji="1" lang="en-US" altLang="ja-JP" sz="1050" b="1" dirty="0">
                  <a:solidFill>
                    <a:schemeClr val="bg1"/>
                  </a:solidFill>
                  <a:latin typeface="BIZ UDPゴシック" panose="020B0400000000000000" pitchFamily="50" charset="-128"/>
                  <a:ea typeface="BIZ UDPゴシック" panose="020B0400000000000000" pitchFamily="50" charset="-128"/>
                </a:rPr>
                <a:t>62</a:t>
              </a:r>
              <a:r>
                <a:rPr kumimoji="1" lang="ja-JP" altLang="en-US" sz="1050" b="1" dirty="0">
                  <a:solidFill>
                    <a:schemeClr val="bg1"/>
                  </a:solidFill>
                  <a:latin typeface="BIZ UDPゴシック" panose="020B0400000000000000" pitchFamily="50" charset="-128"/>
                  <a:ea typeface="BIZ UDPゴシック" panose="020B0400000000000000" pitchFamily="50" charset="-128"/>
                </a:rPr>
                <a:t>％</a:t>
              </a:r>
            </a:p>
          </p:txBody>
        </p:sp>
        <p:sp>
          <p:nvSpPr>
            <p:cNvPr id="50" name="テキスト ボックス 49">
              <a:extLst>
                <a:ext uri="{FF2B5EF4-FFF2-40B4-BE49-F238E27FC236}">
                  <a16:creationId xmlns:a16="http://schemas.microsoft.com/office/drawing/2014/main" id="{67A12CE9-D1C1-57B5-742E-E2405EB77AAF}"/>
                </a:ext>
              </a:extLst>
            </p:cNvPr>
            <p:cNvSpPr txBox="1"/>
            <p:nvPr/>
          </p:nvSpPr>
          <p:spPr>
            <a:xfrm>
              <a:off x="4192699" y="1933512"/>
              <a:ext cx="496562" cy="253916"/>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1</a:t>
              </a:r>
              <a:r>
                <a:rPr kumimoji="1" lang="ja-JP" altLang="en-US" sz="1050" b="1" dirty="0">
                  <a:latin typeface="BIZ UDPゴシック" panose="020B0400000000000000" pitchFamily="50" charset="-128"/>
                  <a:ea typeface="BIZ UDPゴシック" panose="020B0400000000000000" pitchFamily="50" charset="-128"/>
                </a:rPr>
                <a:t>％</a:t>
              </a:r>
            </a:p>
          </p:txBody>
        </p:sp>
        <p:sp>
          <p:nvSpPr>
            <p:cNvPr id="51" name="テキスト ボックス 50">
              <a:extLst>
                <a:ext uri="{FF2B5EF4-FFF2-40B4-BE49-F238E27FC236}">
                  <a16:creationId xmlns:a16="http://schemas.microsoft.com/office/drawing/2014/main" id="{6B4CE059-5502-2109-218E-C7FA9DD8D3AD}"/>
                </a:ext>
              </a:extLst>
            </p:cNvPr>
            <p:cNvSpPr txBox="1"/>
            <p:nvPr/>
          </p:nvSpPr>
          <p:spPr>
            <a:xfrm>
              <a:off x="4440980" y="2335006"/>
              <a:ext cx="496562" cy="253916"/>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3</a:t>
              </a:r>
              <a:r>
                <a:rPr kumimoji="1" lang="ja-JP" altLang="en-US" sz="1050" b="1" dirty="0">
                  <a:latin typeface="BIZ UDPゴシック" panose="020B0400000000000000" pitchFamily="50" charset="-128"/>
                  <a:ea typeface="BIZ UDPゴシック" panose="020B0400000000000000" pitchFamily="50" charset="-128"/>
                </a:rPr>
                <a:t>％</a:t>
              </a:r>
            </a:p>
          </p:txBody>
        </p:sp>
        <p:cxnSp>
          <p:nvCxnSpPr>
            <p:cNvPr id="53" name="直線コネクタ 52">
              <a:extLst>
                <a:ext uri="{FF2B5EF4-FFF2-40B4-BE49-F238E27FC236}">
                  <a16:creationId xmlns:a16="http://schemas.microsoft.com/office/drawing/2014/main" id="{5B6F23BA-B5F8-1B55-6774-814B61064A1A}"/>
                </a:ext>
              </a:extLst>
            </p:cNvPr>
            <p:cNvCxnSpPr>
              <a:cxnSpLocks/>
            </p:cNvCxnSpPr>
            <p:nvPr/>
          </p:nvCxnSpPr>
          <p:spPr>
            <a:xfrm flipH="1">
              <a:off x="836490" y="2117678"/>
              <a:ext cx="73162" cy="105464"/>
            </a:xfrm>
            <a:prstGeom prst="line">
              <a:avLst/>
            </a:prstGeom>
          </p:spPr>
          <p:style>
            <a:lnRef idx="1">
              <a:schemeClr val="dk1"/>
            </a:lnRef>
            <a:fillRef idx="0">
              <a:schemeClr val="dk1"/>
            </a:fillRef>
            <a:effectRef idx="0">
              <a:schemeClr val="dk1"/>
            </a:effectRef>
            <a:fontRef idx="minor">
              <a:schemeClr val="tx1"/>
            </a:fontRef>
          </p:style>
        </p:cxnSp>
        <p:cxnSp>
          <p:nvCxnSpPr>
            <p:cNvPr id="57" name="コネクタ: カギ線 56">
              <a:extLst>
                <a:ext uri="{FF2B5EF4-FFF2-40B4-BE49-F238E27FC236}">
                  <a16:creationId xmlns:a16="http://schemas.microsoft.com/office/drawing/2014/main" id="{B9E3CD00-00C2-4299-3324-043C89A46F10}"/>
                </a:ext>
              </a:extLst>
            </p:cNvPr>
            <p:cNvCxnSpPr>
              <a:cxnSpLocks/>
            </p:cNvCxnSpPr>
            <p:nvPr/>
          </p:nvCxnSpPr>
          <p:spPr>
            <a:xfrm rot="5400000" flipH="1" flipV="1">
              <a:off x="740734" y="1983088"/>
              <a:ext cx="279075" cy="227632"/>
            </a:xfrm>
            <a:prstGeom prst="bentConnector3">
              <a:avLst>
                <a:gd name="adj1" fmla="val 101196"/>
              </a:avLst>
            </a:prstGeom>
          </p:spPr>
          <p:style>
            <a:lnRef idx="1">
              <a:schemeClr val="dk1"/>
            </a:lnRef>
            <a:fillRef idx="0">
              <a:schemeClr val="dk1"/>
            </a:fillRef>
            <a:effectRef idx="0">
              <a:schemeClr val="dk1"/>
            </a:effectRef>
            <a:fontRef idx="minor">
              <a:schemeClr val="tx1"/>
            </a:fontRef>
          </p:style>
        </p:cxnSp>
        <p:sp>
          <p:nvSpPr>
            <p:cNvPr id="62" name="テキスト ボックス 61">
              <a:extLst>
                <a:ext uri="{FF2B5EF4-FFF2-40B4-BE49-F238E27FC236}">
                  <a16:creationId xmlns:a16="http://schemas.microsoft.com/office/drawing/2014/main" id="{9C518036-9C47-781B-2129-00E10736024E}"/>
                </a:ext>
              </a:extLst>
            </p:cNvPr>
            <p:cNvSpPr txBox="1"/>
            <p:nvPr/>
          </p:nvSpPr>
          <p:spPr>
            <a:xfrm>
              <a:off x="949252" y="1851541"/>
              <a:ext cx="496562" cy="253916"/>
            </a:xfrm>
            <a:prstGeom prst="rect">
              <a:avLst/>
            </a:prstGeom>
            <a:noFill/>
          </p:spPr>
          <p:txBody>
            <a:bodyPr wrap="square" rtlCol="0">
              <a:spAutoFit/>
            </a:bodyPr>
            <a:lstStyle/>
            <a:p>
              <a:r>
                <a:rPr kumimoji="1" lang="en-US" altLang="ja-JP" sz="1050" b="1" dirty="0">
                  <a:latin typeface="BIZ UDPゴシック" panose="020B0400000000000000" pitchFamily="50" charset="-128"/>
                  <a:ea typeface="BIZ UDPゴシック" panose="020B0400000000000000" pitchFamily="50" charset="-128"/>
                </a:rPr>
                <a:t>0</a:t>
              </a:r>
              <a:r>
                <a:rPr kumimoji="1" lang="ja-JP" altLang="en-US" sz="1050" b="1" dirty="0">
                  <a:latin typeface="BIZ UDPゴシック" panose="020B0400000000000000" pitchFamily="50" charset="-128"/>
                  <a:ea typeface="BIZ UDPゴシック" panose="020B0400000000000000" pitchFamily="50" charset="-128"/>
                </a:rPr>
                <a:t>％</a:t>
              </a:r>
            </a:p>
          </p:txBody>
        </p:sp>
        <p:sp>
          <p:nvSpPr>
            <p:cNvPr id="66" name="テキスト ボックス 65">
              <a:extLst>
                <a:ext uri="{FF2B5EF4-FFF2-40B4-BE49-F238E27FC236}">
                  <a16:creationId xmlns:a16="http://schemas.microsoft.com/office/drawing/2014/main" id="{A458FD5B-AE9E-ED05-FDEC-F3E7E5C1A1F7}"/>
                </a:ext>
              </a:extLst>
            </p:cNvPr>
            <p:cNvSpPr txBox="1"/>
            <p:nvPr/>
          </p:nvSpPr>
          <p:spPr>
            <a:xfrm>
              <a:off x="4426039" y="2236442"/>
              <a:ext cx="492443" cy="215444"/>
            </a:xfrm>
            <a:prstGeom prst="rect">
              <a:avLst/>
            </a:prstGeom>
            <a:noFill/>
          </p:spPr>
          <p:txBody>
            <a:bodyPr wrap="none" rtlCol="0">
              <a:spAutoFit/>
            </a:bodyPr>
            <a:lstStyle/>
            <a:p>
              <a:r>
                <a:rPr kumimoji="1" lang="ja-JP" altLang="en-US" sz="800" dirty="0">
                  <a:latin typeface="BIZ UDPゴシック" panose="020B0400000000000000" pitchFamily="50" charset="-128"/>
                  <a:ea typeface="BIZ UDPゴシック" panose="020B0400000000000000" pitchFamily="50" charset="-128"/>
                </a:rPr>
                <a:t>無回答</a:t>
              </a:r>
            </a:p>
          </p:txBody>
        </p:sp>
        <p:cxnSp>
          <p:nvCxnSpPr>
            <p:cNvPr id="68" name="直線コネクタ 67">
              <a:extLst>
                <a:ext uri="{FF2B5EF4-FFF2-40B4-BE49-F238E27FC236}">
                  <a16:creationId xmlns:a16="http://schemas.microsoft.com/office/drawing/2014/main" id="{D912CEF6-D14F-A9A5-2B69-17084ABBA474}"/>
                </a:ext>
              </a:extLst>
            </p:cNvPr>
            <p:cNvCxnSpPr>
              <a:cxnSpLocks/>
            </p:cNvCxnSpPr>
            <p:nvPr/>
          </p:nvCxnSpPr>
          <p:spPr>
            <a:xfrm flipV="1">
              <a:off x="4377860" y="2130365"/>
              <a:ext cx="0" cy="106077"/>
            </a:xfrm>
            <a:prstGeom prst="line">
              <a:avLst/>
            </a:prstGeom>
          </p:spPr>
          <p:style>
            <a:lnRef idx="1">
              <a:schemeClr val="dk1"/>
            </a:lnRef>
            <a:fillRef idx="0">
              <a:schemeClr val="dk1"/>
            </a:fillRef>
            <a:effectRef idx="0">
              <a:schemeClr val="dk1"/>
            </a:effectRef>
            <a:fontRef idx="minor">
              <a:schemeClr val="tx1"/>
            </a:fontRef>
          </p:style>
        </p:cxnSp>
      </p:grpSp>
      <p:sp>
        <p:nvSpPr>
          <p:cNvPr id="3" name="テキスト ボックス 2">
            <a:extLst>
              <a:ext uri="{FF2B5EF4-FFF2-40B4-BE49-F238E27FC236}">
                <a16:creationId xmlns:a16="http://schemas.microsoft.com/office/drawing/2014/main" id="{86B79A75-6792-AD9B-9D18-DC88AA8FEF0D}"/>
              </a:ext>
            </a:extLst>
          </p:cNvPr>
          <p:cNvSpPr txBox="1"/>
          <p:nvPr/>
        </p:nvSpPr>
        <p:spPr>
          <a:xfrm>
            <a:off x="6345936" y="6494760"/>
            <a:ext cx="3559871" cy="356380"/>
          </a:xfrm>
          <a:prstGeom prst="rect">
            <a:avLst/>
          </a:prstGeom>
          <a:solidFill>
            <a:srgbClr val="FDF1E9"/>
          </a:solidFill>
        </p:spPr>
        <p:txBody>
          <a:bodyPr wrap="square" rtlCol="0">
            <a:spAutoFit/>
          </a:bodyPr>
          <a:lstStyle/>
          <a:p>
            <a:pPr marL="0" marR="0">
              <a:lnSpc>
                <a:spcPct val="150000"/>
              </a:lnSpc>
            </a:pPr>
            <a:r>
              <a:rPr lang="zh-TW" altLang="en-US" sz="600" dirty="0">
                <a:effectLst/>
                <a:latin typeface="BIZ UDPゴシック" panose="020B0400000000000000" pitchFamily="50" charset="-128"/>
                <a:ea typeface="BIZ UDPゴシック" panose="020B0400000000000000" pitchFamily="50" charset="-128"/>
              </a:rPr>
              <a:t>出典</a:t>
            </a:r>
            <a:r>
              <a:rPr lang="ja-JP" altLang="en-US" sz="600" dirty="0">
                <a:effectLst/>
                <a:latin typeface="BIZ UDPゴシック" panose="020B0400000000000000" pitchFamily="50" charset="-128"/>
                <a:ea typeface="BIZ UDPゴシック" panose="020B0400000000000000" pitchFamily="50" charset="-128"/>
              </a:rPr>
              <a:t>：</a:t>
            </a:r>
            <a:r>
              <a:rPr lang="en-US" altLang="ja-JP" sz="600" dirty="0">
                <a:effectLst/>
                <a:latin typeface="BIZ UDPゴシック" panose="020B0400000000000000" pitchFamily="50" charset="-128"/>
                <a:ea typeface="BIZ UDPゴシック" panose="020B0400000000000000" pitchFamily="50" charset="-128"/>
              </a:rPr>
              <a:t>※1</a:t>
            </a:r>
            <a:r>
              <a:rPr lang="zh-TW" altLang="en-US" sz="600" dirty="0">
                <a:effectLst/>
                <a:latin typeface="BIZ UDPゴシック" panose="020B0400000000000000" pitchFamily="50" charset="-128"/>
                <a:ea typeface="BIZ UDPゴシック" panose="020B0400000000000000" pitchFamily="50" charset="-128"/>
              </a:rPr>
              <a:t>一般財団法人日本老人福祉財団</a:t>
            </a:r>
            <a:r>
              <a:rPr lang="ja-JP" altLang="en-US" sz="600" dirty="0">
                <a:latin typeface="BIZ UDPゴシック" panose="020B0400000000000000" pitchFamily="50" charset="-128"/>
                <a:ea typeface="BIZ UDPゴシック" panose="020B0400000000000000" pitchFamily="50" charset="-128"/>
              </a:rPr>
              <a:t> 購読者アンケート</a:t>
            </a:r>
            <a:r>
              <a:rPr lang="en-US" altLang="ja-JP" sz="600" dirty="0">
                <a:latin typeface="BIZ UDPゴシック" panose="020B0400000000000000" pitchFamily="50" charset="-128"/>
                <a:ea typeface="BIZ UDPゴシック" panose="020B0400000000000000" pitchFamily="50" charset="-128"/>
              </a:rPr>
              <a:t>/WEB</a:t>
            </a:r>
            <a:r>
              <a:rPr lang="ja-JP" altLang="en-US" sz="600" dirty="0">
                <a:latin typeface="BIZ UDPゴシック" panose="020B0400000000000000" pitchFamily="50" charset="-128"/>
                <a:ea typeface="BIZ UDPゴシック" panose="020B0400000000000000" pitchFamily="50" charset="-128"/>
              </a:rPr>
              <a:t>アンケート</a:t>
            </a:r>
            <a:endParaRPr lang="en-US" altLang="ja-JP" sz="600" dirty="0">
              <a:latin typeface="BIZ UDPゴシック" panose="020B0400000000000000" pitchFamily="50" charset="-128"/>
              <a:ea typeface="BIZ UDPゴシック" panose="020B0400000000000000" pitchFamily="50" charset="-128"/>
            </a:endParaRPr>
          </a:p>
          <a:p>
            <a:pPr marL="0" marR="0">
              <a:lnSpc>
                <a:spcPct val="150000"/>
              </a:lnSpc>
            </a:pPr>
            <a:r>
              <a:rPr lang="ja-JP" altLang="en-US" sz="600" dirty="0">
                <a:effectLst/>
                <a:latin typeface="BIZ UDPゴシック" panose="020B0400000000000000" pitchFamily="50" charset="-128"/>
                <a:ea typeface="BIZ UDPゴシック" panose="020B0400000000000000" pitchFamily="50" charset="-128"/>
              </a:rPr>
              <a:t>　　　</a:t>
            </a:r>
            <a:endParaRPr lang="en-US" altLang="ja-JP" sz="600" dirty="0">
              <a:effectLst/>
              <a:latin typeface="BIZ UDPゴシック" panose="020B0400000000000000" pitchFamily="50" charset="-128"/>
              <a:ea typeface="BIZ UDPゴシック" panose="020B0400000000000000" pitchFamily="50" charset="-128"/>
            </a:endParaRPr>
          </a:p>
        </p:txBody>
      </p:sp>
      <p:grpSp>
        <p:nvGrpSpPr>
          <p:cNvPr id="65" name="グループ化 64">
            <a:extLst>
              <a:ext uri="{FF2B5EF4-FFF2-40B4-BE49-F238E27FC236}">
                <a16:creationId xmlns:a16="http://schemas.microsoft.com/office/drawing/2014/main" id="{EA2AB617-EDF0-9850-24EE-C501A678396E}"/>
              </a:ext>
            </a:extLst>
          </p:cNvPr>
          <p:cNvGrpSpPr/>
          <p:nvPr/>
        </p:nvGrpSpPr>
        <p:grpSpPr>
          <a:xfrm>
            <a:off x="5103935" y="1004333"/>
            <a:ext cx="4151781" cy="3260140"/>
            <a:chOff x="5103935" y="1004333"/>
            <a:chExt cx="4151781" cy="3260140"/>
          </a:xfrm>
        </p:grpSpPr>
        <p:sp>
          <p:nvSpPr>
            <p:cNvPr id="5" name="吹き出し: 角を丸めた四角形 4">
              <a:extLst>
                <a:ext uri="{FF2B5EF4-FFF2-40B4-BE49-F238E27FC236}">
                  <a16:creationId xmlns:a16="http://schemas.microsoft.com/office/drawing/2014/main" id="{B8F109FC-BB50-6743-4A19-7729D5DFD8DF}"/>
                </a:ext>
              </a:extLst>
            </p:cNvPr>
            <p:cNvSpPr/>
            <p:nvPr/>
          </p:nvSpPr>
          <p:spPr>
            <a:xfrm>
              <a:off x="5277318" y="2635193"/>
              <a:ext cx="770160" cy="239997"/>
            </a:xfrm>
            <a:prstGeom prst="wedgeRoundRectCallout">
              <a:avLst>
                <a:gd name="adj1" fmla="val -20333"/>
                <a:gd name="adj2" fmla="val 89386"/>
                <a:gd name="adj3" fmla="val 16667"/>
              </a:avLst>
            </a:prstGeom>
            <a:solidFill>
              <a:srgbClr val="FFF8C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a:t>
              </a: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5</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歳</a:t>
              </a:r>
            </a:p>
          </p:txBody>
        </p:sp>
        <p:pic>
          <p:nvPicPr>
            <p:cNvPr id="7" name="グラフィックス 6">
              <a:extLst>
                <a:ext uri="{FF2B5EF4-FFF2-40B4-BE49-F238E27FC236}">
                  <a16:creationId xmlns:a16="http://schemas.microsoft.com/office/drawing/2014/main" id="{81FBFCAB-FEEF-B8B4-02D7-9D0385675E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47022" y="1807848"/>
              <a:ext cx="500752" cy="1164792"/>
            </a:xfrm>
            <a:prstGeom prst="rect">
              <a:avLst/>
            </a:prstGeom>
          </p:spPr>
        </p:pic>
        <p:sp>
          <p:nvSpPr>
            <p:cNvPr id="8" name="吹き出し: 角を丸めた四角形 7">
              <a:extLst>
                <a:ext uri="{FF2B5EF4-FFF2-40B4-BE49-F238E27FC236}">
                  <a16:creationId xmlns:a16="http://schemas.microsoft.com/office/drawing/2014/main" id="{0327D90A-9F70-C1F8-A7CE-E95AA654C5E0}"/>
                </a:ext>
              </a:extLst>
            </p:cNvPr>
            <p:cNvSpPr/>
            <p:nvPr/>
          </p:nvSpPr>
          <p:spPr>
            <a:xfrm>
              <a:off x="5277318" y="1543722"/>
              <a:ext cx="770160" cy="239997"/>
            </a:xfrm>
            <a:prstGeom prst="wedgeRoundRectCallout">
              <a:avLst>
                <a:gd name="adj1" fmla="val -20333"/>
                <a:gd name="adj2" fmla="val 89386"/>
                <a:gd name="adj3" fmla="val 16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親：</a:t>
              </a: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35</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歳</a:t>
              </a:r>
            </a:p>
          </p:txBody>
        </p:sp>
        <p:pic>
          <p:nvPicPr>
            <p:cNvPr id="13" name="グラフィックス 12">
              <a:extLst>
                <a:ext uri="{FF2B5EF4-FFF2-40B4-BE49-F238E27FC236}">
                  <a16:creationId xmlns:a16="http://schemas.microsoft.com/office/drawing/2014/main" id="{8A73D444-A131-A80B-2ABC-8379967E105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47022" y="2888562"/>
              <a:ext cx="500752" cy="1164792"/>
            </a:xfrm>
            <a:prstGeom prst="rect">
              <a:avLst/>
            </a:prstGeom>
          </p:spPr>
        </p:pic>
        <p:grpSp>
          <p:nvGrpSpPr>
            <p:cNvPr id="14" name="グループ化 13">
              <a:extLst>
                <a:ext uri="{FF2B5EF4-FFF2-40B4-BE49-F238E27FC236}">
                  <a16:creationId xmlns:a16="http://schemas.microsoft.com/office/drawing/2014/main" id="{2E8E0812-033B-900C-1C76-5CF339EE0654}"/>
                </a:ext>
              </a:extLst>
            </p:cNvPr>
            <p:cNvGrpSpPr/>
            <p:nvPr/>
          </p:nvGrpSpPr>
          <p:grpSpPr>
            <a:xfrm>
              <a:off x="6239697" y="1243810"/>
              <a:ext cx="2866827" cy="2347050"/>
              <a:chOff x="1687463" y="1502548"/>
              <a:chExt cx="2986385" cy="2444931"/>
            </a:xfrm>
          </p:grpSpPr>
          <p:sp>
            <p:nvSpPr>
              <p:cNvPr id="24" name="四角形: 角を丸くする 23">
                <a:extLst>
                  <a:ext uri="{FF2B5EF4-FFF2-40B4-BE49-F238E27FC236}">
                    <a16:creationId xmlns:a16="http://schemas.microsoft.com/office/drawing/2014/main" id="{9E19C028-3774-6779-9FD2-663CD268D9BC}"/>
                  </a:ext>
                </a:extLst>
              </p:cNvPr>
              <p:cNvSpPr/>
              <p:nvPr/>
            </p:nvSpPr>
            <p:spPr>
              <a:xfrm>
                <a:off x="3168173" y="1570135"/>
                <a:ext cx="683110" cy="2377344"/>
              </a:xfrm>
              <a:prstGeom prst="roundRect">
                <a:avLst>
                  <a:gd name="adj" fmla="val 6029"/>
                </a:avLst>
              </a:prstGeom>
              <a:solidFill>
                <a:srgbClr val="FEF3E6"/>
              </a:solidFill>
              <a:ln w="19050">
                <a:solidFill>
                  <a:srgbClr val="EF7019"/>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31" name="テキスト ボックス 30">
                <a:extLst>
                  <a:ext uri="{FF2B5EF4-FFF2-40B4-BE49-F238E27FC236}">
                    <a16:creationId xmlns:a16="http://schemas.microsoft.com/office/drawing/2014/main" id="{E0EE6B51-DDE3-0713-8E36-E94DB5E1D775}"/>
                  </a:ext>
                </a:extLst>
              </p:cNvPr>
              <p:cNvSpPr txBox="1"/>
              <p:nvPr/>
            </p:nvSpPr>
            <p:spPr>
              <a:xfrm>
                <a:off x="2482981" y="1502549"/>
                <a:ext cx="743393" cy="275793"/>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20</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年後</a:t>
                </a:r>
              </a:p>
            </p:txBody>
          </p:sp>
          <p:sp>
            <p:nvSpPr>
              <p:cNvPr id="32" name="テキスト ボックス 31">
                <a:extLst>
                  <a:ext uri="{FF2B5EF4-FFF2-40B4-BE49-F238E27FC236}">
                    <a16:creationId xmlns:a16="http://schemas.microsoft.com/office/drawing/2014/main" id="{461F7C9E-9B9F-3CC6-3FEE-8AD8E5F50C27}"/>
                  </a:ext>
                </a:extLst>
              </p:cNvPr>
              <p:cNvSpPr txBox="1"/>
              <p:nvPr/>
            </p:nvSpPr>
            <p:spPr>
              <a:xfrm>
                <a:off x="3259465" y="1502549"/>
                <a:ext cx="709393" cy="275793"/>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40</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年後</a:t>
                </a:r>
              </a:p>
            </p:txBody>
          </p:sp>
          <p:sp>
            <p:nvSpPr>
              <p:cNvPr id="33" name="テキスト ボックス 32">
                <a:extLst>
                  <a:ext uri="{FF2B5EF4-FFF2-40B4-BE49-F238E27FC236}">
                    <a16:creationId xmlns:a16="http://schemas.microsoft.com/office/drawing/2014/main" id="{73559162-C856-DAAF-0B64-1FDAE47F650F}"/>
                  </a:ext>
                </a:extLst>
              </p:cNvPr>
              <p:cNvSpPr txBox="1"/>
              <p:nvPr/>
            </p:nvSpPr>
            <p:spPr>
              <a:xfrm>
                <a:off x="3991353" y="1502548"/>
                <a:ext cx="682495" cy="275793"/>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60</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年後</a:t>
                </a:r>
              </a:p>
            </p:txBody>
          </p:sp>
          <p:grpSp>
            <p:nvGrpSpPr>
              <p:cNvPr id="38" name="グループ化 37">
                <a:extLst>
                  <a:ext uri="{FF2B5EF4-FFF2-40B4-BE49-F238E27FC236}">
                    <a16:creationId xmlns:a16="http://schemas.microsoft.com/office/drawing/2014/main" id="{C0CB49D7-EE3F-789C-8C5A-E3DC9CF16C37}"/>
                  </a:ext>
                </a:extLst>
              </p:cNvPr>
              <p:cNvGrpSpPr/>
              <p:nvPr/>
            </p:nvGrpSpPr>
            <p:grpSpPr>
              <a:xfrm>
                <a:off x="1949570" y="1778555"/>
                <a:ext cx="2353426" cy="2069691"/>
                <a:chOff x="1949570" y="1778555"/>
                <a:chExt cx="2353426" cy="2069691"/>
              </a:xfrm>
            </p:grpSpPr>
            <p:cxnSp>
              <p:nvCxnSpPr>
                <p:cNvPr id="54" name="直線コネクタ 53">
                  <a:extLst>
                    <a:ext uri="{FF2B5EF4-FFF2-40B4-BE49-F238E27FC236}">
                      <a16:creationId xmlns:a16="http://schemas.microsoft.com/office/drawing/2014/main" id="{CCB813BD-133F-2511-D7B6-4BB4E6A0AEC6}"/>
                    </a:ext>
                  </a:extLst>
                </p:cNvPr>
                <p:cNvCxnSpPr/>
                <p:nvPr/>
              </p:nvCxnSpPr>
              <p:spPr>
                <a:xfrm>
                  <a:off x="1949570" y="1778555"/>
                  <a:ext cx="0" cy="2069691"/>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55" name="直線コネクタ 54">
                  <a:extLst>
                    <a:ext uri="{FF2B5EF4-FFF2-40B4-BE49-F238E27FC236}">
                      <a16:creationId xmlns:a16="http://schemas.microsoft.com/office/drawing/2014/main" id="{7464A9CF-BBA4-4C1D-5C9D-3265C8C4E7A8}"/>
                    </a:ext>
                  </a:extLst>
                </p:cNvPr>
                <p:cNvCxnSpPr/>
                <p:nvPr/>
              </p:nvCxnSpPr>
              <p:spPr>
                <a:xfrm>
                  <a:off x="2750255" y="1778555"/>
                  <a:ext cx="0" cy="2069691"/>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56" name="直線コネクタ 55">
                  <a:extLst>
                    <a:ext uri="{FF2B5EF4-FFF2-40B4-BE49-F238E27FC236}">
                      <a16:creationId xmlns:a16="http://schemas.microsoft.com/office/drawing/2014/main" id="{9F5FDD26-10B6-DF2E-314A-C34D8049244B}"/>
                    </a:ext>
                  </a:extLst>
                </p:cNvPr>
                <p:cNvCxnSpPr/>
                <p:nvPr/>
              </p:nvCxnSpPr>
              <p:spPr>
                <a:xfrm>
                  <a:off x="3538828" y="1778555"/>
                  <a:ext cx="0" cy="2069691"/>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58" name="直線コネクタ 57">
                  <a:extLst>
                    <a:ext uri="{FF2B5EF4-FFF2-40B4-BE49-F238E27FC236}">
                      <a16:creationId xmlns:a16="http://schemas.microsoft.com/office/drawing/2014/main" id="{E1A8035A-1FDC-2A53-4BA0-F6273459D04D}"/>
                    </a:ext>
                  </a:extLst>
                </p:cNvPr>
                <p:cNvCxnSpPr/>
                <p:nvPr/>
              </p:nvCxnSpPr>
              <p:spPr>
                <a:xfrm>
                  <a:off x="4302996" y="1778555"/>
                  <a:ext cx="0" cy="2069691"/>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grpSp>
          <p:sp>
            <p:nvSpPr>
              <p:cNvPr id="39" name="正方形/長方形 38">
                <a:extLst>
                  <a:ext uri="{FF2B5EF4-FFF2-40B4-BE49-F238E27FC236}">
                    <a16:creationId xmlns:a16="http://schemas.microsoft.com/office/drawing/2014/main" id="{3B8F6570-4983-7780-7B8E-4390C3764F7D}"/>
                  </a:ext>
                </a:extLst>
              </p:cNvPr>
              <p:cNvSpPr/>
              <p:nvPr/>
            </p:nvSpPr>
            <p:spPr>
              <a:xfrm>
                <a:off x="2882925" y="2184085"/>
                <a:ext cx="1420070" cy="218699"/>
              </a:xfrm>
              <a:prstGeom prst="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latin typeface="BIZ UDPゴシック" panose="020B0400000000000000" pitchFamily="50" charset="-128"/>
                    <a:ea typeface="BIZ UDPゴシック" panose="020B0400000000000000" pitchFamily="50" charset="-128"/>
                  </a:rPr>
                  <a:t>老後費用</a:t>
                </a:r>
              </a:p>
            </p:txBody>
          </p:sp>
          <p:sp>
            <p:nvSpPr>
              <p:cNvPr id="40" name="テキスト ボックス 39">
                <a:extLst>
                  <a:ext uri="{FF2B5EF4-FFF2-40B4-BE49-F238E27FC236}">
                    <a16:creationId xmlns:a16="http://schemas.microsoft.com/office/drawing/2014/main" id="{054C9FE7-EB46-697B-A81F-EBD26BEF8E47}"/>
                  </a:ext>
                </a:extLst>
              </p:cNvPr>
              <p:cNvSpPr txBox="1"/>
              <p:nvPr/>
            </p:nvSpPr>
            <p:spPr>
              <a:xfrm>
                <a:off x="1713916" y="1502548"/>
                <a:ext cx="702201" cy="275793"/>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en-US" altLang="ja-JP" sz="900" b="1" dirty="0">
                    <a:solidFill>
                      <a:prstClr val="black"/>
                    </a:solidFill>
                    <a:latin typeface="BIZ UDPゴシック" panose="020B0400000000000000" pitchFamily="50" charset="-128"/>
                    <a:ea typeface="BIZ UDPゴシック" panose="020B0400000000000000" pitchFamily="50" charset="-128"/>
                  </a:rPr>
                  <a:t>1</a:t>
                </a: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0</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年後</a:t>
                </a:r>
              </a:p>
            </p:txBody>
          </p:sp>
          <p:sp>
            <p:nvSpPr>
              <p:cNvPr id="41" name="正方形/長方形 40">
                <a:extLst>
                  <a:ext uri="{FF2B5EF4-FFF2-40B4-BE49-F238E27FC236}">
                    <a16:creationId xmlns:a16="http://schemas.microsoft.com/office/drawing/2014/main" id="{8F282B60-1A80-6D84-A768-1ABFEA2C5DF8}"/>
                  </a:ext>
                </a:extLst>
              </p:cNvPr>
              <p:cNvSpPr/>
              <p:nvPr/>
            </p:nvSpPr>
            <p:spPr>
              <a:xfrm>
                <a:off x="2947267" y="3280542"/>
                <a:ext cx="1044075" cy="218699"/>
              </a:xfrm>
              <a:prstGeom prst="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latin typeface="BIZ UDPゴシック" panose="020B0400000000000000" pitchFamily="50" charset="-128"/>
                    <a:ea typeface="BIZ UDPゴシック" panose="020B0400000000000000" pitchFamily="50" charset="-128"/>
                  </a:rPr>
                  <a:t>子育て費用</a:t>
                </a:r>
              </a:p>
            </p:txBody>
          </p:sp>
          <p:sp>
            <p:nvSpPr>
              <p:cNvPr id="42" name="正方形/長方形 41">
                <a:extLst>
                  <a:ext uri="{FF2B5EF4-FFF2-40B4-BE49-F238E27FC236}">
                    <a16:creationId xmlns:a16="http://schemas.microsoft.com/office/drawing/2014/main" id="{B103A608-48E8-20B0-2725-2293DF6143BC}"/>
                  </a:ext>
                </a:extLst>
              </p:cNvPr>
              <p:cNvSpPr/>
              <p:nvPr/>
            </p:nvSpPr>
            <p:spPr>
              <a:xfrm>
                <a:off x="1702079" y="2184085"/>
                <a:ext cx="961642" cy="218699"/>
              </a:xfrm>
              <a:prstGeom prst="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latin typeface="BIZ UDPゴシック" panose="020B0400000000000000" pitchFamily="50" charset="-128"/>
                    <a:ea typeface="BIZ UDPゴシック" panose="020B0400000000000000" pitchFamily="50" charset="-128"/>
                  </a:rPr>
                  <a:t>子育て費用</a:t>
                </a:r>
              </a:p>
            </p:txBody>
          </p:sp>
          <p:sp>
            <p:nvSpPr>
              <p:cNvPr id="43" name="矢印: 右 42">
                <a:extLst>
                  <a:ext uri="{FF2B5EF4-FFF2-40B4-BE49-F238E27FC236}">
                    <a16:creationId xmlns:a16="http://schemas.microsoft.com/office/drawing/2014/main" id="{281BC0D7-0442-39A9-1196-F0925703072B}"/>
                  </a:ext>
                </a:extLst>
              </p:cNvPr>
              <p:cNvSpPr/>
              <p:nvPr/>
            </p:nvSpPr>
            <p:spPr>
              <a:xfrm>
                <a:off x="1687463" y="2460033"/>
                <a:ext cx="2615527" cy="237906"/>
              </a:xfrm>
              <a:prstGeom prst="rightArrow">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44" name="テキスト ボックス 43">
                <a:extLst>
                  <a:ext uri="{FF2B5EF4-FFF2-40B4-BE49-F238E27FC236}">
                    <a16:creationId xmlns:a16="http://schemas.microsoft.com/office/drawing/2014/main" id="{A637551E-CE51-B608-F222-00627275DDE2}"/>
                  </a:ext>
                </a:extLst>
              </p:cNvPr>
              <p:cNvSpPr txBox="1"/>
              <p:nvPr/>
            </p:nvSpPr>
            <p:spPr>
              <a:xfrm>
                <a:off x="1870110" y="2382645"/>
                <a:ext cx="683133" cy="280333"/>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生活費等</a:t>
                </a:r>
              </a:p>
            </p:txBody>
          </p:sp>
          <p:sp>
            <p:nvSpPr>
              <p:cNvPr id="49" name="矢印: 右 48">
                <a:extLst>
                  <a:ext uri="{FF2B5EF4-FFF2-40B4-BE49-F238E27FC236}">
                    <a16:creationId xmlns:a16="http://schemas.microsoft.com/office/drawing/2014/main" id="{6070AA35-7C6B-C75C-2A2D-C9B2D6EFDE86}"/>
                  </a:ext>
                </a:extLst>
              </p:cNvPr>
              <p:cNvSpPr/>
              <p:nvPr/>
            </p:nvSpPr>
            <p:spPr>
              <a:xfrm>
                <a:off x="2750255" y="3556337"/>
                <a:ext cx="1552735" cy="237906"/>
              </a:xfrm>
              <a:prstGeom prst="rightArrow">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52" name="テキスト ボックス 51">
                <a:extLst>
                  <a:ext uri="{FF2B5EF4-FFF2-40B4-BE49-F238E27FC236}">
                    <a16:creationId xmlns:a16="http://schemas.microsoft.com/office/drawing/2014/main" id="{72FAD57B-7AF9-1345-7730-AC710EA6BB29}"/>
                  </a:ext>
                </a:extLst>
              </p:cNvPr>
              <p:cNvSpPr txBox="1"/>
              <p:nvPr/>
            </p:nvSpPr>
            <p:spPr>
              <a:xfrm>
                <a:off x="2720158" y="3463266"/>
                <a:ext cx="683133" cy="280333"/>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生活費等</a:t>
                </a:r>
              </a:p>
            </p:txBody>
          </p:sp>
        </p:grpSp>
        <p:sp>
          <p:nvSpPr>
            <p:cNvPr id="59" name="テキスト ボックス 58">
              <a:extLst>
                <a:ext uri="{FF2B5EF4-FFF2-40B4-BE49-F238E27FC236}">
                  <a16:creationId xmlns:a16="http://schemas.microsoft.com/office/drawing/2014/main" id="{19F846AF-9A89-73DE-124A-C36016A35ECE}"/>
                </a:ext>
              </a:extLst>
            </p:cNvPr>
            <p:cNvSpPr txBox="1"/>
            <p:nvPr/>
          </p:nvSpPr>
          <p:spPr>
            <a:xfrm>
              <a:off x="5103935" y="1004333"/>
              <a:ext cx="4151781" cy="264752"/>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老後費用のかかるタイミング ▼</a:t>
              </a:r>
            </a:p>
          </p:txBody>
        </p:sp>
        <p:sp>
          <p:nvSpPr>
            <p:cNvPr id="60" name="吹き出し: 角を丸めた四角形 59">
              <a:extLst>
                <a:ext uri="{FF2B5EF4-FFF2-40B4-BE49-F238E27FC236}">
                  <a16:creationId xmlns:a16="http://schemas.microsoft.com/office/drawing/2014/main" id="{F7964E41-BFD0-8EDB-7073-8D65C87EA054}"/>
                </a:ext>
              </a:extLst>
            </p:cNvPr>
            <p:cNvSpPr/>
            <p:nvPr/>
          </p:nvSpPr>
          <p:spPr>
            <a:xfrm>
              <a:off x="7664220" y="1539765"/>
              <a:ext cx="661021" cy="205987"/>
            </a:xfrm>
            <a:prstGeom prst="wedgeRoundRectCallout">
              <a:avLst>
                <a:gd name="adj1" fmla="val -20333"/>
                <a:gd name="adj2" fmla="val 89386"/>
                <a:gd name="adj3" fmla="val 16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親：</a:t>
              </a:r>
              <a:r>
                <a:rPr kumimoji="1" lang="en-US" altLang="ja-JP" sz="800" b="1" dirty="0">
                  <a:solidFill>
                    <a:prstClr val="black"/>
                  </a:solidFill>
                  <a:latin typeface="BIZ UDPゴシック" panose="020B0400000000000000" pitchFamily="50" charset="-128"/>
                  <a:ea typeface="BIZ UDPゴシック" panose="020B0400000000000000" pitchFamily="50" charset="-128"/>
                </a:rPr>
                <a:t>7</a:t>
              </a:r>
              <a:r>
                <a:rPr kumimoji="1" lang="en-US" altLang="ja-JP" sz="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5</a:t>
              </a:r>
              <a:r>
                <a:rPr kumimoji="1" lang="ja-JP" altLang="en-US" sz="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歳</a:t>
              </a:r>
            </a:p>
          </p:txBody>
        </p:sp>
        <p:sp>
          <p:nvSpPr>
            <p:cNvPr id="61" name="吹き出し: 角を丸めた四角形 60">
              <a:extLst>
                <a:ext uri="{FF2B5EF4-FFF2-40B4-BE49-F238E27FC236}">
                  <a16:creationId xmlns:a16="http://schemas.microsoft.com/office/drawing/2014/main" id="{11B7CCEB-2AA0-9A6D-2641-A6611B6FD071}"/>
                </a:ext>
              </a:extLst>
            </p:cNvPr>
            <p:cNvSpPr/>
            <p:nvPr/>
          </p:nvSpPr>
          <p:spPr>
            <a:xfrm>
              <a:off x="7664220" y="2614238"/>
              <a:ext cx="661021" cy="205987"/>
            </a:xfrm>
            <a:prstGeom prst="wedgeRoundRectCallout">
              <a:avLst>
                <a:gd name="adj1" fmla="val -20333"/>
                <a:gd name="adj2" fmla="val 89386"/>
                <a:gd name="adj3" fmla="val 16667"/>
              </a:avLst>
            </a:prstGeom>
            <a:solidFill>
              <a:srgbClr val="FFF8C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a:t>
              </a:r>
              <a:r>
                <a:rPr kumimoji="1" lang="en-US" altLang="ja-JP" sz="800" b="1" dirty="0">
                  <a:solidFill>
                    <a:prstClr val="black"/>
                  </a:solidFill>
                  <a:latin typeface="BIZ UDPゴシック" panose="020B0400000000000000" pitchFamily="50" charset="-128"/>
                  <a:ea typeface="BIZ UDPゴシック" panose="020B0400000000000000" pitchFamily="50" charset="-128"/>
                </a:rPr>
                <a:t>4</a:t>
              </a:r>
              <a:r>
                <a:rPr kumimoji="1" lang="en-US" altLang="ja-JP" sz="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5</a:t>
              </a:r>
              <a:r>
                <a:rPr kumimoji="1" lang="ja-JP" altLang="en-US" sz="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歳</a:t>
              </a:r>
            </a:p>
          </p:txBody>
        </p:sp>
        <p:pic>
          <p:nvPicPr>
            <p:cNvPr id="63" name="グラフィックス 62">
              <a:extLst>
                <a:ext uri="{FF2B5EF4-FFF2-40B4-BE49-F238E27FC236}">
                  <a16:creationId xmlns:a16="http://schemas.microsoft.com/office/drawing/2014/main" id="{BC0BDBCC-6729-1344-183E-499EB69F1C6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83287" y="3172588"/>
              <a:ext cx="2157521" cy="1088613"/>
            </a:xfrm>
            <a:prstGeom prst="rect">
              <a:avLst/>
            </a:prstGeom>
          </p:spPr>
        </p:pic>
        <p:sp>
          <p:nvSpPr>
            <p:cNvPr id="64" name="テキスト ボックス 63">
              <a:extLst>
                <a:ext uri="{FF2B5EF4-FFF2-40B4-BE49-F238E27FC236}">
                  <a16:creationId xmlns:a16="http://schemas.microsoft.com/office/drawing/2014/main" id="{3EB8FF7E-DE29-BF0E-A843-7811BFE6AB12}"/>
                </a:ext>
              </a:extLst>
            </p:cNvPr>
            <p:cNvSpPr txBox="1"/>
            <p:nvPr/>
          </p:nvSpPr>
          <p:spPr>
            <a:xfrm>
              <a:off x="6643197" y="3618142"/>
              <a:ext cx="1870192" cy="646331"/>
            </a:xfrm>
            <a:prstGeom prst="rect">
              <a:avLst/>
            </a:prstGeom>
            <a:noFill/>
          </p:spPr>
          <p:txBody>
            <a:bodyPr wrap="none" rtlCol="0">
              <a:spAutoFit/>
            </a:bodyPr>
            <a:lstStyle/>
            <a:p>
              <a:pPr algn="ctr"/>
              <a:r>
                <a:rPr kumimoji="1" lang="ja-JP" altLang="en-US" sz="900" b="1" dirty="0">
                  <a:solidFill>
                    <a:schemeClr val="bg1"/>
                  </a:solidFill>
                  <a:latin typeface="BIZ UDPゴシック" panose="020B0400000000000000" pitchFamily="50" charset="-128"/>
                  <a:ea typeface="BIZ UDPゴシック" panose="020B0400000000000000" pitchFamily="50" charset="-128"/>
                </a:rPr>
                <a:t>親が経済的に自立していないと</a:t>
              </a:r>
              <a:endParaRPr kumimoji="1" lang="en-US" altLang="ja-JP" sz="900" b="1" dirty="0">
                <a:solidFill>
                  <a:schemeClr val="bg1"/>
                </a:solidFill>
                <a:latin typeface="BIZ UDPゴシック" panose="020B0400000000000000" pitchFamily="50" charset="-128"/>
                <a:ea typeface="BIZ UDPゴシック" panose="020B0400000000000000" pitchFamily="50" charset="-128"/>
              </a:endParaRPr>
            </a:p>
            <a:p>
              <a:pPr algn="ctr"/>
              <a:r>
                <a:rPr kumimoji="1" lang="ja-JP" altLang="en-US" sz="900" b="1" dirty="0">
                  <a:solidFill>
                    <a:schemeClr val="bg1"/>
                  </a:solidFill>
                  <a:latin typeface="BIZ UDPゴシック" panose="020B0400000000000000" pitchFamily="50" charset="-128"/>
                  <a:ea typeface="BIZ UDPゴシック" panose="020B0400000000000000" pitchFamily="50" charset="-128"/>
                </a:rPr>
                <a:t>子育て費用と老後費用の</a:t>
              </a:r>
              <a:endParaRPr kumimoji="1" lang="en-US" altLang="ja-JP" sz="900" b="1" dirty="0">
                <a:solidFill>
                  <a:schemeClr val="bg1"/>
                </a:solidFill>
                <a:latin typeface="BIZ UDPゴシック" panose="020B0400000000000000" pitchFamily="50" charset="-128"/>
                <a:ea typeface="BIZ UDPゴシック" panose="020B0400000000000000" pitchFamily="50" charset="-128"/>
              </a:endParaRPr>
            </a:p>
            <a:p>
              <a:pPr algn="ctr"/>
              <a:r>
                <a:rPr kumimoji="1" lang="ja-JP" altLang="en-US" sz="900" b="1" dirty="0">
                  <a:solidFill>
                    <a:schemeClr val="bg1"/>
                  </a:solidFill>
                  <a:latin typeface="BIZ UDPゴシック" panose="020B0400000000000000" pitchFamily="50" charset="-128"/>
                  <a:ea typeface="BIZ UDPゴシック" panose="020B0400000000000000" pitchFamily="50" charset="-128"/>
                </a:rPr>
                <a:t>ダブルパンチ！</a:t>
              </a:r>
            </a:p>
            <a:p>
              <a:endParaRPr kumimoji="1" lang="ja-JP" altLang="en-US" sz="900" dirty="0">
                <a:solidFill>
                  <a:schemeClr val="bg1"/>
                </a:solidFill>
                <a:latin typeface="BIZ UDPゴシック" panose="020B0400000000000000" pitchFamily="50" charset="-128"/>
                <a:ea typeface="BIZ UDPゴシック" panose="020B0400000000000000" pitchFamily="50" charset="-128"/>
              </a:endParaRPr>
            </a:p>
          </p:txBody>
        </p:sp>
      </p:grpSp>
      <p:sp>
        <p:nvSpPr>
          <p:cNvPr id="67" name="フッター プレースホルダー 3">
            <a:extLst>
              <a:ext uri="{FF2B5EF4-FFF2-40B4-BE49-F238E27FC236}">
                <a16:creationId xmlns:a16="http://schemas.microsoft.com/office/drawing/2014/main" id="{5C8BABBA-4108-70F7-C916-1D1AA4EC5BB4}"/>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1366971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107" name="Google Shape;107;g31f5d0c0edc_0_16"/>
          <p:cNvPicPr preferRelativeResize="0"/>
          <p:nvPr/>
        </p:nvPicPr>
        <p:blipFill rotWithShape="1">
          <a:blip r:embed="rId3">
            <a:alphaModFix/>
          </a:blip>
          <a:srcRect/>
          <a:stretch/>
        </p:blipFill>
        <p:spPr>
          <a:xfrm rot="10800000" flipH="1">
            <a:off x="-2049696" y="389240"/>
            <a:ext cx="5599377" cy="657809"/>
          </a:xfrm>
          <a:prstGeom prst="rect">
            <a:avLst/>
          </a:prstGeom>
          <a:noFill/>
          <a:ln>
            <a:noFill/>
          </a:ln>
        </p:spPr>
      </p:pic>
      <p:sp>
        <p:nvSpPr>
          <p:cNvPr id="108" name="Google Shape;108;g31f5d0c0edc_0_16"/>
          <p:cNvSpPr txBox="1"/>
          <p:nvPr/>
        </p:nvSpPr>
        <p:spPr>
          <a:xfrm>
            <a:off x="299738" y="370076"/>
            <a:ext cx="6215400" cy="685086"/>
          </a:xfrm>
          <a:prstGeom prst="rect">
            <a:avLst/>
          </a:prstGeom>
          <a:noFill/>
          <a:ln>
            <a:noFill/>
          </a:ln>
        </p:spPr>
        <p:txBody>
          <a:bodyPr spcFirstLastPara="1" wrap="square" lIns="84125" tIns="42050" rIns="84125" bIns="42050" anchor="ctr" anchorCtr="0">
            <a:spAutoFit/>
          </a:bodyPr>
          <a:lstStyle/>
          <a:p>
            <a:pPr marL="0" lvl="0" indent="0" algn="l" rtl="0">
              <a:lnSpc>
                <a:spcPct val="150000"/>
              </a:lnSpc>
              <a:spcBef>
                <a:spcPts val="0"/>
              </a:spcBef>
              <a:spcAft>
                <a:spcPts val="0"/>
              </a:spcAft>
              <a:buClr>
                <a:srgbClr val="F29558"/>
              </a:buClr>
              <a:buSzPts val="2600"/>
              <a:buFont typeface="Arial"/>
              <a:buNone/>
            </a:pPr>
            <a:r>
              <a:rPr lang="ja-JP" sz="2600" b="1" dirty="0">
                <a:solidFill>
                  <a:srgbClr val="F29558"/>
                </a:solidFill>
                <a:latin typeface="BIZ UDPゴシック" panose="020B0400000000000000" pitchFamily="50" charset="-128"/>
                <a:ea typeface="BIZ UDPゴシック" panose="020B0400000000000000" pitchFamily="50" charset="-128"/>
              </a:rPr>
              <a:t>老後に必要なお金</a:t>
            </a:r>
            <a:endParaRPr sz="2600" b="1" dirty="0">
              <a:solidFill>
                <a:srgbClr val="F29558"/>
              </a:solidFill>
              <a:latin typeface="BIZ UDPゴシック" panose="020B0400000000000000" pitchFamily="50" charset="-128"/>
              <a:ea typeface="BIZ UDPゴシック" panose="020B0400000000000000" pitchFamily="50" charset="-128"/>
            </a:endParaRPr>
          </a:p>
        </p:txBody>
      </p:sp>
      <p:sp>
        <p:nvSpPr>
          <p:cNvPr id="109" name="Google Shape;109;g31f5d0c0edc_0_16"/>
          <p:cNvSpPr txBox="1"/>
          <p:nvPr/>
        </p:nvSpPr>
        <p:spPr>
          <a:xfrm>
            <a:off x="1095386" y="1645240"/>
            <a:ext cx="6505800" cy="291600"/>
          </a:xfrm>
          <a:prstGeom prst="rect">
            <a:avLst/>
          </a:prstGeom>
          <a:noFill/>
          <a:ln>
            <a:noFill/>
          </a:ln>
        </p:spPr>
        <p:txBody>
          <a:bodyPr spcFirstLastPara="1" wrap="square" lIns="0" tIns="0" rIns="0" bIns="0" anchor="t" anchorCtr="0">
            <a:spAutoFit/>
          </a:bodyPr>
          <a:lstStyle/>
          <a:p>
            <a:pPr marL="0" marR="0" lvl="0" indent="0" algn="l" rtl="0">
              <a:lnSpc>
                <a:spcPct val="72857"/>
              </a:lnSpc>
              <a:spcBef>
                <a:spcPts val="0"/>
              </a:spcBef>
              <a:spcAft>
                <a:spcPts val="0"/>
              </a:spcAft>
              <a:buClr>
                <a:srgbClr val="000000"/>
              </a:buClr>
              <a:buSzPts val="2600"/>
              <a:buFont typeface="Arial"/>
              <a:buNone/>
            </a:pPr>
            <a:r>
              <a:rPr lang="ja-JP" sz="2600" b="1"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老後の生活費</a:t>
            </a:r>
            <a:endParaRPr sz="2600" b="1"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110" name="Google Shape;110;g31f5d0c0edc_0_16"/>
          <p:cNvSpPr txBox="1"/>
          <p:nvPr/>
        </p:nvSpPr>
        <p:spPr>
          <a:xfrm>
            <a:off x="3772136" y="6362419"/>
            <a:ext cx="7658100" cy="254400"/>
          </a:xfrm>
          <a:prstGeom prst="rect">
            <a:avLst/>
          </a:prstGeom>
          <a:noFill/>
          <a:ln>
            <a:noFill/>
          </a:ln>
        </p:spPr>
        <p:txBody>
          <a:bodyPr spcFirstLastPara="1" wrap="square" lIns="84125" tIns="42050" rIns="84125" bIns="4205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ja-JP" sz="11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生命保険文化センター「生活保障に関する調査」／2022（令和4）年度</a:t>
            </a:r>
            <a:r>
              <a:rPr lang="ja-JP" sz="11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「家計調査年報」</a:t>
            </a:r>
            <a:endParaRPr sz="13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pic>
        <p:nvPicPr>
          <p:cNvPr id="111" name="Google Shape;111;g31f5d0c0edc_0_16"/>
          <p:cNvPicPr preferRelativeResize="0"/>
          <p:nvPr/>
        </p:nvPicPr>
        <p:blipFill rotWithShape="1">
          <a:blip r:embed="rId4">
            <a:alphaModFix/>
          </a:blip>
          <a:srcRect/>
          <a:stretch/>
        </p:blipFill>
        <p:spPr>
          <a:xfrm flipH="1">
            <a:off x="907941" y="1476742"/>
            <a:ext cx="50768" cy="621913"/>
          </a:xfrm>
          <a:prstGeom prst="rect">
            <a:avLst/>
          </a:prstGeom>
          <a:noFill/>
          <a:ln>
            <a:noFill/>
          </a:ln>
        </p:spPr>
      </p:pic>
      <p:grpSp>
        <p:nvGrpSpPr>
          <p:cNvPr id="112" name="Google Shape;112;g31f5d0c0edc_0_16"/>
          <p:cNvGrpSpPr/>
          <p:nvPr/>
        </p:nvGrpSpPr>
        <p:grpSpPr>
          <a:xfrm>
            <a:off x="549686" y="2083466"/>
            <a:ext cx="8455097" cy="1291212"/>
            <a:chOff x="1064153" y="5255390"/>
            <a:chExt cx="6087621" cy="1177576"/>
          </a:xfrm>
        </p:grpSpPr>
        <p:sp>
          <p:nvSpPr>
            <p:cNvPr id="113" name="Google Shape;113;g31f5d0c0edc_0_16"/>
            <p:cNvSpPr/>
            <p:nvPr/>
          </p:nvSpPr>
          <p:spPr>
            <a:xfrm>
              <a:off x="2918474" y="5255390"/>
              <a:ext cx="4233300" cy="1155600"/>
            </a:xfrm>
            <a:prstGeom prst="rect">
              <a:avLst/>
            </a:prstGeom>
            <a:solidFill>
              <a:srgbClr val="FFFFFF"/>
            </a:solidFill>
            <a:ln>
              <a:noFill/>
            </a:ln>
            <a:effectLst>
              <a:outerShdw blurRad="50800" dist="38100" dir="2700000" algn="tl" rotWithShape="0">
                <a:srgbClr val="000000">
                  <a:alpha val="40000"/>
                </a:srgbClr>
              </a:outerShdw>
            </a:effectLst>
          </p:spPr>
          <p:txBody>
            <a:bodyPr spcFirstLastPara="1" wrap="square" lIns="84125" tIns="42050" rIns="84125" bIns="42050" anchor="ctr" anchorCtr="0">
              <a:noAutofit/>
            </a:bodyPr>
            <a:lstStyle/>
            <a:p>
              <a:pPr marL="0" marR="0" lvl="0" indent="0" algn="ctr" rtl="0">
                <a:lnSpc>
                  <a:spcPct val="100000"/>
                </a:lnSpc>
                <a:spcBef>
                  <a:spcPts val="0"/>
                </a:spcBef>
                <a:spcAft>
                  <a:spcPts val="0"/>
                </a:spcAft>
                <a:buClr>
                  <a:srgbClr val="000000"/>
                </a:buClr>
                <a:buSzPts val="1300"/>
                <a:buFont typeface="Arial"/>
                <a:buNone/>
              </a:pPr>
              <a:endParaRPr sz="1300" b="0" i="0" u="none" strike="noStrike" cap="none" dirty="0">
                <a:solidFill>
                  <a:srgbClr val="FFFFFF"/>
                </a:solidFill>
                <a:latin typeface="BIZ UDPゴシック" panose="020B0400000000000000" pitchFamily="50" charset="-128"/>
                <a:ea typeface="BIZ UDPゴシック" panose="020B0400000000000000" pitchFamily="50" charset="-128"/>
                <a:cs typeface="Noto Sans JP"/>
                <a:sym typeface="Noto Sans JP"/>
              </a:endParaRPr>
            </a:p>
          </p:txBody>
        </p:sp>
        <p:pic>
          <p:nvPicPr>
            <p:cNvPr id="114" name="Google Shape;114;g31f5d0c0edc_0_16"/>
            <p:cNvPicPr preferRelativeResize="0"/>
            <p:nvPr/>
          </p:nvPicPr>
          <p:blipFill rotWithShape="1">
            <a:blip r:embed="rId5">
              <a:alphaModFix/>
            </a:blip>
            <a:srcRect/>
            <a:stretch/>
          </p:blipFill>
          <p:spPr>
            <a:xfrm>
              <a:off x="1064153" y="5272198"/>
              <a:ext cx="1942712" cy="1160768"/>
            </a:xfrm>
            <a:prstGeom prst="rect">
              <a:avLst/>
            </a:prstGeom>
            <a:noFill/>
            <a:ln>
              <a:noFill/>
            </a:ln>
          </p:spPr>
        </p:pic>
      </p:grpSp>
      <p:sp>
        <p:nvSpPr>
          <p:cNvPr id="115" name="Google Shape;115;g31f5d0c0edc_0_16"/>
          <p:cNvSpPr txBox="1"/>
          <p:nvPr/>
        </p:nvSpPr>
        <p:spPr>
          <a:xfrm>
            <a:off x="456410" y="2499700"/>
            <a:ext cx="2857800" cy="454500"/>
          </a:xfrm>
          <a:prstGeom prst="rect">
            <a:avLst/>
          </a:prstGeom>
          <a:noFill/>
          <a:ln>
            <a:noFill/>
          </a:ln>
        </p:spPr>
        <p:txBody>
          <a:bodyPr spcFirstLastPara="1" wrap="square" lIns="84125" tIns="42050" rIns="84125" bIns="42050" anchor="t" anchorCtr="0">
            <a:spAutoFit/>
          </a:bodyPr>
          <a:lstStyle/>
          <a:p>
            <a:pPr marL="0" marR="0" lvl="0" indent="0" algn="ctr" rtl="0">
              <a:lnSpc>
                <a:spcPct val="100000"/>
              </a:lnSpc>
              <a:spcBef>
                <a:spcPts val="0"/>
              </a:spcBef>
              <a:spcAft>
                <a:spcPts val="0"/>
              </a:spcAft>
              <a:buClr>
                <a:srgbClr val="ED7D31"/>
              </a:buClr>
              <a:buSzPts val="4000"/>
              <a:buFont typeface="Noto Sans JP"/>
              <a:buNone/>
            </a:pPr>
            <a:r>
              <a:rPr lang="ja-JP" sz="2400" b="1" dirty="0">
                <a:solidFill>
                  <a:srgbClr val="ED7D31"/>
                </a:solidFill>
                <a:latin typeface="BIZ UDPゴシック" panose="020B0400000000000000" pitchFamily="50" charset="-128"/>
                <a:ea typeface="BIZ UDPゴシック" panose="020B0400000000000000" pitchFamily="50" charset="-128"/>
                <a:cs typeface="Noto Sans JP"/>
                <a:sym typeface="Noto Sans JP"/>
              </a:rPr>
              <a:t>２３.２万円/月</a:t>
            </a:r>
            <a:endParaRPr sz="2400" b="1" dirty="0">
              <a:solidFill>
                <a:srgbClr val="ED7D3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16" name="Google Shape;116;g31f5d0c0edc_0_16"/>
          <p:cNvSpPr txBox="1"/>
          <p:nvPr/>
        </p:nvSpPr>
        <p:spPr>
          <a:xfrm>
            <a:off x="3796635" y="2314687"/>
            <a:ext cx="4029300" cy="977473"/>
          </a:xfrm>
          <a:prstGeom prst="rect">
            <a:avLst/>
          </a:prstGeom>
          <a:noFill/>
          <a:ln>
            <a:noFill/>
          </a:ln>
        </p:spPr>
        <p:txBody>
          <a:bodyPr spcFirstLastPara="1" wrap="square" lIns="84125" tIns="42050" rIns="84125" bIns="42050" anchor="t" anchorCtr="0">
            <a:spAutoFit/>
          </a:bodyPr>
          <a:lstStyle/>
          <a:p>
            <a:pPr marL="419100" marR="0" lvl="0" indent="-419100" algn="l" rtl="0">
              <a:lnSpc>
                <a:spcPct val="100000"/>
              </a:lnSpc>
              <a:spcBef>
                <a:spcPts val="0"/>
              </a:spcBef>
              <a:spcAft>
                <a:spcPts val="0"/>
              </a:spcAft>
              <a:buClr>
                <a:srgbClr val="000000"/>
              </a:buClr>
              <a:buSzPts val="2200"/>
              <a:buFont typeface="Noto Sans Symbols"/>
              <a:buNone/>
            </a:pPr>
            <a:r>
              <a:rPr lang="ja-JP" sz="2200" dirty="0">
                <a:latin typeface="BIZ UDPゴシック" panose="020B0400000000000000" pitchFamily="50" charset="-128"/>
                <a:ea typeface="BIZ UDPゴシック" panose="020B0400000000000000" pitchFamily="50" charset="-128"/>
                <a:cs typeface="Noto Sans JP"/>
                <a:sym typeface="Noto Sans JP"/>
              </a:rPr>
              <a:t>老後の最低日常生活費</a:t>
            </a:r>
            <a:endParaRPr lang="en-US" altLang="ja-JP" sz="2200" dirty="0">
              <a:latin typeface="BIZ UDPゴシック" panose="020B0400000000000000" pitchFamily="50" charset="-128"/>
              <a:ea typeface="BIZ UDPゴシック" panose="020B0400000000000000" pitchFamily="50" charset="-128"/>
              <a:cs typeface="Noto Sans JP"/>
              <a:sym typeface="Noto Sans JP"/>
            </a:endParaRPr>
          </a:p>
          <a:p>
            <a:pPr marL="419100" marR="0" lvl="0" indent="-419100" algn="l" rtl="0">
              <a:lnSpc>
                <a:spcPct val="100000"/>
              </a:lnSpc>
              <a:spcBef>
                <a:spcPts val="0"/>
              </a:spcBef>
              <a:spcAft>
                <a:spcPts val="0"/>
              </a:spcAft>
              <a:buClr>
                <a:srgbClr val="000000"/>
              </a:buClr>
              <a:buSzPts val="2200"/>
              <a:buFont typeface="Noto Sans Symbols"/>
              <a:buNone/>
            </a:pPr>
            <a:r>
              <a:rPr lang="ja-JP" altLang="en-US" sz="1400" dirty="0">
                <a:latin typeface="BIZ UDPゴシック" panose="020B0400000000000000" pitchFamily="50" charset="-128"/>
                <a:ea typeface="BIZ UDPゴシック" panose="020B0400000000000000" pitchFamily="50" charset="-128"/>
                <a:cs typeface="Noto Sans JP"/>
                <a:sym typeface="Noto Sans JP"/>
              </a:rPr>
              <a:t>→孫にお年玉もあげられない？</a:t>
            </a:r>
            <a:endParaRPr lang="en-US" altLang="ja-JP" sz="1400" dirty="0">
              <a:latin typeface="BIZ UDPゴシック" panose="020B0400000000000000" pitchFamily="50" charset="-128"/>
              <a:ea typeface="BIZ UDPゴシック" panose="020B0400000000000000" pitchFamily="50" charset="-128"/>
              <a:cs typeface="Noto Sans JP"/>
              <a:sym typeface="Noto Sans JP"/>
            </a:endParaRPr>
          </a:p>
          <a:p>
            <a:pPr marL="419100" marR="0" lvl="0" indent="-419100" algn="l" rtl="0">
              <a:lnSpc>
                <a:spcPct val="100000"/>
              </a:lnSpc>
              <a:spcBef>
                <a:spcPts val="0"/>
              </a:spcBef>
              <a:spcAft>
                <a:spcPts val="0"/>
              </a:spcAft>
              <a:buClr>
                <a:srgbClr val="000000"/>
              </a:buClr>
              <a:buSzPts val="2200"/>
              <a:buFont typeface="Noto Sans Symbols"/>
              <a:buNone/>
            </a:pPr>
            <a:endParaRPr sz="2200" b="0" i="0" u="none" strike="noStrike" cap="none"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p:txBody>
      </p:sp>
      <p:grpSp>
        <p:nvGrpSpPr>
          <p:cNvPr id="117" name="Google Shape;117;g31f5d0c0edc_0_16"/>
          <p:cNvGrpSpPr/>
          <p:nvPr/>
        </p:nvGrpSpPr>
        <p:grpSpPr>
          <a:xfrm>
            <a:off x="549638" y="3503765"/>
            <a:ext cx="8455097" cy="1291212"/>
            <a:chOff x="1064153" y="5255390"/>
            <a:chExt cx="6087621" cy="1177576"/>
          </a:xfrm>
        </p:grpSpPr>
        <p:sp>
          <p:nvSpPr>
            <p:cNvPr id="118" name="Google Shape;118;g31f5d0c0edc_0_16"/>
            <p:cNvSpPr/>
            <p:nvPr/>
          </p:nvSpPr>
          <p:spPr>
            <a:xfrm>
              <a:off x="2918474" y="5255390"/>
              <a:ext cx="4233300" cy="1155600"/>
            </a:xfrm>
            <a:prstGeom prst="rect">
              <a:avLst/>
            </a:prstGeom>
            <a:solidFill>
              <a:srgbClr val="FFFFFF"/>
            </a:solidFill>
            <a:ln>
              <a:noFill/>
            </a:ln>
            <a:effectLst>
              <a:outerShdw blurRad="50800" dist="38100" dir="2700000" algn="tl" rotWithShape="0">
                <a:srgbClr val="000000">
                  <a:alpha val="40000"/>
                </a:srgbClr>
              </a:outerShdw>
            </a:effectLst>
          </p:spPr>
          <p:txBody>
            <a:bodyPr spcFirstLastPara="1" wrap="square" lIns="84125" tIns="42050" rIns="84125" bIns="42050" anchor="ctr" anchorCtr="0">
              <a:noAutofit/>
            </a:bodyPr>
            <a:lstStyle/>
            <a:p>
              <a:pPr marL="0" marR="0" lvl="0" indent="0" algn="ctr" rtl="0">
                <a:lnSpc>
                  <a:spcPct val="100000"/>
                </a:lnSpc>
                <a:spcBef>
                  <a:spcPts val="0"/>
                </a:spcBef>
                <a:spcAft>
                  <a:spcPts val="0"/>
                </a:spcAft>
                <a:buClr>
                  <a:srgbClr val="000000"/>
                </a:buClr>
                <a:buSzPts val="1300"/>
                <a:buFont typeface="Arial"/>
                <a:buNone/>
              </a:pPr>
              <a:endParaRPr sz="1300" b="0" i="0" u="none" strike="noStrike" cap="none" dirty="0">
                <a:solidFill>
                  <a:srgbClr val="FFFFFF"/>
                </a:solidFill>
                <a:latin typeface="BIZ UDPゴシック" panose="020B0400000000000000" pitchFamily="50" charset="-128"/>
                <a:ea typeface="BIZ UDPゴシック" panose="020B0400000000000000" pitchFamily="50" charset="-128"/>
                <a:cs typeface="Noto Sans JP"/>
                <a:sym typeface="Noto Sans JP"/>
              </a:endParaRPr>
            </a:p>
          </p:txBody>
        </p:sp>
        <p:pic>
          <p:nvPicPr>
            <p:cNvPr id="119" name="Google Shape;119;g31f5d0c0edc_0_16"/>
            <p:cNvPicPr preferRelativeResize="0"/>
            <p:nvPr/>
          </p:nvPicPr>
          <p:blipFill rotWithShape="1">
            <a:blip r:embed="rId5">
              <a:alphaModFix/>
            </a:blip>
            <a:srcRect/>
            <a:stretch/>
          </p:blipFill>
          <p:spPr>
            <a:xfrm>
              <a:off x="1064153" y="5272198"/>
              <a:ext cx="1942712" cy="1160768"/>
            </a:xfrm>
            <a:prstGeom prst="rect">
              <a:avLst/>
            </a:prstGeom>
            <a:noFill/>
            <a:ln>
              <a:noFill/>
            </a:ln>
          </p:spPr>
        </p:pic>
      </p:grpSp>
      <p:sp>
        <p:nvSpPr>
          <p:cNvPr id="120" name="Google Shape;120;g31f5d0c0edc_0_16"/>
          <p:cNvSpPr txBox="1"/>
          <p:nvPr/>
        </p:nvSpPr>
        <p:spPr>
          <a:xfrm>
            <a:off x="549638" y="3928552"/>
            <a:ext cx="2857800" cy="823800"/>
          </a:xfrm>
          <a:prstGeom prst="rect">
            <a:avLst/>
          </a:prstGeom>
          <a:noFill/>
          <a:ln>
            <a:noFill/>
          </a:ln>
        </p:spPr>
        <p:txBody>
          <a:bodyPr spcFirstLastPara="1" wrap="square" lIns="84125" tIns="42050" rIns="84125" bIns="42050" anchor="t" anchorCtr="0">
            <a:spAutoFit/>
          </a:bodyPr>
          <a:lstStyle/>
          <a:p>
            <a:pPr marL="0" marR="0" lvl="0" indent="0" algn="ctr" rtl="0">
              <a:lnSpc>
                <a:spcPct val="100000"/>
              </a:lnSpc>
              <a:spcBef>
                <a:spcPts val="0"/>
              </a:spcBef>
              <a:spcAft>
                <a:spcPts val="0"/>
              </a:spcAft>
              <a:buClr>
                <a:srgbClr val="ED7D31"/>
              </a:buClr>
              <a:buSzPts val="4000"/>
              <a:buFont typeface="Noto Sans JP"/>
              <a:buNone/>
            </a:pPr>
            <a:r>
              <a:rPr lang="ja-JP" sz="2400" b="1" dirty="0">
                <a:solidFill>
                  <a:srgbClr val="ED7D31"/>
                </a:solidFill>
                <a:latin typeface="BIZ UDPゴシック" panose="020B0400000000000000" pitchFamily="50" charset="-128"/>
                <a:ea typeface="BIZ UDPゴシック" panose="020B0400000000000000" pitchFamily="50" charset="-128"/>
                <a:cs typeface="Noto Sans JP"/>
                <a:sym typeface="Noto Sans JP"/>
              </a:rPr>
              <a:t>２６.８万円/月</a:t>
            </a:r>
            <a:endParaRPr sz="2400" b="1" dirty="0">
              <a:solidFill>
                <a:srgbClr val="ED7D31"/>
              </a:solidFill>
              <a:latin typeface="BIZ UDPゴシック" panose="020B0400000000000000" pitchFamily="50" charset="-128"/>
              <a:ea typeface="BIZ UDPゴシック" panose="020B0400000000000000" pitchFamily="50" charset="-128"/>
              <a:cs typeface="Noto Sans JP"/>
              <a:sym typeface="Noto Sans JP"/>
            </a:endParaRPr>
          </a:p>
          <a:p>
            <a:pPr marL="0" marR="0" lvl="0" indent="0" algn="l" rtl="0">
              <a:lnSpc>
                <a:spcPct val="100000"/>
              </a:lnSpc>
              <a:spcBef>
                <a:spcPts val="0"/>
              </a:spcBef>
              <a:spcAft>
                <a:spcPts val="0"/>
              </a:spcAft>
              <a:buClr>
                <a:srgbClr val="ED7D31"/>
              </a:buClr>
              <a:buSzPts val="4000"/>
              <a:buFont typeface="Noto Sans JP"/>
              <a:buNone/>
            </a:pPr>
            <a:endParaRPr sz="2400" b="1" dirty="0">
              <a:solidFill>
                <a:srgbClr val="ED7D3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21" name="Google Shape;121;g31f5d0c0edc_0_16"/>
          <p:cNvSpPr/>
          <p:nvPr/>
        </p:nvSpPr>
        <p:spPr>
          <a:xfrm>
            <a:off x="3125167" y="4956400"/>
            <a:ext cx="5879700" cy="1267200"/>
          </a:xfrm>
          <a:prstGeom prst="rect">
            <a:avLst/>
          </a:prstGeom>
          <a:solidFill>
            <a:srgbClr val="FFFFFF"/>
          </a:solidFill>
          <a:ln>
            <a:noFill/>
          </a:ln>
          <a:effectLst>
            <a:outerShdw blurRad="50800" dist="38100" dir="2700000" algn="tl" rotWithShape="0">
              <a:srgbClr val="000000">
                <a:alpha val="40000"/>
              </a:srgbClr>
            </a:outerShdw>
          </a:effectLst>
        </p:spPr>
        <p:txBody>
          <a:bodyPr spcFirstLastPara="1" wrap="square" lIns="84125" tIns="42050" rIns="84125" bIns="42050" anchor="ctr" anchorCtr="0">
            <a:noAutofit/>
          </a:bodyPr>
          <a:lstStyle/>
          <a:p>
            <a:pPr marL="0" marR="0" lvl="0" indent="0" algn="ctr" rtl="0">
              <a:lnSpc>
                <a:spcPct val="100000"/>
              </a:lnSpc>
              <a:spcBef>
                <a:spcPts val="0"/>
              </a:spcBef>
              <a:spcAft>
                <a:spcPts val="0"/>
              </a:spcAft>
              <a:buClr>
                <a:srgbClr val="000000"/>
              </a:buClr>
              <a:buSzPts val="1300"/>
              <a:buFont typeface="Arial"/>
              <a:buNone/>
            </a:pPr>
            <a:endParaRPr sz="1300" b="0" i="0" u="none" strike="noStrike" cap="none" dirty="0">
              <a:solidFill>
                <a:srgbClr val="FFFFFF"/>
              </a:solidFill>
              <a:latin typeface="BIZ UDPゴシック" panose="020B0400000000000000" pitchFamily="50" charset="-128"/>
              <a:ea typeface="BIZ UDPゴシック" panose="020B0400000000000000" pitchFamily="50" charset="-128"/>
              <a:cs typeface="Noto Sans JP"/>
              <a:sym typeface="Noto Sans JP"/>
            </a:endParaRPr>
          </a:p>
        </p:txBody>
      </p:sp>
      <p:pic>
        <p:nvPicPr>
          <p:cNvPr id="122" name="Google Shape;122;g31f5d0c0edc_0_16"/>
          <p:cNvPicPr preferRelativeResize="0"/>
          <p:nvPr/>
        </p:nvPicPr>
        <p:blipFill rotWithShape="1">
          <a:blip r:embed="rId5">
            <a:alphaModFix/>
          </a:blip>
          <a:srcRect/>
          <a:stretch/>
        </p:blipFill>
        <p:spPr>
          <a:xfrm>
            <a:off x="549706" y="4974830"/>
            <a:ext cx="2698227" cy="1272739"/>
          </a:xfrm>
          <a:prstGeom prst="rect">
            <a:avLst/>
          </a:prstGeom>
          <a:noFill/>
          <a:ln>
            <a:noFill/>
          </a:ln>
        </p:spPr>
      </p:pic>
      <p:sp>
        <p:nvSpPr>
          <p:cNvPr id="123" name="Google Shape;123;g31f5d0c0edc_0_16"/>
          <p:cNvSpPr txBox="1"/>
          <p:nvPr/>
        </p:nvSpPr>
        <p:spPr>
          <a:xfrm>
            <a:off x="549661" y="5357404"/>
            <a:ext cx="2857800" cy="823800"/>
          </a:xfrm>
          <a:prstGeom prst="rect">
            <a:avLst/>
          </a:prstGeom>
          <a:noFill/>
          <a:ln>
            <a:noFill/>
          </a:ln>
        </p:spPr>
        <p:txBody>
          <a:bodyPr spcFirstLastPara="1" wrap="square" lIns="84125" tIns="42050" rIns="84125" bIns="42050" anchor="t" anchorCtr="0">
            <a:spAutoFit/>
          </a:bodyPr>
          <a:lstStyle/>
          <a:p>
            <a:pPr marL="0" marR="0" lvl="0" indent="0" algn="ctr" rtl="0">
              <a:lnSpc>
                <a:spcPct val="100000"/>
              </a:lnSpc>
              <a:spcBef>
                <a:spcPts val="0"/>
              </a:spcBef>
              <a:spcAft>
                <a:spcPts val="0"/>
              </a:spcAft>
              <a:buClr>
                <a:srgbClr val="ED7D31"/>
              </a:buClr>
              <a:buSzPts val="4000"/>
              <a:buFont typeface="Noto Sans JP"/>
              <a:buNone/>
            </a:pPr>
            <a:r>
              <a:rPr lang="ja-JP" sz="2400" b="1" dirty="0">
                <a:solidFill>
                  <a:srgbClr val="ED7D31"/>
                </a:solidFill>
                <a:latin typeface="BIZ UDPゴシック" panose="020B0400000000000000" pitchFamily="50" charset="-128"/>
                <a:ea typeface="BIZ UDPゴシック" panose="020B0400000000000000" pitchFamily="50" charset="-128"/>
                <a:cs typeface="Noto Sans JP"/>
                <a:sym typeface="Noto Sans JP"/>
              </a:rPr>
              <a:t>３７.９万円/月</a:t>
            </a:r>
            <a:endParaRPr sz="2400" b="1" dirty="0">
              <a:solidFill>
                <a:srgbClr val="ED7D31"/>
              </a:solidFill>
              <a:latin typeface="BIZ UDPゴシック" panose="020B0400000000000000" pitchFamily="50" charset="-128"/>
              <a:ea typeface="BIZ UDPゴシック" panose="020B0400000000000000" pitchFamily="50" charset="-128"/>
              <a:cs typeface="Noto Sans JP"/>
              <a:sym typeface="Noto Sans JP"/>
            </a:endParaRPr>
          </a:p>
          <a:p>
            <a:pPr marL="0" marR="0" lvl="0" indent="0" algn="l" rtl="0">
              <a:lnSpc>
                <a:spcPct val="100000"/>
              </a:lnSpc>
              <a:spcBef>
                <a:spcPts val="0"/>
              </a:spcBef>
              <a:spcAft>
                <a:spcPts val="0"/>
              </a:spcAft>
              <a:buClr>
                <a:srgbClr val="ED7D31"/>
              </a:buClr>
              <a:buSzPts val="4000"/>
              <a:buFont typeface="Noto Sans JP"/>
              <a:buNone/>
            </a:pPr>
            <a:endParaRPr sz="2400" b="1" dirty="0">
              <a:solidFill>
                <a:srgbClr val="ED7D3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24" name="Google Shape;124;g31f5d0c0edc_0_16"/>
          <p:cNvSpPr txBox="1"/>
          <p:nvPr/>
        </p:nvSpPr>
        <p:spPr>
          <a:xfrm>
            <a:off x="3796635" y="3684542"/>
            <a:ext cx="4742700" cy="899324"/>
          </a:xfrm>
          <a:prstGeom prst="rect">
            <a:avLst/>
          </a:prstGeom>
          <a:noFill/>
          <a:ln>
            <a:noFill/>
          </a:ln>
        </p:spPr>
        <p:txBody>
          <a:bodyPr spcFirstLastPara="1" wrap="square" lIns="84125" tIns="84125" rIns="84125" bIns="84125" anchor="t" anchorCtr="0">
            <a:spAutoFit/>
          </a:bodyPr>
          <a:lstStyle/>
          <a:p>
            <a:pPr marL="215900" lvl="0" indent="-215900" algn="l" rtl="0">
              <a:lnSpc>
                <a:spcPct val="90000"/>
              </a:lnSpc>
              <a:spcBef>
                <a:spcPts val="900"/>
              </a:spcBef>
              <a:spcAft>
                <a:spcPts val="0"/>
              </a:spcAft>
              <a:buNone/>
            </a:pPr>
            <a:r>
              <a:rPr lang="ja-JP" sz="2200" dirty="0">
                <a:solidFill>
                  <a:schemeClr val="dk1"/>
                </a:solidFill>
                <a:latin typeface="BIZ UDPゴシック" panose="020B0400000000000000" pitchFamily="50" charset="-128"/>
                <a:ea typeface="BIZ UDPゴシック" panose="020B0400000000000000" pitchFamily="50" charset="-128"/>
              </a:rPr>
              <a:t>高齢者世帯の平均的な生活費</a:t>
            </a:r>
            <a:endParaRPr lang="en-US" altLang="ja-JP" sz="2200" dirty="0">
              <a:solidFill>
                <a:schemeClr val="dk1"/>
              </a:solidFill>
              <a:latin typeface="BIZ UDPゴシック" panose="020B0400000000000000" pitchFamily="50" charset="-128"/>
              <a:ea typeface="BIZ UDPゴシック" panose="020B0400000000000000" pitchFamily="50" charset="-128"/>
            </a:endParaRPr>
          </a:p>
          <a:p>
            <a:pPr marL="215900" lvl="0" indent="-215900" algn="l" rtl="0">
              <a:lnSpc>
                <a:spcPct val="90000"/>
              </a:lnSpc>
              <a:spcBef>
                <a:spcPts val="900"/>
              </a:spcBef>
              <a:spcAft>
                <a:spcPts val="0"/>
              </a:spcAft>
              <a:buNone/>
            </a:pPr>
            <a:r>
              <a:rPr lang="ja-JP" altLang="en-US" sz="1400" dirty="0">
                <a:solidFill>
                  <a:schemeClr val="dk1"/>
                </a:solidFill>
                <a:latin typeface="BIZ UDPゴシック" panose="020B0400000000000000" pitchFamily="50" charset="-128"/>
                <a:ea typeface="BIZ UDPゴシック" panose="020B0400000000000000" pitchFamily="50" charset="-128"/>
              </a:rPr>
              <a:t>→時間はできたけれど、旅行にも行けない？</a:t>
            </a:r>
            <a:endParaRPr sz="1400" dirty="0">
              <a:latin typeface="BIZ UDPゴシック" panose="020B0400000000000000" pitchFamily="50" charset="-128"/>
              <a:ea typeface="BIZ UDPゴシック" panose="020B0400000000000000" pitchFamily="50" charset="-128"/>
            </a:endParaRPr>
          </a:p>
        </p:txBody>
      </p:sp>
      <p:sp>
        <p:nvSpPr>
          <p:cNvPr id="125" name="Google Shape;125;g31f5d0c0edc_0_16"/>
          <p:cNvSpPr txBox="1"/>
          <p:nvPr/>
        </p:nvSpPr>
        <p:spPr>
          <a:xfrm>
            <a:off x="3796635" y="5212760"/>
            <a:ext cx="4742700" cy="590008"/>
          </a:xfrm>
          <a:prstGeom prst="rect">
            <a:avLst/>
          </a:prstGeom>
          <a:noFill/>
          <a:ln>
            <a:noFill/>
          </a:ln>
        </p:spPr>
        <p:txBody>
          <a:bodyPr spcFirstLastPara="1" wrap="square" lIns="84125" tIns="84125" rIns="84125" bIns="84125" anchor="t" anchorCtr="0">
            <a:spAutoFit/>
          </a:bodyPr>
          <a:lstStyle/>
          <a:p>
            <a:pPr marL="215900" lvl="0" indent="-215900" algn="l" rtl="0">
              <a:lnSpc>
                <a:spcPct val="90000"/>
              </a:lnSpc>
              <a:spcBef>
                <a:spcPts val="900"/>
              </a:spcBef>
              <a:spcAft>
                <a:spcPts val="0"/>
              </a:spcAft>
              <a:buNone/>
            </a:pPr>
            <a:r>
              <a:rPr lang="ja-JP" sz="2200" dirty="0">
                <a:solidFill>
                  <a:schemeClr val="dk1"/>
                </a:solidFill>
                <a:latin typeface="BIZ UDPゴシック" panose="020B0400000000000000" pitchFamily="50" charset="-128"/>
                <a:ea typeface="BIZ UDPゴシック" panose="020B0400000000000000" pitchFamily="50" charset="-128"/>
              </a:rPr>
              <a:t>ゆとりある老後の生活費</a:t>
            </a:r>
            <a:endParaRPr sz="2200" dirty="0">
              <a:latin typeface="BIZ UDPゴシック" panose="020B0400000000000000" pitchFamily="50" charset="-128"/>
              <a:ea typeface="BIZ UDPゴシック" panose="020B0400000000000000" pitchFamily="50" charset="-128"/>
            </a:endParaRPr>
          </a:p>
        </p:txBody>
      </p:sp>
      <p:pic>
        <p:nvPicPr>
          <p:cNvPr id="4" name="Image 13" descr="preencoded.png">
            <a:extLst>
              <a:ext uri="{FF2B5EF4-FFF2-40B4-BE49-F238E27FC236}">
                <a16:creationId xmlns:a16="http://schemas.microsoft.com/office/drawing/2014/main" id="{1195CCC1-4844-7117-3FF4-8417F85D3A4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740011" y="4994322"/>
            <a:ext cx="1162422" cy="1162422"/>
          </a:xfrm>
          <a:prstGeom prst="rect">
            <a:avLst/>
          </a:prstGeom>
        </p:spPr>
      </p:pic>
      <p:pic>
        <p:nvPicPr>
          <p:cNvPr id="6" name="Image 11" descr="preencoded.png">
            <a:extLst>
              <a:ext uri="{FF2B5EF4-FFF2-40B4-BE49-F238E27FC236}">
                <a16:creationId xmlns:a16="http://schemas.microsoft.com/office/drawing/2014/main" id="{728B4D58-D196-031C-6C6A-2DF15A335E6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709809" y="2161503"/>
            <a:ext cx="1039091" cy="1039091"/>
          </a:xfrm>
          <a:prstGeom prst="rect">
            <a:avLst/>
          </a:prstGeom>
        </p:spPr>
      </p:pic>
      <p:pic>
        <p:nvPicPr>
          <p:cNvPr id="7" name="Image 8" descr="preencoded.png">
            <a:extLst>
              <a:ext uri="{FF2B5EF4-FFF2-40B4-BE49-F238E27FC236}">
                <a16:creationId xmlns:a16="http://schemas.microsoft.com/office/drawing/2014/main" id="{007814CE-31DA-B02C-F088-8531D5804A5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799875" y="3684542"/>
            <a:ext cx="1042694" cy="1042694"/>
          </a:xfrm>
          <a:prstGeom prst="rect">
            <a:avLst/>
          </a:prstGeom>
        </p:spPr>
      </p:pic>
      <p:sp>
        <p:nvSpPr>
          <p:cNvPr id="2" name="フッター プレースホルダー 3">
            <a:extLst>
              <a:ext uri="{FF2B5EF4-FFF2-40B4-BE49-F238E27FC236}">
                <a16:creationId xmlns:a16="http://schemas.microsoft.com/office/drawing/2014/main" id="{E55A17A5-38F9-465E-E31C-394CCEDF8B6F}"/>
              </a:ext>
            </a:extLst>
          </p:cNvPr>
          <p:cNvSpPr txBox="1">
            <a:spLocks/>
          </p:cNvSpPr>
          <p:nvPr/>
        </p:nvSpPr>
        <p:spPr>
          <a:xfrm>
            <a:off x="3125104" y="651951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18817F-BAF4-673E-5736-B45472D27005}"/>
            </a:ext>
          </a:extLst>
        </p:cNvPr>
        <p:cNvGrpSpPr/>
        <p:nvPr/>
      </p:nvGrpSpPr>
      <p:grpSpPr>
        <a:xfrm>
          <a:off x="0" y="0"/>
          <a:ext cx="0" cy="0"/>
          <a:chOff x="0" y="0"/>
          <a:chExt cx="0" cy="0"/>
        </a:xfrm>
      </p:grpSpPr>
      <p:pic>
        <p:nvPicPr>
          <p:cNvPr id="8" name="Picture 4">
            <a:extLst>
              <a:ext uri="{FF2B5EF4-FFF2-40B4-BE49-F238E27FC236}">
                <a16:creationId xmlns:a16="http://schemas.microsoft.com/office/drawing/2014/main" id="{87D1B87D-D84A-C103-487F-53394F15D56D}"/>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5000"/>
                    </a14:imgEffect>
                  </a14:imgLayer>
                </a14:imgProps>
              </a:ext>
              <a:ext uri="{28A0092B-C50C-407E-A947-70E740481C1C}">
                <a14:useLocalDpi xmlns:a14="http://schemas.microsoft.com/office/drawing/2010/main" val="0"/>
              </a:ext>
            </a:extLst>
          </a:blip>
          <a:srcRect l="3674" t="3215" r="3541" b="5414"/>
          <a:stretch/>
        </p:blipFill>
        <p:spPr bwMode="auto">
          <a:xfrm>
            <a:off x="6796114" y="2792398"/>
            <a:ext cx="2543368" cy="1567411"/>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a:extLst>
              <a:ext uri="{FF2B5EF4-FFF2-40B4-BE49-F238E27FC236}">
                <a16:creationId xmlns:a16="http://schemas.microsoft.com/office/drawing/2014/main" id="{3D3F6019-0923-D9D9-4403-669F87A30B46}"/>
              </a:ext>
            </a:extLst>
          </p:cNvPr>
          <p:cNvSpPr txBox="1"/>
          <p:nvPr/>
        </p:nvSpPr>
        <p:spPr>
          <a:xfrm>
            <a:off x="440689" y="512127"/>
            <a:ext cx="3879961"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本日のイベントについて</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33" name="テキスト ボックス 32">
            <a:extLst>
              <a:ext uri="{FF2B5EF4-FFF2-40B4-BE49-F238E27FC236}">
                <a16:creationId xmlns:a16="http://schemas.microsoft.com/office/drawing/2014/main" id="{2F90271B-7609-4794-B6F7-C40EC00498E1}"/>
              </a:ext>
            </a:extLst>
          </p:cNvPr>
          <p:cNvSpPr txBox="1"/>
          <p:nvPr/>
        </p:nvSpPr>
        <p:spPr>
          <a:xfrm>
            <a:off x="1836651" y="1486059"/>
            <a:ext cx="561372" cy="183255"/>
          </a:xfrm>
          <a:prstGeom prst="rect">
            <a:avLst/>
          </a:prstGeom>
          <a:noFill/>
        </p:spPr>
        <p:txBody>
          <a:bodyPr wrap="none" rtlCol="0">
            <a:spAutoFit/>
          </a:bodyPr>
          <a:lstStyle/>
          <a:p>
            <a:pPr defTabSz="742950"/>
            <a:r>
              <a:rPr kumimoji="1" lang="en-US" altLang="ja-JP" sz="591" b="1" dirty="0">
                <a:solidFill>
                  <a:prstClr val="black">
                    <a:lumMod val="50000"/>
                    <a:lumOff val="50000"/>
                  </a:prstClr>
                </a:solidFill>
                <a:latin typeface="BIZ UDPゴシック" panose="020B0400000000000000" pitchFamily="50" charset="-128"/>
                <a:ea typeface="BIZ UDPゴシック" panose="020B0400000000000000" pitchFamily="50" charset="-128"/>
              </a:rPr>
              <a:t>※</a:t>
            </a:r>
            <a:r>
              <a:rPr kumimoji="1" lang="ja-JP" altLang="en-US" sz="591" b="1" dirty="0">
                <a:solidFill>
                  <a:prstClr val="black">
                    <a:lumMod val="50000"/>
                    <a:lumOff val="50000"/>
                  </a:prstClr>
                </a:solidFill>
                <a:latin typeface="BIZ UDPゴシック" panose="020B0400000000000000" pitchFamily="50" charset="-128"/>
                <a:ea typeface="BIZ UDPゴシック" panose="020B0400000000000000" pitchFamily="50" charset="-128"/>
              </a:rPr>
              <a:t>一部抜粋</a:t>
            </a:r>
          </a:p>
        </p:txBody>
      </p:sp>
      <p:sp>
        <p:nvSpPr>
          <p:cNvPr id="40" name="テキスト ボックス 39">
            <a:extLst>
              <a:ext uri="{FF2B5EF4-FFF2-40B4-BE49-F238E27FC236}">
                <a16:creationId xmlns:a16="http://schemas.microsoft.com/office/drawing/2014/main" id="{709A58E9-C0F3-1D7E-BAF1-508EEF32AA56}"/>
              </a:ext>
            </a:extLst>
          </p:cNvPr>
          <p:cNvSpPr txBox="1"/>
          <p:nvPr/>
        </p:nvSpPr>
        <p:spPr>
          <a:xfrm>
            <a:off x="5848935" y="4446615"/>
            <a:ext cx="1695919" cy="674159"/>
          </a:xfrm>
          <a:prstGeom prst="rect">
            <a:avLst/>
          </a:prstGeom>
          <a:noFill/>
        </p:spPr>
        <p:txBody>
          <a:bodyPr wrap="square" rtlCol="0">
            <a:spAutoFit/>
          </a:bodyPr>
          <a:lstStyle/>
          <a:p>
            <a:pPr defTabSz="742950"/>
            <a:r>
              <a:rPr kumimoji="1" lang="en-US" altLang="ja-JP" sz="3781" b="1" dirty="0">
                <a:solidFill>
                  <a:srgbClr val="F28D48"/>
                </a:solidFill>
                <a:latin typeface="BIZ UDPゴシック" panose="020B0400000000000000" pitchFamily="50" charset="-128"/>
                <a:ea typeface="BIZ UDPゴシック" panose="020B0400000000000000" pitchFamily="50" charset="-128"/>
              </a:rPr>
              <a:t>2024</a:t>
            </a:r>
            <a:endParaRPr kumimoji="1" lang="ja-JP" altLang="en-US" sz="3781" b="1" dirty="0">
              <a:solidFill>
                <a:srgbClr val="F28D48"/>
              </a:solidFill>
              <a:latin typeface="BIZ UDPゴシック" panose="020B0400000000000000" pitchFamily="50" charset="-128"/>
              <a:ea typeface="BIZ UDPゴシック" panose="020B0400000000000000" pitchFamily="50" charset="-128"/>
            </a:endParaRPr>
          </a:p>
        </p:txBody>
      </p:sp>
      <p:grpSp>
        <p:nvGrpSpPr>
          <p:cNvPr id="41" name="グループ化 40">
            <a:extLst>
              <a:ext uri="{FF2B5EF4-FFF2-40B4-BE49-F238E27FC236}">
                <a16:creationId xmlns:a16="http://schemas.microsoft.com/office/drawing/2014/main" id="{3A5ACEEE-8E69-E6B8-8EB2-9173BE07E097}"/>
              </a:ext>
            </a:extLst>
          </p:cNvPr>
          <p:cNvGrpSpPr/>
          <p:nvPr/>
        </p:nvGrpSpPr>
        <p:grpSpPr>
          <a:xfrm>
            <a:off x="5819560" y="5153087"/>
            <a:ext cx="1069530" cy="1069530"/>
            <a:chOff x="5282500" y="1875992"/>
            <a:chExt cx="904987" cy="904987"/>
          </a:xfrm>
        </p:grpSpPr>
        <p:sp>
          <p:nvSpPr>
            <p:cNvPr id="51" name="楕円 50">
              <a:extLst>
                <a:ext uri="{FF2B5EF4-FFF2-40B4-BE49-F238E27FC236}">
                  <a16:creationId xmlns:a16="http://schemas.microsoft.com/office/drawing/2014/main" id="{12B3E522-36A5-CEE4-2210-50C1F8B627DB}"/>
                </a:ext>
              </a:extLst>
            </p:cNvPr>
            <p:cNvSpPr/>
            <p:nvPr/>
          </p:nvSpPr>
          <p:spPr>
            <a:xfrm>
              <a:off x="5282500" y="1875992"/>
              <a:ext cx="904987" cy="904987"/>
            </a:xfrm>
            <a:prstGeom prst="ellipse">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742950"/>
              <a:endParaRPr kumimoji="1" lang="ja-JP" altLang="en-US" sz="2127" dirty="0">
                <a:solidFill>
                  <a:srgbClr val="ED7D31"/>
                </a:solidFill>
                <a:latin typeface="BIZ UDPゴシック" panose="020B0400000000000000" pitchFamily="50" charset="-128"/>
                <a:ea typeface="BIZ UDPゴシック" panose="020B0400000000000000" pitchFamily="50" charset="-128"/>
              </a:endParaRPr>
            </a:p>
          </p:txBody>
        </p:sp>
        <p:sp>
          <p:nvSpPr>
            <p:cNvPr id="52" name="テキスト ボックス 51">
              <a:extLst>
                <a:ext uri="{FF2B5EF4-FFF2-40B4-BE49-F238E27FC236}">
                  <a16:creationId xmlns:a16="http://schemas.microsoft.com/office/drawing/2014/main" id="{04D06F8E-1612-CA9F-7196-9A10D0E373BD}"/>
                </a:ext>
              </a:extLst>
            </p:cNvPr>
            <p:cNvSpPr txBox="1"/>
            <p:nvPr/>
          </p:nvSpPr>
          <p:spPr>
            <a:xfrm>
              <a:off x="5422258" y="2068725"/>
              <a:ext cx="701499" cy="262760"/>
            </a:xfrm>
            <a:prstGeom prst="rect">
              <a:avLst/>
            </a:prstGeom>
            <a:noFill/>
          </p:spPr>
          <p:txBody>
            <a:bodyPr wrap="square" rtlCol="0">
              <a:spAutoFit/>
            </a:bodyPr>
            <a:lstStyle/>
            <a:p>
              <a:pPr defTabSz="742950"/>
              <a:r>
                <a:rPr kumimoji="1" lang="ja-JP" altLang="en-US" sz="1418" b="1" dirty="0">
                  <a:solidFill>
                    <a:prstClr val="white"/>
                  </a:solidFill>
                  <a:latin typeface="BIZ UDPゴシック" panose="020B0400000000000000" pitchFamily="50" charset="-128"/>
                  <a:ea typeface="BIZ UDPゴシック" panose="020B0400000000000000" pitchFamily="50" charset="-128"/>
                </a:rPr>
                <a:t>テレビ</a:t>
              </a:r>
            </a:p>
          </p:txBody>
        </p:sp>
        <p:sp>
          <p:nvSpPr>
            <p:cNvPr id="53" name="テキスト ボックス 52">
              <a:extLst>
                <a:ext uri="{FF2B5EF4-FFF2-40B4-BE49-F238E27FC236}">
                  <a16:creationId xmlns:a16="http://schemas.microsoft.com/office/drawing/2014/main" id="{657FC394-BB57-F431-D031-3E44B0C349B9}"/>
                </a:ext>
              </a:extLst>
            </p:cNvPr>
            <p:cNvSpPr txBox="1"/>
            <p:nvPr/>
          </p:nvSpPr>
          <p:spPr>
            <a:xfrm>
              <a:off x="5422257" y="2287476"/>
              <a:ext cx="701499" cy="324339"/>
            </a:xfrm>
            <a:prstGeom prst="rect">
              <a:avLst/>
            </a:prstGeom>
            <a:noFill/>
          </p:spPr>
          <p:txBody>
            <a:bodyPr wrap="square" rtlCol="0">
              <a:spAutoFit/>
            </a:bodyPr>
            <a:lstStyle/>
            <a:p>
              <a:pPr defTabSz="742950"/>
              <a:r>
                <a:rPr kumimoji="1" lang="en-US" altLang="ja-JP" sz="1891" b="1" dirty="0">
                  <a:solidFill>
                    <a:srgbClr val="FFFF00"/>
                  </a:solidFill>
                  <a:latin typeface="BIZ UDPゴシック" panose="020B0400000000000000" pitchFamily="50" charset="-128"/>
                  <a:ea typeface="BIZ UDPゴシック" panose="020B0400000000000000" pitchFamily="50" charset="-128"/>
                </a:rPr>
                <a:t>20</a:t>
              </a:r>
              <a:r>
                <a:rPr kumimoji="1" lang="ja-JP" altLang="en-US" sz="1182" b="1" dirty="0">
                  <a:solidFill>
                    <a:srgbClr val="FFFF00"/>
                  </a:solidFill>
                  <a:latin typeface="BIZ UDPゴシック" panose="020B0400000000000000" pitchFamily="50" charset="-128"/>
                  <a:ea typeface="BIZ UDPゴシック" panose="020B0400000000000000" pitchFamily="50" charset="-128"/>
                </a:rPr>
                <a:t>回</a:t>
              </a:r>
            </a:p>
          </p:txBody>
        </p:sp>
      </p:grpSp>
      <p:grpSp>
        <p:nvGrpSpPr>
          <p:cNvPr id="42" name="グループ化 41">
            <a:extLst>
              <a:ext uri="{FF2B5EF4-FFF2-40B4-BE49-F238E27FC236}">
                <a16:creationId xmlns:a16="http://schemas.microsoft.com/office/drawing/2014/main" id="{95B69E71-27EB-729A-4B1B-C82C5370D89B}"/>
              </a:ext>
            </a:extLst>
          </p:cNvPr>
          <p:cNvGrpSpPr/>
          <p:nvPr/>
        </p:nvGrpSpPr>
        <p:grpSpPr>
          <a:xfrm>
            <a:off x="7043348" y="5193699"/>
            <a:ext cx="1236940" cy="1069530"/>
            <a:chOff x="6263513" y="2435591"/>
            <a:chExt cx="1046641" cy="904987"/>
          </a:xfrm>
        </p:grpSpPr>
        <p:sp>
          <p:nvSpPr>
            <p:cNvPr id="48" name="楕円 47">
              <a:extLst>
                <a:ext uri="{FF2B5EF4-FFF2-40B4-BE49-F238E27FC236}">
                  <a16:creationId xmlns:a16="http://schemas.microsoft.com/office/drawing/2014/main" id="{70E44193-30F9-813E-EE76-47BB271A9D22}"/>
                </a:ext>
              </a:extLst>
            </p:cNvPr>
            <p:cNvSpPr/>
            <p:nvPr/>
          </p:nvSpPr>
          <p:spPr>
            <a:xfrm>
              <a:off x="6263513" y="2435591"/>
              <a:ext cx="904987" cy="904987"/>
            </a:xfrm>
            <a:prstGeom prst="ellipse">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742950"/>
              <a:endParaRPr kumimoji="1" lang="ja-JP" altLang="en-US" sz="2127" dirty="0">
                <a:solidFill>
                  <a:srgbClr val="ED7D31"/>
                </a:solidFill>
                <a:latin typeface="BIZ UDPゴシック" panose="020B0400000000000000" pitchFamily="50" charset="-128"/>
                <a:ea typeface="BIZ UDPゴシック" panose="020B0400000000000000" pitchFamily="50" charset="-128"/>
              </a:endParaRPr>
            </a:p>
          </p:txBody>
        </p:sp>
        <p:sp>
          <p:nvSpPr>
            <p:cNvPr id="49" name="テキスト ボックス 48">
              <a:extLst>
                <a:ext uri="{FF2B5EF4-FFF2-40B4-BE49-F238E27FC236}">
                  <a16:creationId xmlns:a16="http://schemas.microsoft.com/office/drawing/2014/main" id="{D0E4E5F7-7D49-AB0E-9E2B-D0BA3737991F}"/>
                </a:ext>
              </a:extLst>
            </p:cNvPr>
            <p:cNvSpPr txBox="1"/>
            <p:nvPr/>
          </p:nvSpPr>
          <p:spPr>
            <a:xfrm>
              <a:off x="6422063" y="2616405"/>
              <a:ext cx="888091" cy="262760"/>
            </a:xfrm>
            <a:prstGeom prst="rect">
              <a:avLst/>
            </a:prstGeom>
            <a:noFill/>
          </p:spPr>
          <p:txBody>
            <a:bodyPr wrap="square" rtlCol="0">
              <a:spAutoFit/>
            </a:bodyPr>
            <a:lstStyle/>
            <a:p>
              <a:pPr defTabSz="742950"/>
              <a:r>
                <a:rPr kumimoji="1" lang="ja-JP" altLang="en-US" sz="1418" b="1" dirty="0">
                  <a:solidFill>
                    <a:prstClr val="white"/>
                  </a:solidFill>
                  <a:latin typeface="BIZ UDPゴシック" panose="020B0400000000000000" pitchFamily="50" charset="-128"/>
                  <a:ea typeface="BIZ UDPゴシック" panose="020B0400000000000000" pitchFamily="50" charset="-128"/>
                </a:rPr>
                <a:t>その他</a:t>
              </a:r>
            </a:p>
          </p:txBody>
        </p:sp>
        <p:sp>
          <p:nvSpPr>
            <p:cNvPr id="50" name="テキスト ボックス 49">
              <a:extLst>
                <a:ext uri="{FF2B5EF4-FFF2-40B4-BE49-F238E27FC236}">
                  <a16:creationId xmlns:a16="http://schemas.microsoft.com/office/drawing/2014/main" id="{763E0548-FCEB-8A12-0B75-F6A7FD0A05A2}"/>
                </a:ext>
              </a:extLst>
            </p:cNvPr>
            <p:cNvSpPr txBox="1"/>
            <p:nvPr/>
          </p:nvSpPr>
          <p:spPr>
            <a:xfrm>
              <a:off x="6509358" y="2842926"/>
              <a:ext cx="701499" cy="324339"/>
            </a:xfrm>
            <a:prstGeom prst="rect">
              <a:avLst/>
            </a:prstGeom>
            <a:noFill/>
          </p:spPr>
          <p:txBody>
            <a:bodyPr wrap="square" rtlCol="0">
              <a:spAutoFit/>
            </a:bodyPr>
            <a:lstStyle/>
            <a:p>
              <a:pPr defTabSz="742950"/>
              <a:r>
                <a:rPr kumimoji="1" lang="en-US" altLang="ja-JP" sz="1891" b="1" dirty="0">
                  <a:solidFill>
                    <a:srgbClr val="FFFF00"/>
                  </a:solidFill>
                  <a:latin typeface="BIZ UDPゴシック" panose="020B0400000000000000" pitchFamily="50" charset="-128"/>
                  <a:ea typeface="BIZ UDPゴシック" panose="020B0400000000000000" pitchFamily="50" charset="-128"/>
                </a:rPr>
                <a:t>9</a:t>
              </a:r>
              <a:r>
                <a:rPr kumimoji="1" lang="ja-JP" altLang="en-US" sz="1064" b="1" dirty="0">
                  <a:solidFill>
                    <a:srgbClr val="FFFF00"/>
                  </a:solidFill>
                  <a:latin typeface="BIZ UDPゴシック" panose="020B0400000000000000" pitchFamily="50" charset="-128"/>
                  <a:ea typeface="BIZ UDPゴシック" panose="020B0400000000000000" pitchFamily="50" charset="-128"/>
                </a:rPr>
                <a:t>回</a:t>
              </a:r>
            </a:p>
          </p:txBody>
        </p:sp>
      </p:grpSp>
      <p:grpSp>
        <p:nvGrpSpPr>
          <p:cNvPr id="43" name="グループ化 42">
            <a:extLst>
              <a:ext uri="{FF2B5EF4-FFF2-40B4-BE49-F238E27FC236}">
                <a16:creationId xmlns:a16="http://schemas.microsoft.com/office/drawing/2014/main" id="{BA09A44C-DD6B-881F-E255-8D2A68332B99}"/>
              </a:ext>
            </a:extLst>
          </p:cNvPr>
          <p:cNvGrpSpPr/>
          <p:nvPr/>
        </p:nvGrpSpPr>
        <p:grpSpPr>
          <a:xfrm>
            <a:off x="8269952" y="5193699"/>
            <a:ext cx="1105817" cy="1069530"/>
            <a:chOff x="7255771" y="1874527"/>
            <a:chExt cx="935691" cy="904987"/>
          </a:xfrm>
        </p:grpSpPr>
        <p:sp>
          <p:nvSpPr>
            <p:cNvPr id="45" name="楕円 44">
              <a:extLst>
                <a:ext uri="{FF2B5EF4-FFF2-40B4-BE49-F238E27FC236}">
                  <a16:creationId xmlns:a16="http://schemas.microsoft.com/office/drawing/2014/main" id="{18DCEF66-7CC8-F149-3906-9BFF6D8A9D6E}"/>
                </a:ext>
              </a:extLst>
            </p:cNvPr>
            <p:cNvSpPr/>
            <p:nvPr/>
          </p:nvSpPr>
          <p:spPr>
            <a:xfrm>
              <a:off x="7255771" y="1874527"/>
              <a:ext cx="904987" cy="904987"/>
            </a:xfrm>
            <a:prstGeom prst="ellipse">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742950"/>
              <a:endParaRPr kumimoji="1" lang="ja-JP" altLang="en-US" sz="2127" dirty="0">
                <a:solidFill>
                  <a:srgbClr val="ED7D31"/>
                </a:solidFill>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87246E6C-1D91-C8CC-86FC-6678CC9DB44A}"/>
                </a:ext>
              </a:extLst>
            </p:cNvPr>
            <p:cNvSpPr txBox="1"/>
            <p:nvPr/>
          </p:nvSpPr>
          <p:spPr>
            <a:xfrm>
              <a:off x="7489963" y="2068725"/>
              <a:ext cx="701499" cy="262760"/>
            </a:xfrm>
            <a:prstGeom prst="rect">
              <a:avLst/>
            </a:prstGeom>
            <a:noFill/>
          </p:spPr>
          <p:txBody>
            <a:bodyPr wrap="square" rtlCol="0">
              <a:spAutoFit/>
            </a:bodyPr>
            <a:lstStyle/>
            <a:p>
              <a:pPr defTabSz="742950"/>
              <a:r>
                <a:rPr kumimoji="1" lang="ja-JP" altLang="en-US" sz="1418" b="1" dirty="0">
                  <a:solidFill>
                    <a:prstClr val="white"/>
                  </a:solidFill>
                  <a:latin typeface="BIZ UDPゴシック" panose="020B0400000000000000" pitchFamily="50" charset="-128"/>
                  <a:ea typeface="BIZ UDPゴシック" panose="020B0400000000000000" pitchFamily="50" charset="-128"/>
                </a:rPr>
                <a:t>合計</a:t>
              </a:r>
            </a:p>
          </p:txBody>
        </p:sp>
        <p:sp>
          <p:nvSpPr>
            <p:cNvPr id="47" name="テキスト ボックス 46">
              <a:extLst>
                <a:ext uri="{FF2B5EF4-FFF2-40B4-BE49-F238E27FC236}">
                  <a16:creationId xmlns:a16="http://schemas.microsoft.com/office/drawing/2014/main" id="{021D5DC2-FA6A-49C9-DDED-76B5FAE53C39}"/>
                </a:ext>
              </a:extLst>
            </p:cNvPr>
            <p:cNvSpPr txBox="1"/>
            <p:nvPr/>
          </p:nvSpPr>
          <p:spPr>
            <a:xfrm>
              <a:off x="7378249" y="2276672"/>
              <a:ext cx="701499" cy="324339"/>
            </a:xfrm>
            <a:prstGeom prst="rect">
              <a:avLst/>
            </a:prstGeom>
            <a:noFill/>
          </p:spPr>
          <p:txBody>
            <a:bodyPr wrap="square" rtlCol="0">
              <a:spAutoFit/>
            </a:bodyPr>
            <a:lstStyle/>
            <a:p>
              <a:pPr defTabSz="742950"/>
              <a:r>
                <a:rPr kumimoji="1" lang="en-US" altLang="ja-JP" sz="1891" b="1" dirty="0">
                  <a:solidFill>
                    <a:srgbClr val="FFFF00"/>
                  </a:solidFill>
                  <a:latin typeface="BIZ UDPゴシック" panose="020B0400000000000000" pitchFamily="50" charset="-128"/>
                  <a:ea typeface="BIZ UDPゴシック" panose="020B0400000000000000" pitchFamily="50" charset="-128"/>
                </a:rPr>
                <a:t>29</a:t>
              </a:r>
              <a:r>
                <a:rPr kumimoji="1" lang="ja-JP" altLang="en-US" sz="1891" b="1" dirty="0">
                  <a:solidFill>
                    <a:srgbClr val="FFFF00"/>
                  </a:solidFill>
                  <a:latin typeface="BIZ UDPゴシック" panose="020B0400000000000000" pitchFamily="50" charset="-128"/>
                  <a:ea typeface="BIZ UDPゴシック" panose="020B0400000000000000" pitchFamily="50" charset="-128"/>
                </a:rPr>
                <a:t>回</a:t>
              </a:r>
            </a:p>
          </p:txBody>
        </p:sp>
      </p:grpSp>
      <p:sp>
        <p:nvSpPr>
          <p:cNvPr id="44" name="テキスト ボックス 43">
            <a:extLst>
              <a:ext uri="{FF2B5EF4-FFF2-40B4-BE49-F238E27FC236}">
                <a16:creationId xmlns:a16="http://schemas.microsoft.com/office/drawing/2014/main" id="{64F838BE-15EA-9382-C560-4A89AADF9CF4}"/>
              </a:ext>
            </a:extLst>
          </p:cNvPr>
          <p:cNvSpPr txBox="1"/>
          <p:nvPr/>
        </p:nvSpPr>
        <p:spPr>
          <a:xfrm>
            <a:off x="7420008" y="4728331"/>
            <a:ext cx="1613318" cy="310535"/>
          </a:xfrm>
          <a:prstGeom prst="rect">
            <a:avLst/>
          </a:prstGeom>
          <a:noFill/>
        </p:spPr>
        <p:txBody>
          <a:bodyPr wrap="square" rtlCol="0">
            <a:spAutoFit/>
          </a:bodyPr>
          <a:lstStyle/>
          <a:p>
            <a:pPr defTabSz="742950"/>
            <a:r>
              <a:rPr kumimoji="1" lang="ja-JP" altLang="en-US" sz="1418" b="1" dirty="0">
                <a:solidFill>
                  <a:srgbClr val="F28D48"/>
                </a:solidFill>
                <a:latin typeface="BIZ UDPゴシック" panose="020B0400000000000000" pitchFamily="50" charset="-128"/>
                <a:ea typeface="BIZ UDPゴシック" panose="020B0400000000000000" pitchFamily="50" charset="-128"/>
              </a:rPr>
              <a:t>メディア掲載数</a:t>
            </a:r>
          </a:p>
        </p:txBody>
      </p:sp>
      <p:sp>
        <p:nvSpPr>
          <p:cNvPr id="63" name="テキスト ボックス 62">
            <a:extLst>
              <a:ext uri="{FF2B5EF4-FFF2-40B4-BE49-F238E27FC236}">
                <a16:creationId xmlns:a16="http://schemas.microsoft.com/office/drawing/2014/main" id="{23F1D28E-66FE-6221-8836-BD6BE07527B7}"/>
              </a:ext>
            </a:extLst>
          </p:cNvPr>
          <p:cNvSpPr txBox="1"/>
          <p:nvPr/>
        </p:nvSpPr>
        <p:spPr>
          <a:xfrm>
            <a:off x="639635" y="1396078"/>
            <a:ext cx="1391158"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メディア実績</a:t>
            </a:r>
          </a:p>
        </p:txBody>
      </p:sp>
      <p:pic>
        <p:nvPicPr>
          <p:cNvPr id="64" name="図 63">
            <a:extLst>
              <a:ext uri="{FF2B5EF4-FFF2-40B4-BE49-F238E27FC236}">
                <a16:creationId xmlns:a16="http://schemas.microsoft.com/office/drawing/2014/main" id="{B1579AB9-21F4-01C2-167D-31E7FABADF9C}"/>
              </a:ext>
            </a:extLst>
          </p:cNvPr>
          <p:cNvPicPr>
            <a:picLocks noChangeAspect="1"/>
          </p:cNvPicPr>
          <p:nvPr/>
        </p:nvPicPr>
        <p:blipFill>
          <a:blip r:embed="rId5"/>
          <a:stretch>
            <a:fillRect/>
          </a:stretch>
        </p:blipFill>
        <p:spPr>
          <a:xfrm flipH="1">
            <a:off x="507372" y="1347494"/>
            <a:ext cx="45719" cy="384042"/>
          </a:xfrm>
          <a:prstGeom prst="rect">
            <a:avLst/>
          </a:prstGeom>
        </p:spPr>
      </p:pic>
      <p:pic>
        <p:nvPicPr>
          <p:cNvPr id="10" name="図 9">
            <a:extLst>
              <a:ext uri="{FF2B5EF4-FFF2-40B4-BE49-F238E27FC236}">
                <a16:creationId xmlns:a16="http://schemas.microsoft.com/office/drawing/2014/main" id="{3F8DACD7-02E7-38C0-DB33-FDBB48456431}"/>
              </a:ext>
            </a:extLst>
          </p:cNvPr>
          <p:cNvPicPr>
            <a:picLocks noChangeAspect="1"/>
          </p:cNvPicPr>
          <p:nvPr/>
        </p:nvPicPr>
        <p:blipFill>
          <a:blip r:embed="rId6"/>
          <a:stretch>
            <a:fillRect/>
          </a:stretch>
        </p:blipFill>
        <p:spPr>
          <a:xfrm>
            <a:off x="501184" y="1918768"/>
            <a:ext cx="7004750" cy="3953712"/>
          </a:xfrm>
          <a:prstGeom prst="rect">
            <a:avLst/>
          </a:prstGeom>
        </p:spPr>
      </p:pic>
      <p:sp>
        <p:nvSpPr>
          <p:cNvPr id="3" name="フッター プレースホルダー 3">
            <a:extLst>
              <a:ext uri="{FF2B5EF4-FFF2-40B4-BE49-F238E27FC236}">
                <a16:creationId xmlns:a16="http://schemas.microsoft.com/office/drawing/2014/main" id="{BCFE5B01-90B9-D223-638D-B7D52C484BC4}"/>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5812239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g31f5d0c0edc_0_39"/>
          <p:cNvSpPr txBox="1"/>
          <p:nvPr/>
        </p:nvSpPr>
        <p:spPr>
          <a:xfrm>
            <a:off x="1175433" y="1721304"/>
            <a:ext cx="7555200" cy="224400"/>
          </a:xfrm>
          <a:prstGeom prst="rect">
            <a:avLst/>
          </a:prstGeom>
          <a:noFill/>
          <a:ln>
            <a:noFill/>
          </a:ln>
        </p:spPr>
        <p:txBody>
          <a:bodyPr spcFirstLastPara="1" wrap="square" lIns="0" tIns="0" rIns="0" bIns="0" anchor="t" anchorCtr="0">
            <a:spAutoFit/>
          </a:bodyPr>
          <a:lstStyle/>
          <a:p>
            <a:pPr marL="0" marR="0" lvl="0" indent="0" algn="l" rtl="0">
              <a:lnSpc>
                <a:spcPct val="72857"/>
              </a:lnSpc>
              <a:spcBef>
                <a:spcPts val="0"/>
              </a:spcBef>
              <a:spcAft>
                <a:spcPts val="0"/>
              </a:spcAft>
              <a:buClr>
                <a:srgbClr val="000000"/>
              </a:buClr>
              <a:buSzPts val="2600"/>
              <a:buFont typeface="Arial"/>
              <a:buNone/>
            </a:pPr>
            <a:r>
              <a:rPr lang="ja-JP" sz="2000" i="0" u="none" strike="noStrike" cap="none">
                <a:solidFill>
                  <a:schemeClr val="dk1"/>
                </a:solidFill>
                <a:latin typeface="BIZ UDPゴシック" panose="020B0400000000000000" pitchFamily="50" charset="-128"/>
                <a:ea typeface="BIZ UDPゴシック" panose="020B0400000000000000" pitchFamily="50" charset="-128"/>
              </a:rPr>
              <a:t>平均寿命まで生きたら老後はいくら必要</a:t>
            </a:r>
            <a:r>
              <a:rPr lang="ja-JP" sz="2000">
                <a:solidFill>
                  <a:schemeClr val="dk1"/>
                </a:solidFill>
                <a:latin typeface="BIZ UDPゴシック" panose="020B0400000000000000" pitchFamily="50" charset="-128"/>
                <a:ea typeface="BIZ UDPゴシック" panose="020B0400000000000000" pitchFamily="50" charset="-128"/>
              </a:rPr>
              <a:t>か</a:t>
            </a:r>
            <a:endParaRPr sz="2000" i="0" u="none" strike="noStrike" cap="none">
              <a:solidFill>
                <a:schemeClr val="dk1"/>
              </a:solidFill>
              <a:latin typeface="BIZ UDPゴシック" panose="020B0400000000000000" pitchFamily="50" charset="-128"/>
              <a:ea typeface="BIZ UDPゴシック" panose="020B0400000000000000" pitchFamily="50" charset="-128"/>
            </a:endParaRPr>
          </a:p>
        </p:txBody>
      </p:sp>
      <p:sp>
        <p:nvSpPr>
          <p:cNvPr id="132" name="Google Shape;132;g31f5d0c0edc_0_39"/>
          <p:cNvSpPr txBox="1">
            <a:spLocks noGrp="1"/>
          </p:cNvSpPr>
          <p:nvPr>
            <p:ph type="body" idx="1"/>
          </p:nvPr>
        </p:nvSpPr>
        <p:spPr>
          <a:xfrm>
            <a:off x="1060398" y="2529677"/>
            <a:ext cx="4542000" cy="461700"/>
          </a:xfrm>
          <a:prstGeom prst="rect">
            <a:avLst/>
          </a:prstGeom>
          <a:noFill/>
          <a:ln>
            <a:noFill/>
          </a:ln>
        </p:spPr>
        <p:txBody>
          <a:bodyPr spcFirstLastPara="1" wrap="square" lIns="84125" tIns="42050" rIns="84125" bIns="42050" anchor="t" anchorCtr="0">
            <a:normAutofit/>
          </a:bodyPr>
          <a:lstStyle/>
          <a:p>
            <a:pPr marL="215900" lvl="0" indent="-215900" algn="l" rtl="0">
              <a:lnSpc>
                <a:spcPct val="90000"/>
              </a:lnSpc>
              <a:spcBef>
                <a:spcPts val="0"/>
              </a:spcBef>
              <a:spcAft>
                <a:spcPts val="0"/>
              </a:spcAft>
              <a:buClr>
                <a:schemeClr val="dk1"/>
              </a:buClr>
              <a:buSzPts val="2200"/>
              <a:buFont typeface="Noto Sans Symbols"/>
              <a:buNone/>
            </a:pPr>
            <a:r>
              <a:rPr lang="ja-JP" sz="1700" dirty="0">
                <a:latin typeface="BIZ UDPゴシック" panose="020B0400000000000000" pitchFamily="50" charset="-128"/>
                <a:ea typeface="BIZ UDPゴシック" panose="020B0400000000000000" pitchFamily="50" charset="-128"/>
                <a:cs typeface="Arial"/>
                <a:sym typeface="Arial"/>
              </a:rPr>
              <a:t>ゆとりある老後の生活の場合</a:t>
            </a:r>
            <a:endParaRPr sz="17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133" name="Google Shape;133;g31f5d0c0edc_0_39"/>
          <p:cNvSpPr txBox="1"/>
          <p:nvPr/>
        </p:nvSpPr>
        <p:spPr>
          <a:xfrm>
            <a:off x="2717092" y="1944999"/>
            <a:ext cx="6693900" cy="346500"/>
          </a:xfrm>
          <a:prstGeom prst="rect">
            <a:avLst/>
          </a:prstGeom>
          <a:noFill/>
          <a:ln>
            <a:noFill/>
          </a:ln>
        </p:spPr>
        <p:txBody>
          <a:bodyPr spcFirstLastPara="1" wrap="square" lIns="84125" tIns="42050" rIns="84125" bIns="4205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ja-JP" sz="1700" b="0" i="0" u="none" strike="noStrike" cap="none" dirty="0">
                <a:solidFill>
                  <a:srgbClr val="1F1F1F"/>
                </a:solidFill>
                <a:latin typeface="BIZ UDPゴシック" panose="020B0400000000000000" pitchFamily="50" charset="-128"/>
                <a:ea typeface="BIZ UDPゴシック" panose="020B0400000000000000" pitchFamily="50" charset="-128"/>
                <a:cs typeface="Arial"/>
                <a:sym typeface="Arial"/>
              </a:rPr>
              <a:t>日本人平均寿命 </a:t>
            </a:r>
            <a:r>
              <a:rPr lang="ja-JP" sz="1700" b="1" i="0" u="none" strike="noStrike" cap="none" dirty="0">
                <a:solidFill>
                  <a:schemeClr val="accent1"/>
                </a:solidFill>
                <a:latin typeface="BIZ UDPゴシック" panose="020B0400000000000000" pitchFamily="50" charset="-128"/>
                <a:ea typeface="BIZ UDPゴシック" panose="020B0400000000000000" pitchFamily="50" charset="-128"/>
                <a:cs typeface="Arial"/>
                <a:sym typeface="Arial"/>
              </a:rPr>
              <a:t>男性</a:t>
            </a:r>
            <a:r>
              <a:rPr lang="ja-JP" sz="1700" b="1" i="0" u="none" strike="noStrike" cap="none" dirty="0">
                <a:solidFill>
                  <a:srgbClr val="1F1F1F"/>
                </a:solidFill>
                <a:latin typeface="BIZ UDPゴシック" panose="020B0400000000000000" pitchFamily="50" charset="-128"/>
                <a:ea typeface="BIZ UDPゴシック" panose="020B0400000000000000" pitchFamily="50" charset="-128"/>
                <a:cs typeface="Arial"/>
                <a:sym typeface="Arial"/>
              </a:rPr>
              <a:t> </a:t>
            </a:r>
            <a:r>
              <a:rPr lang="ja-JP" sz="1700" b="0" i="0" u="none" strike="noStrike" cap="none" dirty="0">
                <a:solidFill>
                  <a:schemeClr val="accent1"/>
                </a:solidFill>
                <a:latin typeface="BIZ UDPゴシック" panose="020B0400000000000000" pitchFamily="50" charset="-128"/>
                <a:ea typeface="BIZ UDPゴシック" panose="020B0400000000000000" pitchFamily="50" charset="-128"/>
                <a:cs typeface="Arial"/>
                <a:sym typeface="Arial"/>
              </a:rPr>
              <a:t>81.09</a:t>
            </a:r>
            <a:r>
              <a:rPr lang="ja-JP" sz="1100" b="0" i="0" u="none" strike="noStrike" cap="none" dirty="0">
                <a:solidFill>
                  <a:srgbClr val="040C28"/>
                </a:solidFill>
                <a:latin typeface="BIZ UDPゴシック" panose="020B0400000000000000" pitchFamily="50" charset="-128"/>
                <a:ea typeface="BIZ UDPゴシック" panose="020B0400000000000000" pitchFamily="50" charset="-128"/>
                <a:cs typeface="Arial"/>
                <a:sym typeface="Arial"/>
              </a:rPr>
              <a:t>歳</a:t>
            </a:r>
            <a:r>
              <a:rPr lang="ja-JP" sz="1700" b="0" i="0" u="none" strike="noStrike" cap="none" dirty="0">
                <a:solidFill>
                  <a:srgbClr val="040C28"/>
                </a:solidFill>
                <a:latin typeface="BIZ UDPゴシック" panose="020B0400000000000000" pitchFamily="50" charset="-128"/>
                <a:ea typeface="BIZ UDPゴシック" panose="020B0400000000000000" pitchFamily="50" charset="-128"/>
                <a:cs typeface="Arial"/>
                <a:sym typeface="Arial"/>
              </a:rPr>
              <a:t>　</a:t>
            </a:r>
            <a:r>
              <a:rPr lang="ja-JP" sz="1700" b="1" i="0" u="none" strike="noStrike" cap="none" dirty="0">
                <a:solidFill>
                  <a:srgbClr val="FF6713"/>
                </a:solidFill>
                <a:latin typeface="BIZ UDPゴシック" panose="020B0400000000000000" pitchFamily="50" charset="-128"/>
                <a:ea typeface="BIZ UDPゴシック" panose="020B0400000000000000" pitchFamily="50" charset="-128"/>
                <a:cs typeface="Arial"/>
                <a:sym typeface="Arial"/>
              </a:rPr>
              <a:t>女性</a:t>
            </a:r>
            <a:r>
              <a:rPr lang="ja-JP" sz="1700" b="0" i="0" u="none" strike="noStrike" cap="none" dirty="0">
                <a:solidFill>
                  <a:srgbClr val="1F1F1F"/>
                </a:solidFill>
                <a:latin typeface="BIZ UDPゴシック" panose="020B0400000000000000" pitchFamily="50" charset="-128"/>
                <a:ea typeface="BIZ UDPゴシック" panose="020B0400000000000000" pitchFamily="50" charset="-128"/>
                <a:cs typeface="Arial"/>
                <a:sym typeface="Arial"/>
              </a:rPr>
              <a:t> </a:t>
            </a:r>
            <a:r>
              <a:rPr lang="ja-JP" sz="1700" b="0" i="0" u="none" strike="noStrike" cap="none" dirty="0">
                <a:solidFill>
                  <a:srgbClr val="FF6713"/>
                </a:solidFill>
                <a:latin typeface="BIZ UDPゴシック" panose="020B0400000000000000" pitchFamily="50" charset="-128"/>
                <a:ea typeface="BIZ UDPゴシック" panose="020B0400000000000000" pitchFamily="50" charset="-128"/>
                <a:cs typeface="Arial"/>
                <a:sym typeface="Arial"/>
              </a:rPr>
              <a:t>87.14</a:t>
            </a:r>
            <a:r>
              <a:rPr lang="ja-JP" sz="1300" b="0" i="0" u="none" strike="noStrike" cap="none" dirty="0">
                <a:solidFill>
                  <a:srgbClr val="1F1F1F"/>
                </a:solidFill>
                <a:latin typeface="BIZ UDPゴシック" panose="020B0400000000000000" pitchFamily="50" charset="-128"/>
                <a:ea typeface="BIZ UDPゴシック" panose="020B0400000000000000" pitchFamily="50" charset="-128"/>
                <a:cs typeface="Arial"/>
                <a:sym typeface="Arial"/>
              </a:rPr>
              <a:t>歳</a:t>
            </a:r>
            <a:r>
              <a:rPr lang="ja-JP" sz="1700" b="0" i="0" u="none" strike="noStrike" cap="none" dirty="0">
                <a:solidFill>
                  <a:srgbClr val="1F1F1F"/>
                </a:solidFill>
                <a:latin typeface="BIZ UDPゴシック" panose="020B0400000000000000" pitchFamily="50" charset="-128"/>
                <a:ea typeface="BIZ UDPゴシック" panose="020B0400000000000000" pitchFamily="50" charset="-128"/>
                <a:cs typeface="Arial"/>
                <a:sym typeface="Arial"/>
              </a:rPr>
              <a:t>　</a:t>
            </a:r>
            <a:r>
              <a:rPr lang="ja-JP" sz="1300" b="0" i="0" u="none" strike="noStrike" cap="none" dirty="0">
                <a:solidFill>
                  <a:srgbClr val="1F1F1F"/>
                </a:solidFill>
                <a:latin typeface="BIZ UDPゴシック" panose="020B0400000000000000" pitchFamily="50" charset="-128"/>
                <a:ea typeface="BIZ UDPゴシック" panose="020B0400000000000000" pitchFamily="50" charset="-128"/>
                <a:cs typeface="Arial"/>
                <a:sym typeface="Arial"/>
              </a:rPr>
              <a:t>2023（令和5）年</a:t>
            </a:r>
            <a:endParaRPr sz="17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134" name="Google Shape;134;g31f5d0c0edc_0_39"/>
          <p:cNvSpPr txBox="1"/>
          <p:nvPr/>
        </p:nvSpPr>
        <p:spPr>
          <a:xfrm>
            <a:off x="2306833" y="5482159"/>
            <a:ext cx="7104000" cy="1100700"/>
          </a:xfrm>
          <a:prstGeom prst="rect">
            <a:avLst/>
          </a:prstGeom>
          <a:noFill/>
          <a:ln>
            <a:noFill/>
          </a:ln>
        </p:spPr>
        <p:txBody>
          <a:bodyPr spcFirstLastPara="1" wrap="square" lIns="84125" tIns="42050" rIns="84125" bIns="42050" anchor="t" anchorCtr="0">
            <a:spAutoFit/>
          </a:bodyPr>
          <a:lstStyle/>
          <a:p>
            <a:pPr marL="0" marR="0" lvl="0" indent="0" algn="l" rtl="0">
              <a:lnSpc>
                <a:spcPct val="100000"/>
              </a:lnSpc>
              <a:spcBef>
                <a:spcPts val="0"/>
              </a:spcBef>
              <a:spcAft>
                <a:spcPts val="0"/>
              </a:spcAft>
              <a:buClr>
                <a:srgbClr val="000000"/>
              </a:buClr>
              <a:buSzPts val="1800"/>
              <a:buFont typeface="Noto Sans Symbols"/>
              <a:buNone/>
            </a:pPr>
            <a:r>
              <a:rPr lang="ja-JP" sz="18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老後の最低日常生活費　　　　約</a:t>
            </a:r>
            <a:r>
              <a:rPr lang="ja-JP" sz="33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5,500</a:t>
            </a:r>
            <a:r>
              <a:rPr lang="ja-JP" sz="18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万円</a:t>
            </a:r>
            <a:endParaRPr sz="33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1800"/>
              <a:buFont typeface="Noto Sans Symbols"/>
              <a:buNone/>
            </a:pPr>
            <a:r>
              <a:rPr lang="ja-JP" sz="18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高齢者世帯の平均的な生活費　約</a:t>
            </a:r>
            <a:r>
              <a:rPr lang="ja-JP" sz="33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6,400</a:t>
            </a:r>
            <a:r>
              <a:rPr lang="ja-JP" sz="18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万円</a:t>
            </a:r>
            <a:endParaRPr sz="33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graphicFrame>
        <p:nvGraphicFramePr>
          <p:cNvPr id="135" name="Google Shape;135;g31f5d0c0edc_0_39"/>
          <p:cNvGraphicFramePr/>
          <p:nvPr>
            <p:extLst>
              <p:ext uri="{D42A27DB-BD31-4B8C-83A1-F6EECF244321}">
                <p14:modId xmlns:p14="http://schemas.microsoft.com/office/powerpoint/2010/main" val="1953234086"/>
              </p:ext>
            </p:extLst>
          </p:nvPr>
        </p:nvGraphicFramePr>
        <p:xfrm>
          <a:off x="1757600" y="3344174"/>
          <a:ext cx="6108100" cy="1979302"/>
        </p:xfrm>
        <a:graphic>
          <a:graphicData uri="http://schemas.openxmlformats.org/drawingml/2006/table">
            <a:tbl>
              <a:tblPr>
                <a:noFill/>
              </a:tblPr>
              <a:tblGrid>
                <a:gridCol w="4474275">
                  <a:extLst>
                    <a:ext uri="{9D8B030D-6E8A-4147-A177-3AD203B41FA5}">
                      <a16:colId xmlns:a16="http://schemas.microsoft.com/office/drawing/2014/main" val="20000"/>
                    </a:ext>
                  </a:extLst>
                </a:gridCol>
                <a:gridCol w="1633825">
                  <a:extLst>
                    <a:ext uri="{9D8B030D-6E8A-4147-A177-3AD203B41FA5}">
                      <a16:colId xmlns:a16="http://schemas.microsoft.com/office/drawing/2014/main" val="20001"/>
                    </a:ext>
                  </a:extLst>
                </a:gridCol>
              </a:tblGrid>
              <a:tr h="581275">
                <a:tc>
                  <a:txBody>
                    <a:bodyPr/>
                    <a:lstStyle/>
                    <a:p>
                      <a:pPr marL="0" marR="0" lvl="0" indent="0" algn="l" rtl="0">
                        <a:lnSpc>
                          <a:spcPct val="150000"/>
                        </a:lnSpc>
                        <a:spcBef>
                          <a:spcPts val="0"/>
                        </a:spcBef>
                        <a:spcAft>
                          <a:spcPts val="0"/>
                        </a:spcAft>
                        <a:buClr>
                          <a:srgbClr val="000000"/>
                        </a:buClr>
                        <a:buSzPts val="1400"/>
                        <a:buFont typeface="Noto Sans Symbols"/>
                        <a:buNone/>
                      </a:pPr>
                      <a:r>
                        <a:rPr lang="ja-JP" sz="14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（夫婦２人生活費）</a:t>
                      </a:r>
                      <a:endParaRPr sz="1200" u="none" strike="noStrike" cap="none" dirty="0">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ja-JP" sz="1400" u="none" strike="noStrike" cap="none" dirty="0">
                          <a:latin typeface="BIZ UDPゴシック" panose="020B0400000000000000" pitchFamily="50" charset="-128"/>
                          <a:ea typeface="BIZ UDPゴシック" panose="020B0400000000000000" pitchFamily="50" charset="-128"/>
                          <a:cs typeface="Arial"/>
                          <a:sym typeface="Arial"/>
                        </a:rPr>
                        <a:t>約</a:t>
                      </a:r>
                      <a:r>
                        <a:rPr lang="ja-JP" sz="1800" u="none" strike="noStrike" cap="none" dirty="0">
                          <a:latin typeface="BIZ UDPゴシック" panose="020B0400000000000000" pitchFamily="50" charset="-128"/>
                          <a:ea typeface="BIZ UDPゴシック" panose="020B0400000000000000" pitchFamily="50" charset="-128"/>
                          <a:cs typeface="Arial"/>
                          <a:sym typeface="Arial"/>
                        </a:rPr>
                        <a:t>38</a:t>
                      </a:r>
                      <a:r>
                        <a:rPr lang="ja-JP" sz="1400" u="none" strike="noStrike" cap="none" dirty="0">
                          <a:latin typeface="BIZ UDPゴシック" panose="020B0400000000000000" pitchFamily="50" charset="-128"/>
                          <a:ea typeface="BIZ UDPゴシック" panose="020B0400000000000000" pitchFamily="50" charset="-128"/>
                          <a:cs typeface="Arial"/>
                          <a:sym typeface="Arial"/>
                        </a:rPr>
                        <a:t>万円</a:t>
                      </a:r>
                      <a:r>
                        <a:rPr lang="ja-JP" sz="1800" u="none" strike="noStrike" cap="none" dirty="0">
                          <a:latin typeface="BIZ UDPゴシック" panose="020B0400000000000000" pitchFamily="50" charset="-128"/>
                          <a:ea typeface="BIZ UDPゴシック" panose="020B0400000000000000" pitchFamily="50" charset="-128"/>
                          <a:cs typeface="Arial"/>
                          <a:sym typeface="Arial"/>
                        </a:rPr>
                        <a:t>×12</a:t>
                      </a:r>
                      <a:r>
                        <a:rPr lang="ja-JP" sz="1400" u="none" strike="noStrike" cap="none" dirty="0">
                          <a:latin typeface="BIZ UDPゴシック" panose="020B0400000000000000" pitchFamily="50" charset="-128"/>
                          <a:ea typeface="BIZ UDPゴシック" panose="020B0400000000000000" pitchFamily="50" charset="-128"/>
                          <a:cs typeface="Arial"/>
                          <a:sym typeface="Arial"/>
                        </a:rPr>
                        <a:t>か月</a:t>
                      </a:r>
                      <a:r>
                        <a:rPr lang="ja-JP" sz="1800" u="none" strike="noStrike" cap="none" dirty="0">
                          <a:latin typeface="BIZ UDPゴシック" panose="020B0400000000000000" pitchFamily="50" charset="-128"/>
                          <a:ea typeface="BIZ UDPゴシック" panose="020B0400000000000000" pitchFamily="50" charset="-128"/>
                          <a:cs typeface="Arial"/>
                          <a:sym typeface="Arial"/>
                        </a:rPr>
                        <a:t>×（</a:t>
                      </a:r>
                      <a:r>
                        <a:rPr lang="ja-JP" sz="2000" b="1" u="none" strike="noStrike" cap="none" dirty="0">
                          <a:solidFill>
                            <a:schemeClr val="accent1"/>
                          </a:solidFill>
                          <a:latin typeface="BIZ UDPゴシック" panose="020B0400000000000000" pitchFamily="50" charset="-128"/>
                          <a:ea typeface="BIZ UDPゴシック" panose="020B0400000000000000" pitchFamily="50" charset="-128"/>
                          <a:cs typeface="Arial"/>
                          <a:sym typeface="Arial"/>
                        </a:rPr>
                        <a:t>81</a:t>
                      </a:r>
                      <a:r>
                        <a:rPr lang="ja-JP" sz="1400" u="none" strike="noStrike" cap="none" dirty="0">
                          <a:latin typeface="BIZ UDPゴシック" panose="020B0400000000000000" pitchFamily="50" charset="-128"/>
                          <a:ea typeface="BIZ UDPゴシック" panose="020B0400000000000000" pitchFamily="50" charset="-128"/>
                          <a:cs typeface="Arial"/>
                          <a:sym typeface="Arial"/>
                        </a:rPr>
                        <a:t>才</a:t>
                      </a:r>
                      <a:r>
                        <a:rPr lang="ja-JP" sz="1800" u="none" strike="noStrike" cap="none" dirty="0">
                          <a:latin typeface="BIZ UDPゴシック" panose="020B0400000000000000" pitchFamily="50" charset="-128"/>
                          <a:ea typeface="BIZ UDPゴシック" panose="020B0400000000000000" pitchFamily="50" charset="-128"/>
                          <a:cs typeface="Arial"/>
                          <a:sym typeface="Arial"/>
                        </a:rPr>
                        <a:t>ー65</a:t>
                      </a:r>
                      <a:r>
                        <a:rPr lang="ja-JP" sz="1400" u="none" strike="noStrike" cap="none" dirty="0">
                          <a:latin typeface="BIZ UDPゴシック" panose="020B0400000000000000" pitchFamily="50" charset="-128"/>
                          <a:ea typeface="BIZ UDPゴシック" panose="020B0400000000000000" pitchFamily="50" charset="-128"/>
                          <a:cs typeface="Arial"/>
                          <a:sym typeface="Arial"/>
                        </a:rPr>
                        <a:t>才</a:t>
                      </a:r>
                      <a:r>
                        <a:rPr lang="ja-JP" sz="1800" u="none" strike="noStrike" cap="none" dirty="0">
                          <a:latin typeface="BIZ UDPゴシック" panose="020B0400000000000000" pitchFamily="50" charset="-128"/>
                          <a:ea typeface="BIZ UDPゴシック" panose="020B0400000000000000" pitchFamily="50" charset="-128"/>
                          <a:cs typeface="Arial"/>
                          <a:sym typeface="Arial"/>
                        </a:rPr>
                        <a:t>）</a:t>
                      </a:r>
                      <a:endParaRPr sz="1800" u="none" strike="noStrike" cap="none" dirty="0">
                        <a:latin typeface="BIZ UDPゴシック" panose="020B0400000000000000" pitchFamily="50" charset="-128"/>
                        <a:ea typeface="BIZ UDPゴシック" panose="020B0400000000000000" pitchFamily="50" charset="-128"/>
                        <a:cs typeface="Arial"/>
                        <a:sym typeface="Arial"/>
                      </a:endParaRPr>
                    </a:p>
                  </a:txBody>
                  <a:tcPr marL="74400" marR="74400" marT="45700" marB="45700" anchor="ctr">
                    <a:lnL w="12700" cap="flat" cmpd="sng">
                      <a:solidFill>
                        <a:srgbClr val="F29558"/>
                      </a:solidFill>
                      <a:prstDash val="solid"/>
                      <a:round/>
                      <a:headEnd type="none" w="sm" len="sm"/>
                      <a:tailEnd type="none" w="sm" len="sm"/>
                    </a:lnL>
                    <a:lnR w="12700" cap="flat" cmpd="sng">
                      <a:solidFill>
                        <a:srgbClr val="F29558"/>
                      </a:solidFill>
                      <a:prstDash val="solid"/>
                      <a:round/>
                      <a:headEnd type="none" w="sm" len="sm"/>
                      <a:tailEnd type="none" w="sm" len="sm"/>
                    </a:lnR>
                    <a:lnT w="12700" cap="flat" cmpd="sng">
                      <a:solidFill>
                        <a:srgbClr val="F29558"/>
                      </a:solidFill>
                      <a:prstDash val="solid"/>
                      <a:round/>
                      <a:headEnd type="none" w="sm" len="sm"/>
                      <a:tailEnd type="none" w="sm" len="sm"/>
                    </a:lnT>
                    <a:lnB w="12700" cap="flat" cmpd="sng">
                      <a:solidFill>
                        <a:srgbClr val="F29558"/>
                      </a:solidFill>
                      <a:prstDash val="solid"/>
                      <a:round/>
                      <a:headEnd type="none" w="sm" len="sm"/>
                      <a:tailEnd type="none" w="sm" len="sm"/>
                    </a:lnB>
                  </a:tcPr>
                </a:tc>
                <a:tc>
                  <a:txBody>
                    <a:bodyPr/>
                    <a:lstStyle/>
                    <a:p>
                      <a:pPr marL="0" marR="0" lvl="0" indent="0" algn="r" rtl="0">
                        <a:lnSpc>
                          <a:spcPct val="150000"/>
                        </a:lnSpc>
                        <a:spcBef>
                          <a:spcPts val="0"/>
                        </a:spcBef>
                        <a:spcAft>
                          <a:spcPts val="0"/>
                        </a:spcAft>
                        <a:buClr>
                          <a:srgbClr val="000000"/>
                        </a:buClr>
                        <a:buSzPts val="1400"/>
                        <a:buFont typeface="Noto Sans Symbols"/>
                        <a:buNone/>
                      </a:pPr>
                      <a:r>
                        <a:rPr lang="ja-JP" sz="12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約</a:t>
                      </a:r>
                      <a:r>
                        <a:rPr lang="ja-JP" sz="2400" b="1" i="0" u="none" strike="noStrike" cap="none" dirty="0">
                          <a:solidFill>
                            <a:srgbClr val="FF6713"/>
                          </a:solidFill>
                          <a:latin typeface="BIZ UDPゴシック" panose="020B0400000000000000" pitchFamily="50" charset="-128"/>
                          <a:ea typeface="BIZ UDPゴシック" panose="020B0400000000000000" pitchFamily="50" charset="-128"/>
                          <a:cs typeface="Arial"/>
                          <a:sym typeface="Arial"/>
                        </a:rPr>
                        <a:t>7,300</a:t>
                      </a:r>
                      <a:r>
                        <a:rPr lang="ja-JP" sz="12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万円</a:t>
                      </a:r>
                      <a:endParaRPr sz="12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txBody>
                  <a:tcPr marL="74400" marR="74400" marT="45700" marB="45700" anchor="ctr">
                    <a:lnL w="12700" cap="flat" cmpd="sng">
                      <a:solidFill>
                        <a:srgbClr val="F29558"/>
                      </a:solidFill>
                      <a:prstDash val="solid"/>
                      <a:round/>
                      <a:headEnd type="none" w="sm" len="sm"/>
                      <a:tailEnd type="none" w="sm" len="sm"/>
                    </a:lnL>
                    <a:lnR w="12700" cap="flat" cmpd="sng">
                      <a:solidFill>
                        <a:srgbClr val="F29558"/>
                      </a:solidFill>
                      <a:prstDash val="solid"/>
                      <a:round/>
                      <a:headEnd type="none" w="sm" len="sm"/>
                      <a:tailEnd type="none" w="sm" len="sm"/>
                    </a:lnR>
                    <a:lnT w="12700" cap="flat" cmpd="sng">
                      <a:solidFill>
                        <a:srgbClr val="F29558"/>
                      </a:solidFill>
                      <a:prstDash val="solid"/>
                      <a:round/>
                      <a:headEnd type="none" w="sm" len="sm"/>
                      <a:tailEnd type="none" w="sm" len="sm"/>
                    </a:lnT>
                    <a:lnB w="12700" cap="flat" cmpd="sng">
                      <a:solidFill>
                        <a:srgbClr val="F29558"/>
                      </a:solidFill>
                      <a:prstDash val="solid"/>
                      <a:round/>
                      <a:headEnd type="none" w="sm" len="sm"/>
                      <a:tailEnd type="none" w="sm" len="sm"/>
                    </a:lnB>
                  </a:tcPr>
                </a:tc>
                <a:extLst>
                  <a:ext uri="{0D108BD9-81ED-4DB2-BD59-A6C34878D82A}">
                    <a16:rowId xmlns:a16="http://schemas.microsoft.com/office/drawing/2014/main" val="10000"/>
                  </a:ext>
                </a:extLst>
              </a:tr>
              <a:tr h="504050">
                <a:tc>
                  <a:txBody>
                    <a:bodyPr/>
                    <a:lstStyle/>
                    <a:p>
                      <a:pPr marL="0" marR="0" lvl="0" indent="0" algn="l" rtl="0">
                        <a:lnSpc>
                          <a:spcPct val="150000"/>
                        </a:lnSpc>
                        <a:spcBef>
                          <a:spcPts val="0"/>
                        </a:spcBef>
                        <a:spcAft>
                          <a:spcPts val="0"/>
                        </a:spcAft>
                        <a:buClr>
                          <a:srgbClr val="000000"/>
                        </a:buClr>
                        <a:buSzPts val="1400"/>
                        <a:buFont typeface="Noto Sans Symbols"/>
                        <a:buNone/>
                      </a:pPr>
                      <a:r>
                        <a:rPr lang="ja-JP" sz="14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（夫死後、妻一人の生活費）</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ja-JP" sz="1800" u="none" strike="noStrike" cap="none" dirty="0">
                          <a:latin typeface="BIZ UDPゴシック" panose="020B0400000000000000" pitchFamily="50" charset="-128"/>
                          <a:ea typeface="BIZ UDPゴシック" panose="020B0400000000000000" pitchFamily="50" charset="-128"/>
                          <a:cs typeface="Arial"/>
                          <a:sym typeface="Arial"/>
                        </a:rPr>
                        <a:t>（38</a:t>
                      </a:r>
                      <a:r>
                        <a:rPr lang="ja-JP" sz="1400" u="none" strike="noStrike" cap="none" dirty="0">
                          <a:latin typeface="BIZ UDPゴシック" panose="020B0400000000000000" pitchFamily="50" charset="-128"/>
                          <a:ea typeface="BIZ UDPゴシック" panose="020B0400000000000000" pitchFamily="50" charset="-128"/>
                          <a:cs typeface="Arial"/>
                          <a:sym typeface="Arial"/>
                        </a:rPr>
                        <a:t>万円</a:t>
                      </a:r>
                      <a:r>
                        <a:rPr lang="ja-JP" sz="1800" u="none" strike="noStrike" cap="none" dirty="0">
                          <a:latin typeface="BIZ UDPゴシック" panose="020B0400000000000000" pitchFamily="50" charset="-128"/>
                          <a:ea typeface="BIZ UDPゴシック" panose="020B0400000000000000" pitchFamily="50" charset="-128"/>
                          <a:cs typeface="Arial"/>
                          <a:sym typeface="Arial"/>
                        </a:rPr>
                        <a:t>×60</a:t>
                      </a:r>
                      <a:r>
                        <a:rPr lang="ja-JP" sz="1400" u="none" strike="noStrike" cap="none" dirty="0">
                          <a:latin typeface="BIZ UDPゴシック" panose="020B0400000000000000" pitchFamily="50" charset="-128"/>
                          <a:ea typeface="BIZ UDPゴシック" panose="020B0400000000000000" pitchFamily="50" charset="-128"/>
                          <a:cs typeface="Arial"/>
                          <a:sym typeface="Arial"/>
                        </a:rPr>
                        <a:t>％</a:t>
                      </a:r>
                      <a:r>
                        <a:rPr lang="ja-JP" sz="1800" u="none" strike="noStrike" cap="none" dirty="0">
                          <a:latin typeface="BIZ UDPゴシック" panose="020B0400000000000000" pitchFamily="50" charset="-128"/>
                          <a:ea typeface="BIZ UDPゴシック" panose="020B0400000000000000" pitchFamily="50" charset="-128"/>
                          <a:cs typeface="Arial"/>
                          <a:sym typeface="Arial"/>
                        </a:rPr>
                        <a:t>）×12</a:t>
                      </a:r>
                      <a:r>
                        <a:rPr lang="ja-JP" sz="1400" u="none" strike="noStrike" cap="none" dirty="0">
                          <a:latin typeface="BIZ UDPゴシック" panose="020B0400000000000000" pitchFamily="50" charset="-128"/>
                          <a:ea typeface="BIZ UDPゴシック" panose="020B0400000000000000" pitchFamily="50" charset="-128"/>
                          <a:cs typeface="Arial"/>
                          <a:sym typeface="Arial"/>
                        </a:rPr>
                        <a:t>か月</a:t>
                      </a:r>
                      <a:r>
                        <a:rPr lang="ja-JP" sz="1800" u="none" strike="noStrike" cap="none" dirty="0">
                          <a:latin typeface="BIZ UDPゴシック" panose="020B0400000000000000" pitchFamily="50" charset="-128"/>
                          <a:ea typeface="BIZ UDPゴシック" panose="020B0400000000000000" pitchFamily="50" charset="-128"/>
                          <a:cs typeface="Arial"/>
                          <a:sym typeface="Arial"/>
                        </a:rPr>
                        <a:t>×（</a:t>
                      </a:r>
                      <a:r>
                        <a:rPr lang="ja-JP" sz="2000" b="1" u="none" strike="noStrike" cap="none" dirty="0">
                          <a:solidFill>
                            <a:srgbClr val="FF6713"/>
                          </a:solidFill>
                          <a:latin typeface="BIZ UDPゴシック" panose="020B0400000000000000" pitchFamily="50" charset="-128"/>
                          <a:ea typeface="BIZ UDPゴシック" panose="020B0400000000000000" pitchFamily="50" charset="-128"/>
                          <a:cs typeface="Arial"/>
                          <a:sym typeface="Arial"/>
                        </a:rPr>
                        <a:t>87</a:t>
                      </a:r>
                      <a:r>
                        <a:rPr lang="ja-JP" sz="1800" u="none" strike="noStrike" cap="none" dirty="0">
                          <a:latin typeface="BIZ UDPゴシック" panose="020B0400000000000000" pitchFamily="50" charset="-128"/>
                          <a:ea typeface="BIZ UDPゴシック" panose="020B0400000000000000" pitchFamily="50" charset="-128"/>
                          <a:cs typeface="Arial"/>
                          <a:sym typeface="Arial"/>
                        </a:rPr>
                        <a:t>才ー81才）</a:t>
                      </a:r>
                      <a:endParaRPr sz="1800" u="none" strike="noStrike" cap="none" dirty="0">
                        <a:latin typeface="BIZ UDPゴシック" panose="020B0400000000000000" pitchFamily="50" charset="-128"/>
                        <a:ea typeface="BIZ UDPゴシック" panose="020B0400000000000000" pitchFamily="50" charset="-128"/>
                        <a:cs typeface="Arial"/>
                        <a:sym typeface="Arial"/>
                      </a:endParaRPr>
                    </a:p>
                  </a:txBody>
                  <a:tcPr marL="74400" marR="74400" marT="45700" marB="45700" anchor="ctr">
                    <a:lnL w="12700" cap="flat" cmpd="sng">
                      <a:solidFill>
                        <a:srgbClr val="F29558"/>
                      </a:solidFill>
                      <a:prstDash val="solid"/>
                      <a:round/>
                      <a:headEnd type="none" w="sm" len="sm"/>
                      <a:tailEnd type="none" w="sm" len="sm"/>
                    </a:lnL>
                    <a:lnR w="12700" cap="flat" cmpd="sng">
                      <a:solidFill>
                        <a:srgbClr val="F29558"/>
                      </a:solidFill>
                      <a:prstDash val="solid"/>
                      <a:round/>
                      <a:headEnd type="none" w="sm" len="sm"/>
                      <a:tailEnd type="none" w="sm" len="sm"/>
                    </a:lnR>
                    <a:lnT w="12700" cap="flat" cmpd="sng">
                      <a:solidFill>
                        <a:srgbClr val="F29558"/>
                      </a:solidFill>
                      <a:prstDash val="solid"/>
                      <a:round/>
                      <a:headEnd type="none" w="sm" len="sm"/>
                      <a:tailEnd type="none" w="sm" len="sm"/>
                    </a:lnT>
                    <a:lnB w="12700" cap="flat" cmpd="sng">
                      <a:solidFill>
                        <a:srgbClr val="F29558"/>
                      </a:solidFill>
                      <a:prstDash val="solid"/>
                      <a:round/>
                      <a:headEnd type="none" w="sm" len="sm"/>
                      <a:tailEnd type="none" w="sm" len="sm"/>
                    </a:lnB>
                  </a:tcPr>
                </a:tc>
                <a:tc>
                  <a:txBody>
                    <a:bodyPr/>
                    <a:lstStyle/>
                    <a:p>
                      <a:pPr marL="0" marR="0" lvl="0" indent="0" algn="r" rtl="0">
                        <a:lnSpc>
                          <a:spcPct val="150000"/>
                        </a:lnSpc>
                        <a:spcBef>
                          <a:spcPts val="0"/>
                        </a:spcBef>
                        <a:spcAft>
                          <a:spcPts val="0"/>
                        </a:spcAft>
                        <a:buClr>
                          <a:srgbClr val="000000"/>
                        </a:buClr>
                        <a:buSzPts val="1600"/>
                        <a:buFont typeface="Noto Sans Symbols"/>
                        <a:buNone/>
                      </a:pPr>
                      <a:r>
                        <a:rPr lang="ja-JP" sz="12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約</a:t>
                      </a:r>
                      <a:r>
                        <a:rPr lang="ja-JP" sz="2400" b="1" i="0" u="none" strike="noStrike" cap="none" dirty="0">
                          <a:solidFill>
                            <a:srgbClr val="FF6713"/>
                          </a:solidFill>
                          <a:latin typeface="BIZ UDPゴシック" panose="020B0400000000000000" pitchFamily="50" charset="-128"/>
                          <a:ea typeface="BIZ UDPゴシック" panose="020B0400000000000000" pitchFamily="50" charset="-128"/>
                          <a:cs typeface="Arial"/>
                          <a:sym typeface="Arial"/>
                        </a:rPr>
                        <a:t>1,640</a:t>
                      </a:r>
                      <a:r>
                        <a:rPr lang="ja-JP" sz="12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万円</a:t>
                      </a:r>
                      <a:endParaRPr sz="12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txBody>
                  <a:tcPr marL="74400" marR="74400" marT="45700" marB="45700" anchor="ctr">
                    <a:lnL w="12700" cap="flat" cmpd="sng">
                      <a:solidFill>
                        <a:srgbClr val="F29558"/>
                      </a:solidFill>
                      <a:prstDash val="solid"/>
                      <a:round/>
                      <a:headEnd type="none" w="sm" len="sm"/>
                      <a:tailEnd type="none" w="sm" len="sm"/>
                    </a:lnL>
                    <a:lnR w="12700" cap="flat" cmpd="sng">
                      <a:solidFill>
                        <a:srgbClr val="F29558"/>
                      </a:solidFill>
                      <a:prstDash val="solid"/>
                      <a:round/>
                      <a:headEnd type="none" w="sm" len="sm"/>
                      <a:tailEnd type="none" w="sm" len="sm"/>
                    </a:lnR>
                    <a:lnT w="12700" cap="flat" cmpd="sng">
                      <a:solidFill>
                        <a:srgbClr val="F29558"/>
                      </a:solidFill>
                      <a:prstDash val="solid"/>
                      <a:round/>
                      <a:headEnd type="none" w="sm" len="sm"/>
                      <a:tailEnd type="none" w="sm" len="sm"/>
                    </a:lnT>
                    <a:lnB w="12700" cap="flat" cmpd="sng">
                      <a:solidFill>
                        <a:srgbClr val="F29558"/>
                      </a:solidFill>
                      <a:prstDash val="solid"/>
                      <a:round/>
                      <a:headEnd type="none" w="sm" len="sm"/>
                      <a:tailEnd type="none" w="sm" len="sm"/>
                    </a:lnB>
                  </a:tcPr>
                </a:tc>
                <a:extLst>
                  <a:ext uri="{0D108BD9-81ED-4DB2-BD59-A6C34878D82A}">
                    <a16:rowId xmlns:a16="http://schemas.microsoft.com/office/drawing/2014/main" val="10001"/>
                  </a:ext>
                </a:extLst>
              </a:tr>
              <a:tr h="239800">
                <a:tc>
                  <a:txBody>
                    <a:bodyPr/>
                    <a:lstStyle/>
                    <a:p>
                      <a:pPr marL="0" marR="0" lvl="0" indent="0" algn="r" rtl="0">
                        <a:lnSpc>
                          <a:spcPct val="100000"/>
                        </a:lnSpc>
                        <a:spcBef>
                          <a:spcPts val="0"/>
                        </a:spcBef>
                        <a:spcAft>
                          <a:spcPts val="0"/>
                        </a:spcAft>
                        <a:buClr>
                          <a:srgbClr val="000000"/>
                        </a:buClr>
                        <a:buSzPts val="1800"/>
                        <a:buFont typeface="Arial"/>
                        <a:buNone/>
                      </a:pPr>
                      <a:r>
                        <a:rPr lang="ja-JP" sz="1800" b="1"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合計</a:t>
                      </a:r>
                      <a:endParaRPr sz="1800" b="1"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a:txBody>
                  <a:tcPr marL="74400" marR="74400" marT="45700" marB="45700"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rgbClr val="F29558"/>
                      </a:solidFill>
                      <a:prstDash val="solid"/>
                      <a:round/>
                      <a:headEnd type="none" w="sm" len="sm"/>
                      <a:tailEnd type="none" w="sm" len="sm"/>
                    </a:lnT>
                    <a:lnB w="12700" cap="flat" cmpd="sng">
                      <a:solidFill>
                        <a:schemeClr val="lt1"/>
                      </a:solidFill>
                      <a:prstDash val="solid"/>
                      <a:round/>
                      <a:headEnd type="none" w="sm" len="sm"/>
                      <a:tailEnd type="none" w="sm" len="sm"/>
                    </a:lnB>
                    <a:solidFill>
                      <a:srgbClr val="F29558"/>
                    </a:solidFill>
                  </a:tcPr>
                </a:tc>
                <a:tc>
                  <a:txBody>
                    <a:bodyPr/>
                    <a:lstStyle/>
                    <a:p>
                      <a:pPr marL="0" marR="0" lvl="0" indent="0" algn="r" rtl="0">
                        <a:lnSpc>
                          <a:spcPct val="150000"/>
                        </a:lnSpc>
                        <a:spcBef>
                          <a:spcPts val="0"/>
                        </a:spcBef>
                        <a:spcAft>
                          <a:spcPts val="0"/>
                        </a:spcAft>
                        <a:buClr>
                          <a:srgbClr val="000000"/>
                        </a:buClr>
                        <a:buSzPts val="1600"/>
                        <a:buFont typeface="Noto Sans Symbols"/>
                        <a:buNone/>
                      </a:pPr>
                      <a:r>
                        <a:rPr lang="ja-JP" sz="12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約</a:t>
                      </a:r>
                      <a:r>
                        <a:rPr lang="ja-JP" sz="24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9,000</a:t>
                      </a:r>
                      <a:r>
                        <a:rPr lang="ja-JP" sz="12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万円</a:t>
                      </a:r>
                      <a:endParaRPr sz="12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a:txBody>
                  <a:tcPr marL="74400" marR="74400" marT="45700" marB="45700"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rgbClr val="F29558"/>
                      </a:solidFill>
                      <a:prstDash val="solid"/>
                      <a:round/>
                      <a:headEnd type="none" w="sm" len="sm"/>
                      <a:tailEnd type="none" w="sm" len="sm"/>
                    </a:lnT>
                    <a:lnB w="12700" cap="flat" cmpd="sng">
                      <a:solidFill>
                        <a:schemeClr val="lt1"/>
                      </a:solidFill>
                      <a:prstDash val="solid"/>
                      <a:round/>
                      <a:headEnd type="none" w="sm" len="sm"/>
                      <a:tailEnd type="none" w="sm" len="sm"/>
                    </a:lnB>
                    <a:solidFill>
                      <a:srgbClr val="F29558"/>
                    </a:solidFill>
                  </a:tcPr>
                </a:tc>
                <a:extLst>
                  <a:ext uri="{0D108BD9-81ED-4DB2-BD59-A6C34878D82A}">
                    <a16:rowId xmlns:a16="http://schemas.microsoft.com/office/drawing/2014/main" val="10002"/>
                  </a:ext>
                </a:extLst>
              </a:tr>
            </a:tbl>
          </a:graphicData>
        </a:graphic>
      </p:graphicFrame>
      <p:sp>
        <p:nvSpPr>
          <p:cNvPr id="136" name="Google Shape;136;g31f5d0c0edc_0_39"/>
          <p:cNvSpPr txBox="1"/>
          <p:nvPr/>
        </p:nvSpPr>
        <p:spPr>
          <a:xfrm>
            <a:off x="1757599" y="2832094"/>
            <a:ext cx="4957200" cy="431170"/>
          </a:xfrm>
          <a:prstGeom prst="rect">
            <a:avLst/>
          </a:prstGeom>
          <a:noFill/>
          <a:ln>
            <a:noFill/>
          </a:ln>
        </p:spPr>
        <p:txBody>
          <a:bodyPr spcFirstLastPara="1" wrap="square" lIns="84125" tIns="42050" rIns="84125" bIns="42050" anchor="t" anchorCtr="0">
            <a:spAutoFit/>
          </a:bodyPr>
          <a:lstStyle/>
          <a:p>
            <a:pPr marL="0" marR="0" lvl="0" indent="0" algn="l" rtl="0">
              <a:lnSpc>
                <a:spcPct val="150000"/>
              </a:lnSpc>
              <a:spcBef>
                <a:spcPts val="0"/>
              </a:spcBef>
              <a:spcAft>
                <a:spcPts val="0"/>
              </a:spcAft>
              <a:buClr>
                <a:schemeClr val="dk1"/>
              </a:buClr>
              <a:buSzPts val="1500"/>
              <a:buFont typeface="Noto Sans Symbols"/>
              <a:buNone/>
            </a:pPr>
            <a:r>
              <a:rPr lang="ja-JP" sz="15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［夫婦二人の生活費］夫婦同年齢/受給年65歳〜の場合</a:t>
            </a:r>
            <a:endParaRPr sz="15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pic>
        <p:nvPicPr>
          <p:cNvPr id="137" name="Google Shape;137;g31f5d0c0edc_0_39"/>
          <p:cNvPicPr preferRelativeResize="0"/>
          <p:nvPr/>
        </p:nvPicPr>
        <p:blipFill rotWithShape="1">
          <a:blip r:embed="rId3">
            <a:alphaModFix/>
          </a:blip>
          <a:srcRect/>
          <a:stretch/>
        </p:blipFill>
        <p:spPr>
          <a:xfrm rot="10800000" flipH="1">
            <a:off x="-1891748" y="442604"/>
            <a:ext cx="5599377" cy="657809"/>
          </a:xfrm>
          <a:prstGeom prst="rect">
            <a:avLst/>
          </a:prstGeom>
          <a:noFill/>
          <a:ln>
            <a:noFill/>
          </a:ln>
        </p:spPr>
      </p:pic>
      <p:sp>
        <p:nvSpPr>
          <p:cNvPr id="138" name="Google Shape;138;g31f5d0c0edc_0_39"/>
          <p:cNvSpPr txBox="1"/>
          <p:nvPr/>
        </p:nvSpPr>
        <p:spPr>
          <a:xfrm>
            <a:off x="0" y="357297"/>
            <a:ext cx="6215400" cy="685086"/>
          </a:xfrm>
          <a:prstGeom prst="rect">
            <a:avLst/>
          </a:prstGeom>
          <a:noFill/>
          <a:ln>
            <a:noFill/>
          </a:ln>
        </p:spPr>
        <p:txBody>
          <a:bodyPr spcFirstLastPara="1" wrap="square" lIns="84125" tIns="42050" rIns="84125" bIns="42050" anchor="ctr" anchorCtr="0">
            <a:spAutoFit/>
          </a:bodyPr>
          <a:lstStyle/>
          <a:p>
            <a:pPr marL="0" lvl="0" indent="0" algn="l" rtl="0">
              <a:lnSpc>
                <a:spcPct val="150000"/>
              </a:lnSpc>
              <a:spcBef>
                <a:spcPts val="0"/>
              </a:spcBef>
              <a:spcAft>
                <a:spcPts val="0"/>
              </a:spcAft>
              <a:buClr>
                <a:srgbClr val="F29558"/>
              </a:buClr>
              <a:buSzPts val="2600"/>
              <a:buFont typeface="Arial"/>
              <a:buNone/>
            </a:pPr>
            <a:r>
              <a:rPr lang="ja-JP" sz="2600" b="1" dirty="0">
                <a:solidFill>
                  <a:srgbClr val="F29558"/>
                </a:solidFill>
                <a:latin typeface="BIZ UDPゴシック" panose="020B0400000000000000" pitchFamily="50" charset="-128"/>
                <a:ea typeface="BIZ UDPゴシック" panose="020B0400000000000000" pitchFamily="50" charset="-128"/>
              </a:rPr>
              <a:t>老後に必要なお金　２</a:t>
            </a:r>
            <a:endParaRPr sz="2600" b="1" dirty="0">
              <a:solidFill>
                <a:srgbClr val="F29558"/>
              </a:solidFill>
              <a:latin typeface="BIZ UDPゴシック" panose="020B0400000000000000" pitchFamily="50" charset="-128"/>
              <a:ea typeface="BIZ UDPゴシック" panose="020B0400000000000000" pitchFamily="50" charset="-128"/>
            </a:endParaRPr>
          </a:p>
        </p:txBody>
      </p:sp>
      <p:pic>
        <p:nvPicPr>
          <p:cNvPr id="139" name="Google Shape;139;g31f5d0c0edc_0_39"/>
          <p:cNvPicPr preferRelativeResize="0"/>
          <p:nvPr/>
        </p:nvPicPr>
        <p:blipFill rotWithShape="1">
          <a:blip r:embed="rId4">
            <a:alphaModFix/>
          </a:blip>
          <a:srcRect/>
          <a:stretch/>
        </p:blipFill>
        <p:spPr>
          <a:xfrm flipH="1">
            <a:off x="907941" y="1476742"/>
            <a:ext cx="50768" cy="621913"/>
          </a:xfrm>
          <a:prstGeom prst="rect">
            <a:avLst/>
          </a:prstGeom>
          <a:noFill/>
          <a:ln>
            <a:noFill/>
          </a:ln>
        </p:spPr>
      </p:pic>
      <p:pic>
        <p:nvPicPr>
          <p:cNvPr id="2" name="Image 9" descr="preencoded.png">
            <a:extLst>
              <a:ext uri="{FF2B5EF4-FFF2-40B4-BE49-F238E27FC236}">
                <a16:creationId xmlns:a16="http://schemas.microsoft.com/office/drawing/2014/main" id="{8D123BED-5A1E-4D0F-59EE-C4BD7C8D279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727802" y="432237"/>
            <a:ext cx="1390901" cy="1390901"/>
          </a:xfrm>
          <a:prstGeom prst="rect">
            <a:avLst/>
          </a:prstGeom>
        </p:spPr>
      </p:pic>
      <p:sp>
        <p:nvSpPr>
          <p:cNvPr id="3" name="フッター プレースホルダー 3">
            <a:extLst>
              <a:ext uri="{FF2B5EF4-FFF2-40B4-BE49-F238E27FC236}">
                <a16:creationId xmlns:a16="http://schemas.microsoft.com/office/drawing/2014/main" id="{05F2A491-45D5-BFAE-E546-F57A48CC0DBD}"/>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4"/>
                                        </p:tgtEl>
                                        <p:attrNameLst>
                                          <p:attrName>style.visibility</p:attrName>
                                        </p:attrNameLst>
                                      </p:cBhvr>
                                      <p:to>
                                        <p:strVal val="visible"/>
                                      </p:to>
                                    </p:set>
                                    <p:anim calcmode="lin" valueType="num">
                                      <p:cBhvr additive="base">
                                        <p:cTn id="7" dur="500"/>
                                        <p:tgtEl>
                                          <p:spTgt spid="1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DE8F93B2-6685-9FBA-FEE6-3FE8DFC33A52}"/>
              </a:ext>
            </a:extLst>
          </p:cNvPr>
          <p:cNvSpPr txBox="1"/>
          <p:nvPr/>
        </p:nvSpPr>
        <p:spPr>
          <a:xfrm>
            <a:off x="1314808" y="1611116"/>
            <a:ext cx="4942528" cy="437171"/>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子どもへの経済的依存意識（</a:t>
            </a:r>
            <a:r>
              <a:rPr kumimoji="1" lang="en-US" altLang="ja-JP"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a:t>
            </a:r>
            <a:r>
              <a:rPr kumimoji="1" lang="ja-JP" altLang="en-US"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a:t>
            </a:r>
          </a:p>
        </p:txBody>
      </p:sp>
      <p:grpSp>
        <p:nvGrpSpPr>
          <p:cNvPr id="3" name="グループ化 2">
            <a:extLst>
              <a:ext uri="{FF2B5EF4-FFF2-40B4-BE49-F238E27FC236}">
                <a16:creationId xmlns:a16="http://schemas.microsoft.com/office/drawing/2014/main" id="{B9BB5588-FF95-5AC8-4898-52C13E5DBCB8}"/>
              </a:ext>
            </a:extLst>
          </p:cNvPr>
          <p:cNvGrpSpPr/>
          <p:nvPr/>
        </p:nvGrpSpPr>
        <p:grpSpPr>
          <a:xfrm>
            <a:off x="1299765" y="2204642"/>
            <a:ext cx="7909539" cy="3513873"/>
            <a:chOff x="238232" y="1851541"/>
            <a:chExt cx="5087187" cy="2269786"/>
          </a:xfrm>
        </p:grpSpPr>
        <p:pic>
          <p:nvPicPr>
            <p:cNvPr id="4" name="グラフィックス 3">
              <a:extLst>
                <a:ext uri="{FF2B5EF4-FFF2-40B4-BE49-F238E27FC236}">
                  <a16:creationId xmlns:a16="http://schemas.microsoft.com/office/drawing/2014/main" id="{99C82E4F-5BCE-60DE-62E3-C303DDC8B2F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63657" y="2220959"/>
              <a:ext cx="3733800" cy="1162050"/>
            </a:xfrm>
            <a:prstGeom prst="rect">
              <a:avLst/>
            </a:prstGeom>
          </p:spPr>
        </p:pic>
        <p:sp>
          <p:nvSpPr>
            <p:cNvPr id="5" name="テキスト ボックス 4">
              <a:extLst>
                <a:ext uri="{FF2B5EF4-FFF2-40B4-BE49-F238E27FC236}">
                  <a16:creationId xmlns:a16="http://schemas.microsoft.com/office/drawing/2014/main" id="{F3E8FAB7-6D6A-CCDE-77A2-FCFDDAA7BF97}"/>
                </a:ext>
              </a:extLst>
            </p:cNvPr>
            <p:cNvSpPr txBox="1"/>
            <p:nvPr/>
          </p:nvSpPr>
          <p:spPr>
            <a:xfrm>
              <a:off x="280984" y="3495362"/>
              <a:ext cx="906460" cy="337974"/>
            </a:xfrm>
            <a:prstGeom prst="rect">
              <a:avLst/>
            </a:prstGeom>
            <a:noFill/>
          </p:spPr>
          <p:txBody>
            <a:bodyPr wrap="none" rtlCol="0">
              <a:spAutoFit/>
            </a:bodyPr>
            <a:lstStyle/>
            <a:p>
              <a:r>
                <a:rPr kumimoji="1" lang="ja-JP" altLang="en-US" sz="14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当然めんどうを</a:t>
              </a:r>
              <a:endParaRPr kumimoji="1" lang="en-US" altLang="ja-JP" sz="14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r>
                <a:rPr kumimoji="1" lang="ja-JP" altLang="en-US" sz="14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見てもらいたい</a:t>
              </a:r>
              <a:endParaRPr kumimoji="1" lang="ja-JP" altLang="en-US" sz="1400" dirty="0">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0D2EAEB-EBD7-0FB2-007B-9404690ED87A}"/>
                </a:ext>
              </a:extLst>
            </p:cNvPr>
            <p:cNvSpPr txBox="1"/>
            <p:nvPr/>
          </p:nvSpPr>
          <p:spPr>
            <a:xfrm>
              <a:off x="789203" y="3124749"/>
              <a:ext cx="496562" cy="198809"/>
            </a:xfrm>
            <a:prstGeom prst="rect">
              <a:avLst/>
            </a:prstGeom>
            <a:noFill/>
          </p:spPr>
          <p:txBody>
            <a:bodyPr wrap="square" rtlCol="0">
              <a:spAutoFit/>
            </a:bodyPr>
            <a:lstStyle/>
            <a:p>
              <a:r>
                <a:rPr kumimoji="1" lang="en-US" altLang="ja-JP" sz="1400" b="1" dirty="0">
                  <a:solidFill>
                    <a:schemeClr val="bg1"/>
                  </a:solidFill>
                  <a:latin typeface="BIZ UDPゴシック" panose="020B0400000000000000" pitchFamily="50" charset="-128"/>
                  <a:ea typeface="BIZ UDPゴシック" panose="020B0400000000000000" pitchFamily="50" charset="-128"/>
                </a:rPr>
                <a:t>13</a:t>
              </a:r>
              <a:r>
                <a:rPr kumimoji="1" lang="ja-JP" altLang="en-US" sz="1400" b="1" dirty="0">
                  <a:solidFill>
                    <a:schemeClr val="bg1"/>
                  </a:solidFill>
                  <a:latin typeface="BIZ UDPゴシック" panose="020B0400000000000000" pitchFamily="50" charset="-128"/>
                  <a:ea typeface="BIZ UDPゴシック" panose="020B0400000000000000" pitchFamily="50" charset="-128"/>
                </a:rPr>
                <a:t>％</a:t>
              </a:r>
            </a:p>
          </p:txBody>
        </p:sp>
        <p:sp>
          <p:nvSpPr>
            <p:cNvPr id="7" name="テキスト ボックス 6">
              <a:extLst>
                <a:ext uri="{FF2B5EF4-FFF2-40B4-BE49-F238E27FC236}">
                  <a16:creationId xmlns:a16="http://schemas.microsoft.com/office/drawing/2014/main" id="{28294EC0-1F9B-9561-0BD9-6EF3C2015776}"/>
                </a:ext>
              </a:extLst>
            </p:cNvPr>
            <p:cNvSpPr txBox="1"/>
            <p:nvPr/>
          </p:nvSpPr>
          <p:spPr>
            <a:xfrm>
              <a:off x="1376791" y="3124749"/>
              <a:ext cx="496562" cy="198809"/>
            </a:xfrm>
            <a:prstGeom prst="rect">
              <a:avLst/>
            </a:prstGeom>
            <a:noFill/>
          </p:spPr>
          <p:txBody>
            <a:bodyPr wrap="square" rtlCol="0">
              <a:spAutoFit/>
            </a:bodyPr>
            <a:lstStyle/>
            <a:p>
              <a:r>
                <a:rPr kumimoji="1" lang="en-US" altLang="ja-JP" sz="1400" b="1" dirty="0">
                  <a:latin typeface="BIZ UDPゴシック" panose="020B0400000000000000" pitchFamily="50" charset="-128"/>
                  <a:ea typeface="BIZ UDPゴシック" panose="020B0400000000000000" pitchFamily="50" charset="-128"/>
                </a:rPr>
                <a:t>18</a:t>
              </a:r>
              <a:r>
                <a:rPr kumimoji="1" lang="ja-JP" altLang="en-US" sz="1400" b="1" dirty="0">
                  <a:latin typeface="BIZ UDPゴシック" panose="020B0400000000000000" pitchFamily="50" charset="-128"/>
                  <a:ea typeface="BIZ UDPゴシック" panose="020B0400000000000000" pitchFamily="50" charset="-128"/>
                </a:rPr>
                <a:t>％</a:t>
              </a:r>
            </a:p>
          </p:txBody>
        </p:sp>
        <p:sp>
          <p:nvSpPr>
            <p:cNvPr id="8" name="テキスト ボックス 7">
              <a:extLst>
                <a:ext uri="{FF2B5EF4-FFF2-40B4-BE49-F238E27FC236}">
                  <a16:creationId xmlns:a16="http://schemas.microsoft.com/office/drawing/2014/main" id="{A840AD86-32A3-1A91-42D2-28B2CC52D684}"/>
                </a:ext>
              </a:extLst>
            </p:cNvPr>
            <p:cNvSpPr txBox="1"/>
            <p:nvPr/>
          </p:nvSpPr>
          <p:spPr>
            <a:xfrm>
              <a:off x="2607110" y="3176353"/>
              <a:ext cx="496562" cy="198809"/>
            </a:xfrm>
            <a:prstGeom prst="rect">
              <a:avLst/>
            </a:prstGeom>
            <a:noFill/>
          </p:spPr>
          <p:txBody>
            <a:bodyPr wrap="square" rtlCol="0">
              <a:spAutoFit/>
            </a:bodyPr>
            <a:lstStyle/>
            <a:p>
              <a:r>
                <a:rPr kumimoji="1" lang="en-US" altLang="ja-JP" sz="1400" b="1" dirty="0">
                  <a:latin typeface="BIZ UDPゴシック" panose="020B0400000000000000" pitchFamily="50" charset="-128"/>
                  <a:ea typeface="BIZ UDPゴシック" panose="020B0400000000000000" pitchFamily="50" charset="-128"/>
                </a:rPr>
                <a:t>49</a:t>
              </a:r>
              <a:r>
                <a:rPr kumimoji="1" lang="ja-JP" altLang="en-US" sz="1400" b="1" dirty="0">
                  <a:latin typeface="BIZ UDPゴシック" panose="020B0400000000000000" pitchFamily="50" charset="-128"/>
                  <a:ea typeface="BIZ UDPゴシック" panose="020B0400000000000000" pitchFamily="50" charset="-128"/>
                </a:rPr>
                <a:t>％</a:t>
              </a:r>
            </a:p>
          </p:txBody>
        </p:sp>
        <p:sp>
          <p:nvSpPr>
            <p:cNvPr id="9" name="テキスト ボックス 8">
              <a:extLst>
                <a:ext uri="{FF2B5EF4-FFF2-40B4-BE49-F238E27FC236}">
                  <a16:creationId xmlns:a16="http://schemas.microsoft.com/office/drawing/2014/main" id="{7F093D3E-53C6-DAF1-8971-443CA094571C}"/>
                </a:ext>
              </a:extLst>
            </p:cNvPr>
            <p:cNvSpPr txBox="1"/>
            <p:nvPr/>
          </p:nvSpPr>
          <p:spPr>
            <a:xfrm>
              <a:off x="3846853" y="3125532"/>
              <a:ext cx="496562" cy="198809"/>
            </a:xfrm>
            <a:prstGeom prst="rect">
              <a:avLst/>
            </a:prstGeom>
            <a:noFill/>
          </p:spPr>
          <p:txBody>
            <a:bodyPr wrap="square" rtlCol="0">
              <a:spAutoFit/>
            </a:bodyPr>
            <a:lstStyle/>
            <a:p>
              <a:r>
                <a:rPr kumimoji="1" lang="en-US" altLang="ja-JP" sz="1400" b="1" dirty="0">
                  <a:solidFill>
                    <a:schemeClr val="bg1"/>
                  </a:solidFill>
                  <a:latin typeface="BIZ UDPゴシック" panose="020B0400000000000000" pitchFamily="50" charset="-128"/>
                  <a:ea typeface="BIZ UDPゴシック" panose="020B0400000000000000" pitchFamily="50" charset="-128"/>
                </a:rPr>
                <a:t>17</a:t>
              </a:r>
              <a:r>
                <a:rPr kumimoji="1" lang="ja-JP" altLang="en-US" sz="1400" b="1" dirty="0">
                  <a:solidFill>
                    <a:schemeClr val="bg1"/>
                  </a:solidFill>
                  <a:latin typeface="BIZ UDPゴシック" panose="020B0400000000000000" pitchFamily="50" charset="-128"/>
                  <a:ea typeface="BIZ UDPゴシック" panose="020B0400000000000000" pitchFamily="50" charset="-128"/>
                </a:rPr>
                <a:t>％</a:t>
              </a:r>
            </a:p>
          </p:txBody>
        </p:sp>
        <p:sp>
          <p:nvSpPr>
            <p:cNvPr id="10" name="テキスト ボックス 9">
              <a:extLst>
                <a:ext uri="{FF2B5EF4-FFF2-40B4-BE49-F238E27FC236}">
                  <a16:creationId xmlns:a16="http://schemas.microsoft.com/office/drawing/2014/main" id="{4B1EBE42-913F-2235-80E5-0528AA5305F3}"/>
                </a:ext>
              </a:extLst>
            </p:cNvPr>
            <p:cNvSpPr txBox="1"/>
            <p:nvPr/>
          </p:nvSpPr>
          <p:spPr>
            <a:xfrm>
              <a:off x="4332329" y="3132129"/>
              <a:ext cx="496562" cy="198809"/>
            </a:xfrm>
            <a:prstGeom prst="rect">
              <a:avLst/>
            </a:prstGeom>
            <a:noFill/>
          </p:spPr>
          <p:txBody>
            <a:bodyPr wrap="square" rtlCol="0">
              <a:spAutoFit/>
            </a:bodyPr>
            <a:lstStyle/>
            <a:p>
              <a:r>
                <a:rPr kumimoji="1" lang="en-US" altLang="ja-JP" sz="1400" b="1" dirty="0">
                  <a:latin typeface="BIZ UDPゴシック" panose="020B0400000000000000" pitchFamily="50" charset="-128"/>
                  <a:ea typeface="BIZ UDPゴシック" panose="020B0400000000000000" pitchFamily="50" charset="-128"/>
                </a:rPr>
                <a:t>2</a:t>
              </a:r>
              <a:r>
                <a:rPr kumimoji="1" lang="ja-JP" altLang="en-US" sz="1400" b="1" dirty="0">
                  <a:latin typeface="BIZ UDPゴシック" panose="020B0400000000000000" pitchFamily="50" charset="-128"/>
                  <a:ea typeface="BIZ UDPゴシック" panose="020B0400000000000000" pitchFamily="50" charset="-128"/>
                </a:rPr>
                <a:t>％</a:t>
              </a:r>
            </a:p>
          </p:txBody>
        </p:sp>
        <p:sp>
          <p:nvSpPr>
            <p:cNvPr id="11" name="テキスト ボックス 10">
              <a:extLst>
                <a:ext uri="{FF2B5EF4-FFF2-40B4-BE49-F238E27FC236}">
                  <a16:creationId xmlns:a16="http://schemas.microsoft.com/office/drawing/2014/main" id="{A9FB7C5D-9300-9FAE-19D3-3202EEB8C041}"/>
                </a:ext>
              </a:extLst>
            </p:cNvPr>
            <p:cNvSpPr txBox="1"/>
            <p:nvPr/>
          </p:nvSpPr>
          <p:spPr>
            <a:xfrm>
              <a:off x="238232" y="2993795"/>
              <a:ext cx="633984" cy="232896"/>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en-US" altLang="ja-JP" sz="1400" b="1" dirty="0">
                  <a:solidFill>
                    <a:prstClr val="black"/>
                  </a:solidFill>
                  <a:latin typeface="BIZ UDPゴシック" panose="020B0400000000000000" pitchFamily="50" charset="-128"/>
                  <a:ea typeface="BIZ UDPゴシック" panose="020B0400000000000000" pitchFamily="50" charset="-128"/>
                </a:rPr>
                <a:t>1974</a:t>
              </a:r>
              <a:r>
                <a:rPr kumimoji="1" lang="ja-JP" altLang="en-US" sz="1400" b="1" dirty="0">
                  <a:solidFill>
                    <a:prstClr val="black"/>
                  </a:solidFill>
                  <a:latin typeface="BIZ UDPゴシック" panose="020B0400000000000000" pitchFamily="50" charset="-128"/>
                  <a:ea typeface="BIZ UDPゴシック" panose="020B0400000000000000" pitchFamily="50" charset="-128"/>
                </a:rPr>
                <a:t>年</a:t>
              </a:r>
              <a:endPar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12" name="テキスト ボックス 11">
              <a:extLst>
                <a:ext uri="{FF2B5EF4-FFF2-40B4-BE49-F238E27FC236}">
                  <a16:creationId xmlns:a16="http://schemas.microsoft.com/office/drawing/2014/main" id="{A71F8897-3EEF-096A-02B6-F26982A9F984}"/>
                </a:ext>
              </a:extLst>
            </p:cNvPr>
            <p:cNvSpPr txBox="1"/>
            <p:nvPr/>
          </p:nvSpPr>
          <p:spPr>
            <a:xfrm>
              <a:off x="247907" y="2308241"/>
              <a:ext cx="684895" cy="232896"/>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2024</a:t>
              </a: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年</a:t>
              </a:r>
            </a:p>
          </p:txBody>
        </p:sp>
        <p:sp>
          <p:nvSpPr>
            <p:cNvPr id="13" name="テキスト ボックス 12">
              <a:extLst>
                <a:ext uri="{FF2B5EF4-FFF2-40B4-BE49-F238E27FC236}">
                  <a16:creationId xmlns:a16="http://schemas.microsoft.com/office/drawing/2014/main" id="{F54CA7CF-067B-46B5-D2E1-C7302E980D03}"/>
                </a:ext>
              </a:extLst>
            </p:cNvPr>
            <p:cNvSpPr txBox="1"/>
            <p:nvPr/>
          </p:nvSpPr>
          <p:spPr>
            <a:xfrm>
              <a:off x="1397961" y="3518411"/>
              <a:ext cx="969352" cy="477140"/>
            </a:xfrm>
            <a:prstGeom prst="rect">
              <a:avLst/>
            </a:prstGeom>
            <a:noFill/>
          </p:spPr>
          <p:txBody>
            <a:bodyPr wrap="none" rtlCol="0">
              <a:spAutoFit/>
            </a:bodyPr>
            <a:lstStyle/>
            <a:p>
              <a:r>
                <a:rPr kumimoji="1" lang="ja-JP" altLang="en-US" sz="1400" dirty="0">
                  <a:solidFill>
                    <a:prstClr val="black"/>
                  </a:solidFill>
                  <a:latin typeface="BIZ UDPゴシック" panose="020B0400000000000000" pitchFamily="50" charset="-128"/>
                  <a:ea typeface="BIZ UDPゴシック" panose="020B0400000000000000" pitchFamily="50" charset="-128"/>
                </a:rPr>
                <a:t>困ったときには、</a:t>
              </a:r>
              <a:endParaRPr kumimoji="1" lang="en-US" altLang="ja-JP" sz="1400" dirty="0">
                <a:solidFill>
                  <a:prstClr val="black"/>
                </a:solidFill>
                <a:latin typeface="BIZ UDPゴシック" panose="020B0400000000000000" pitchFamily="50" charset="-128"/>
                <a:ea typeface="BIZ UDPゴシック" panose="020B0400000000000000" pitchFamily="50" charset="-128"/>
              </a:endParaRPr>
            </a:p>
            <a:p>
              <a:r>
                <a:rPr kumimoji="1" lang="ja-JP" altLang="en-US" sz="1400" dirty="0">
                  <a:solidFill>
                    <a:prstClr val="black"/>
                  </a:solidFill>
                  <a:latin typeface="BIZ UDPゴシック" panose="020B0400000000000000" pitchFamily="50" charset="-128"/>
                  <a:ea typeface="BIZ UDPゴシック" panose="020B0400000000000000" pitchFamily="50" charset="-128"/>
                </a:rPr>
                <a:t>めんどうを</a:t>
              </a:r>
              <a:endParaRPr kumimoji="1" lang="en-US" altLang="ja-JP" sz="1400" dirty="0">
                <a:solidFill>
                  <a:prstClr val="black"/>
                </a:solidFill>
                <a:latin typeface="BIZ UDPゴシック" panose="020B0400000000000000" pitchFamily="50" charset="-128"/>
                <a:ea typeface="BIZ UDPゴシック" panose="020B0400000000000000" pitchFamily="50" charset="-128"/>
              </a:endParaRPr>
            </a:p>
            <a:p>
              <a:r>
                <a:rPr kumimoji="1" lang="ja-JP" altLang="en-US" sz="1400" dirty="0">
                  <a:solidFill>
                    <a:prstClr val="black"/>
                  </a:solidFill>
                  <a:latin typeface="BIZ UDPゴシック" panose="020B0400000000000000" pitchFamily="50" charset="-128"/>
                  <a:ea typeface="BIZ UDPゴシック" panose="020B0400000000000000" pitchFamily="50" charset="-128"/>
                </a:rPr>
                <a:t>見てもらいたい</a:t>
              </a:r>
              <a:endParaRPr kumimoji="1" lang="ja-JP" altLang="en-US" sz="1400" dirty="0">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2D165535-287B-2ABA-AF0B-92D5E739D614}"/>
                </a:ext>
              </a:extLst>
            </p:cNvPr>
            <p:cNvSpPr txBox="1"/>
            <p:nvPr/>
          </p:nvSpPr>
          <p:spPr>
            <a:xfrm>
              <a:off x="2132440" y="2910719"/>
              <a:ext cx="1437428" cy="337974"/>
            </a:xfrm>
            <a:prstGeom prst="rect">
              <a:avLst/>
            </a:prstGeom>
            <a:noFill/>
          </p:spPr>
          <p:txBody>
            <a:bodyPr wrap="none" rtlCol="0">
              <a:spAutoFit/>
            </a:bodyPr>
            <a:lstStyle/>
            <a:p>
              <a:pPr algn="ctr"/>
              <a:r>
                <a:rPr kumimoji="1" lang="ja-JP" altLang="en-US" sz="14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なるべくそのようなことの</a:t>
              </a:r>
              <a:endParaRPr kumimoji="1" lang="en-US" altLang="ja-JP" sz="14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algn="ctr"/>
              <a:r>
                <a:rPr kumimoji="1" lang="ja-JP" altLang="en-US" sz="14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ないように努力したい</a:t>
              </a:r>
              <a:endParaRPr kumimoji="1" lang="ja-JP" altLang="en-US" sz="1400" dirty="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D87F9FDD-C0EE-C2BB-5CB4-0E594EA426F6}"/>
                </a:ext>
              </a:extLst>
            </p:cNvPr>
            <p:cNvSpPr txBox="1"/>
            <p:nvPr/>
          </p:nvSpPr>
          <p:spPr>
            <a:xfrm>
              <a:off x="2889924" y="3524902"/>
              <a:ext cx="1743811" cy="596425"/>
            </a:xfrm>
            <a:prstGeom prst="rect">
              <a:avLst/>
            </a:prstGeom>
            <a:noFill/>
          </p:spPr>
          <p:txBody>
            <a:bodyPr wrap="square" rtlCol="0">
              <a:spAutoFit/>
            </a:bodyPr>
            <a:lstStyle/>
            <a:p>
              <a:r>
                <a:rPr kumimoji="1" lang="ja-JP" altLang="en-US" b="1" dirty="0">
                  <a:solidFill>
                    <a:srgbClr val="FF0000"/>
                  </a:solidFill>
                  <a:latin typeface="BIZ UDPゴシック" panose="020B0400000000000000" pitchFamily="50" charset="-128"/>
                  <a:ea typeface="BIZ UDPゴシック" panose="020B0400000000000000" pitchFamily="50" charset="-128"/>
                </a:rPr>
                <a:t>一切、子どもには</a:t>
              </a:r>
              <a:endParaRPr kumimoji="1" lang="en-US" altLang="ja-JP" b="1" dirty="0">
                <a:solidFill>
                  <a:srgbClr val="FF0000"/>
                </a:solidFill>
                <a:latin typeface="BIZ UDPゴシック" panose="020B0400000000000000" pitchFamily="50" charset="-128"/>
                <a:ea typeface="BIZ UDPゴシック" panose="020B0400000000000000" pitchFamily="50" charset="-128"/>
              </a:endParaRPr>
            </a:p>
            <a:p>
              <a:r>
                <a:rPr kumimoji="1" lang="ja-JP" altLang="en-US" b="1" dirty="0">
                  <a:solidFill>
                    <a:srgbClr val="FF0000"/>
                  </a:solidFill>
                  <a:latin typeface="BIZ UDPゴシック" panose="020B0400000000000000" pitchFamily="50" charset="-128"/>
                  <a:ea typeface="BIZ UDPゴシック" panose="020B0400000000000000" pitchFamily="50" charset="-128"/>
                </a:rPr>
                <a:t>経済的なめんどうを</a:t>
              </a:r>
              <a:endParaRPr kumimoji="1" lang="en-US" altLang="ja-JP" b="1" dirty="0">
                <a:solidFill>
                  <a:srgbClr val="FF0000"/>
                </a:solidFill>
                <a:latin typeface="BIZ UDPゴシック" panose="020B0400000000000000" pitchFamily="50" charset="-128"/>
                <a:ea typeface="BIZ UDPゴシック" panose="020B0400000000000000" pitchFamily="50" charset="-128"/>
              </a:endParaRPr>
            </a:p>
            <a:p>
              <a:r>
                <a:rPr kumimoji="1" lang="ja-JP" altLang="en-US" b="1" dirty="0">
                  <a:solidFill>
                    <a:srgbClr val="FF0000"/>
                  </a:solidFill>
                  <a:latin typeface="BIZ UDPゴシック" panose="020B0400000000000000" pitchFamily="50" charset="-128"/>
                  <a:ea typeface="BIZ UDPゴシック" panose="020B0400000000000000" pitchFamily="50" charset="-128"/>
                </a:rPr>
                <a:t>かけない　</a:t>
              </a:r>
            </a:p>
          </p:txBody>
        </p:sp>
        <p:sp>
          <p:nvSpPr>
            <p:cNvPr id="20" name="テキスト ボックス 19">
              <a:extLst>
                <a:ext uri="{FF2B5EF4-FFF2-40B4-BE49-F238E27FC236}">
                  <a16:creationId xmlns:a16="http://schemas.microsoft.com/office/drawing/2014/main" id="{7F63D2EE-4969-BB68-222A-F4D57C9899EF}"/>
                </a:ext>
              </a:extLst>
            </p:cNvPr>
            <p:cNvSpPr txBox="1"/>
            <p:nvPr/>
          </p:nvSpPr>
          <p:spPr>
            <a:xfrm>
              <a:off x="4600416" y="3370527"/>
              <a:ext cx="725003" cy="337974"/>
            </a:xfrm>
            <a:prstGeom prst="rect">
              <a:avLst/>
            </a:prstGeom>
            <a:noFill/>
          </p:spPr>
          <p:txBody>
            <a:bodyPr wrap="none" rtlCol="0">
              <a:spAutoFit/>
            </a:bodyPr>
            <a:lstStyle/>
            <a:p>
              <a:r>
                <a:rPr kumimoji="1" lang="ja-JP" altLang="en-US" sz="14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何とも</a:t>
              </a:r>
              <a:endParaRPr kumimoji="1" lang="en-US" altLang="ja-JP" sz="14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r>
                <a:rPr kumimoji="1" lang="ja-JP" altLang="en-US" sz="140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言えない　　</a:t>
              </a:r>
              <a:endParaRPr kumimoji="1" lang="ja-JP" altLang="en-US" sz="1400" dirty="0">
                <a:latin typeface="BIZ UDPゴシック" panose="020B0400000000000000" pitchFamily="50" charset="-128"/>
                <a:ea typeface="BIZ UDPゴシック" panose="020B0400000000000000" pitchFamily="50" charset="-128"/>
              </a:endParaRPr>
            </a:p>
          </p:txBody>
        </p:sp>
        <p:cxnSp>
          <p:nvCxnSpPr>
            <p:cNvPr id="21" name="直線コネクタ 20">
              <a:extLst>
                <a:ext uri="{FF2B5EF4-FFF2-40B4-BE49-F238E27FC236}">
                  <a16:creationId xmlns:a16="http://schemas.microsoft.com/office/drawing/2014/main" id="{E53199F5-1F01-9157-1C7B-B646B18CA694}"/>
                </a:ext>
              </a:extLst>
            </p:cNvPr>
            <p:cNvCxnSpPr>
              <a:cxnSpLocks/>
            </p:cNvCxnSpPr>
            <p:nvPr/>
          </p:nvCxnSpPr>
          <p:spPr>
            <a:xfrm flipH="1">
              <a:off x="828237" y="3378665"/>
              <a:ext cx="37549" cy="143256"/>
            </a:xfrm>
            <a:prstGeom prst="line">
              <a:avLst/>
            </a:prstGeom>
          </p:spPr>
          <p:style>
            <a:lnRef idx="1">
              <a:schemeClr val="dk1"/>
            </a:lnRef>
            <a:fillRef idx="0">
              <a:schemeClr val="dk1"/>
            </a:fillRef>
            <a:effectRef idx="0">
              <a:schemeClr val="dk1"/>
            </a:effectRef>
            <a:fontRef idx="minor">
              <a:schemeClr val="tx1"/>
            </a:fontRef>
          </p:style>
        </p:cxnSp>
        <p:cxnSp>
          <p:nvCxnSpPr>
            <p:cNvPr id="22" name="直線コネクタ 21">
              <a:extLst>
                <a:ext uri="{FF2B5EF4-FFF2-40B4-BE49-F238E27FC236}">
                  <a16:creationId xmlns:a16="http://schemas.microsoft.com/office/drawing/2014/main" id="{E378D3AE-F4D1-42A1-4854-0F49D7DB8F8A}"/>
                </a:ext>
              </a:extLst>
            </p:cNvPr>
            <p:cNvCxnSpPr/>
            <p:nvPr/>
          </p:nvCxnSpPr>
          <p:spPr>
            <a:xfrm flipH="1">
              <a:off x="1553528" y="3375155"/>
              <a:ext cx="37549" cy="143256"/>
            </a:xfrm>
            <a:prstGeom prst="line">
              <a:avLst/>
            </a:prstGeom>
          </p:spPr>
          <p:style>
            <a:lnRef idx="1">
              <a:schemeClr val="dk1"/>
            </a:lnRef>
            <a:fillRef idx="0">
              <a:schemeClr val="dk1"/>
            </a:fillRef>
            <a:effectRef idx="0">
              <a:schemeClr val="dk1"/>
            </a:effectRef>
            <a:fontRef idx="minor">
              <a:schemeClr val="tx1"/>
            </a:fontRef>
          </p:style>
        </p:cxnSp>
        <p:cxnSp>
          <p:nvCxnSpPr>
            <p:cNvPr id="23" name="直線コネクタ 22">
              <a:extLst>
                <a:ext uri="{FF2B5EF4-FFF2-40B4-BE49-F238E27FC236}">
                  <a16:creationId xmlns:a16="http://schemas.microsoft.com/office/drawing/2014/main" id="{E5B33F20-A7BA-E0AB-3A0F-21D1ADD4EE47}"/>
                </a:ext>
              </a:extLst>
            </p:cNvPr>
            <p:cNvCxnSpPr/>
            <p:nvPr/>
          </p:nvCxnSpPr>
          <p:spPr>
            <a:xfrm flipH="1">
              <a:off x="3750627" y="3381646"/>
              <a:ext cx="37549" cy="143256"/>
            </a:xfrm>
            <a:prstGeom prst="line">
              <a:avLst/>
            </a:prstGeom>
          </p:spPr>
          <p:style>
            <a:lnRef idx="1">
              <a:schemeClr val="dk1"/>
            </a:lnRef>
            <a:fillRef idx="0">
              <a:schemeClr val="dk1"/>
            </a:fillRef>
            <a:effectRef idx="0">
              <a:schemeClr val="dk1"/>
            </a:effectRef>
            <a:fontRef idx="minor">
              <a:schemeClr val="tx1"/>
            </a:fontRef>
          </p:style>
        </p:cxnSp>
        <p:cxnSp>
          <p:nvCxnSpPr>
            <p:cNvPr id="24" name="直線コネクタ 23">
              <a:extLst>
                <a:ext uri="{FF2B5EF4-FFF2-40B4-BE49-F238E27FC236}">
                  <a16:creationId xmlns:a16="http://schemas.microsoft.com/office/drawing/2014/main" id="{4DD6F545-CF88-9DCF-089B-39A130AAEC10}"/>
                </a:ext>
              </a:extLst>
            </p:cNvPr>
            <p:cNvCxnSpPr>
              <a:cxnSpLocks/>
            </p:cNvCxnSpPr>
            <p:nvPr/>
          </p:nvCxnSpPr>
          <p:spPr>
            <a:xfrm>
              <a:off x="4415409" y="3382117"/>
              <a:ext cx="195235" cy="142785"/>
            </a:xfrm>
            <a:prstGeom prst="line">
              <a:avLst/>
            </a:prstGeom>
          </p:spPr>
          <p:style>
            <a:lnRef idx="1">
              <a:schemeClr val="dk1"/>
            </a:lnRef>
            <a:fillRef idx="0">
              <a:schemeClr val="dk1"/>
            </a:fillRef>
            <a:effectRef idx="0">
              <a:schemeClr val="dk1"/>
            </a:effectRef>
            <a:fontRef idx="minor">
              <a:schemeClr val="tx1"/>
            </a:fontRef>
          </p:style>
        </p:cxnSp>
        <p:sp>
          <p:nvSpPr>
            <p:cNvPr id="25" name="テキスト ボックス 24">
              <a:extLst>
                <a:ext uri="{FF2B5EF4-FFF2-40B4-BE49-F238E27FC236}">
                  <a16:creationId xmlns:a16="http://schemas.microsoft.com/office/drawing/2014/main" id="{37D8DCDB-A176-C01D-BD5D-CF962C4150F7}"/>
                </a:ext>
              </a:extLst>
            </p:cNvPr>
            <p:cNvSpPr txBox="1"/>
            <p:nvPr/>
          </p:nvSpPr>
          <p:spPr>
            <a:xfrm>
              <a:off x="901399" y="2008993"/>
              <a:ext cx="496562" cy="198809"/>
            </a:xfrm>
            <a:prstGeom prst="rect">
              <a:avLst/>
            </a:prstGeom>
            <a:noFill/>
          </p:spPr>
          <p:txBody>
            <a:bodyPr wrap="square" rtlCol="0">
              <a:spAutoFit/>
            </a:bodyPr>
            <a:lstStyle/>
            <a:p>
              <a:r>
                <a:rPr kumimoji="1" lang="en-US" altLang="ja-JP" sz="1400" b="1" dirty="0">
                  <a:latin typeface="BIZ UDPゴシック" panose="020B0400000000000000" pitchFamily="50" charset="-128"/>
                  <a:ea typeface="BIZ UDPゴシック" panose="020B0400000000000000" pitchFamily="50" charset="-128"/>
                </a:rPr>
                <a:t>3</a:t>
              </a:r>
              <a:r>
                <a:rPr kumimoji="1" lang="ja-JP" altLang="en-US" sz="1400" b="1" dirty="0">
                  <a:latin typeface="BIZ UDPゴシック" panose="020B0400000000000000" pitchFamily="50" charset="-128"/>
                  <a:ea typeface="BIZ UDPゴシック" panose="020B0400000000000000" pitchFamily="50" charset="-128"/>
                </a:rPr>
                <a:t>％</a:t>
              </a:r>
            </a:p>
          </p:txBody>
        </p:sp>
        <p:sp>
          <p:nvSpPr>
            <p:cNvPr id="26" name="テキスト ボックス 25">
              <a:extLst>
                <a:ext uri="{FF2B5EF4-FFF2-40B4-BE49-F238E27FC236}">
                  <a16:creationId xmlns:a16="http://schemas.microsoft.com/office/drawing/2014/main" id="{033E29D5-083B-B16A-A736-7C51D1A167A1}"/>
                </a:ext>
              </a:extLst>
            </p:cNvPr>
            <p:cNvSpPr txBox="1"/>
            <p:nvPr/>
          </p:nvSpPr>
          <p:spPr>
            <a:xfrm>
              <a:off x="1208873" y="2388861"/>
              <a:ext cx="496562" cy="198809"/>
            </a:xfrm>
            <a:prstGeom prst="rect">
              <a:avLst/>
            </a:prstGeom>
            <a:noFill/>
          </p:spPr>
          <p:txBody>
            <a:bodyPr wrap="square" rtlCol="0">
              <a:spAutoFit/>
            </a:bodyPr>
            <a:lstStyle/>
            <a:p>
              <a:r>
                <a:rPr kumimoji="1" lang="en-US" altLang="ja-JP" sz="1400" b="1" dirty="0">
                  <a:latin typeface="BIZ UDPゴシック" panose="020B0400000000000000" pitchFamily="50" charset="-128"/>
                  <a:ea typeface="BIZ UDPゴシック" panose="020B0400000000000000" pitchFamily="50" charset="-128"/>
                </a:rPr>
                <a:t>31</a:t>
              </a:r>
              <a:r>
                <a:rPr kumimoji="1" lang="ja-JP" altLang="en-US" sz="1400" b="1" dirty="0">
                  <a:latin typeface="BIZ UDPゴシック" panose="020B0400000000000000" pitchFamily="50" charset="-128"/>
                  <a:ea typeface="BIZ UDPゴシック" panose="020B0400000000000000" pitchFamily="50" charset="-128"/>
                </a:rPr>
                <a:t>％</a:t>
              </a:r>
            </a:p>
          </p:txBody>
        </p:sp>
        <p:sp>
          <p:nvSpPr>
            <p:cNvPr id="27" name="テキスト ボックス 26">
              <a:extLst>
                <a:ext uri="{FF2B5EF4-FFF2-40B4-BE49-F238E27FC236}">
                  <a16:creationId xmlns:a16="http://schemas.microsoft.com/office/drawing/2014/main" id="{6707571E-41AB-1B42-4411-BC77F3F01912}"/>
                </a:ext>
              </a:extLst>
            </p:cNvPr>
            <p:cNvSpPr txBox="1"/>
            <p:nvPr/>
          </p:nvSpPr>
          <p:spPr>
            <a:xfrm>
              <a:off x="3039929" y="2388861"/>
              <a:ext cx="496562" cy="198809"/>
            </a:xfrm>
            <a:prstGeom prst="rect">
              <a:avLst/>
            </a:prstGeom>
            <a:noFill/>
          </p:spPr>
          <p:txBody>
            <a:bodyPr wrap="square" rtlCol="0">
              <a:spAutoFit/>
            </a:bodyPr>
            <a:lstStyle/>
            <a:p>
              <a:r>
                <a:rPr kumimoji="1" lang="en-US" altLang="ja-JP" sz="1400" b="1" dirty="0">
                  <a:solidFill>
                    <a:schemeClr val="bg1"/>
                  </a:solidFill>
                  <a:latin typeface="BIZ UDPゴシック" panose="020B0400000000000000" pitchFamily="50" charset="-128"/>
                  <a:ea typeface="BIZ UDPゴシック" panose="020B0400000000000000" pitchFamily="50" charset="-128"/>
                </a:rPr>
                <a:t>62</a:t>
              </a:r>
              <a:r>
                <a:rPr kumimoji="1" lang="ja-JP" altLang="en-US" sz="1400" b="1" dirty="0">
                  <a:solidFill>
                    <a:schemeClr val="bg1"/>
                  </a:solidFill>
                  <a:latin typeface="BIZ UDPゴシック" panose="020B0400000000000000" pitchFamily="50" charset="-128"/>
                  <a:ea typeface="BIZ UDPゴシック" panose="020B0400000000000000" pitchFamily="50" charset="-128"/>
                </a:rPr>
                <a:t>％</a:t>
              </a:r>
            </a:p>
          </p:txBody>
        </p:sp>
        <p:sp>
          <p:nvSpPr>
            <p:cNvPr id="28" name="テキスト ボックス 27">
              <a:extLst>
                <a:ext uri="{FF2B5EF4-FFF2-40B4-BE49-F238E27FC236}">
                  <a16:creationId xmlns:a16="http://schemas.microsoft.com/office/drawing/2014/main" id="{DBA53604-9685-1251-1886-A5C4BD7B4BBF}"/>
                </a:ext>
              </a:extLst>
            </p:cNvPr>
            <p:cNvSpPr txBox="1"/>
            <p:nvPr/>
          </p:nvSpPr>
          <p:spPr>
            <a:xfrm>
              <a:off x="4192699" y="1933512"/>
              <a:ext cx="496562" cy="198809"/>
            </a:xfrm>
            <a:prstGeom prst="rect">
              <a:avLst/>
            </a:prstGeom>
            <a:noFill/>
          </p:spPr>
          <p:txBody>
            <a:bodyPr wrap="square" rtlCol="0">
              <a:spAutoFit/>
            </a:bodyPr>
            <a:lstStyle/>
            <a:p>
              <a:r>
                <a:rPr kumimoji="1" lang="en-US" altLang="ja-JP" sz="1400" b="1" dirty="0">
                  <a:latin typeface="BIZ UDPゴシック" panose="020B0400000000000000" pitchFamily="50" charset="-128"/>
                  <a:ea typeface="BIZ UDPゴシック" panose="020B0400000000000000" pitchFamily="50" charset="-128"/>
                </a:rPr>
                <a:t>1</a:t>
              </a:r>
              <a:r>
                <a:rPr kumimoji="1" lang="ja-JP" altLang="en-US" sz="1400" b="1" dirty="0">
                  <a:latin typeface="BIZ UDPゴシック" panose="020B0400000000000000" pitchFamily="50" charset="-128"/>
                  <a:ea typeface="BIZ UDPゴシック" panose="020B0400000000000000" pitchFamily="50" charset="-128"/>
                </a:rPr>
                <a:t>％</a:t>
              </a:r>
            </a:p>
          </p:txBody>
        </p:sp>
        <p:sp>
          <p:nvSpPr>
            <p:cNvPr id="29" name="テキスト ボックス 28">
              <a:extLst>
                <a:ext uri="{FF2B5EF4-FFF2-40B4-BE49-F238E27FC236}">
                  <a16:creationId xmlns:a16="http://schemas.microsoft.com/office/drawing/2014/main" id="{5E181D48-6978-2646-48E0-33F725680E95}"/>
                </a:ext>
              </a:extLst>
            </p:cNvPr>
            <p:cNvSpPr txBox="1"/>
            <p:nvPr/>
          </p:nvSpPr>
          <p:spPr>
            <a:xfrm>
              <a:off x="4668141" y="2398370"/>
              <a:ext cx="496562" cy="198809"/>
            </a:xfrm>
            <a:prstGeom prst="rect">
              <a:avLst/>
            </a:prstGeom>
            <a:noFill/>
          </p:spPr>
          <p:txBody>
            <a:bodyPr wrap="square" rtlCol="0">
              <a:spAutoFit/>
            </a:bodyPr>
            <a:lstStyle/>
            <a:p>
              <a:r>
                <a:rPr kumimoji="1" lang="en-US" altLang="ja-JP" sz="1400" b="1" dirty="0">
                  <a:latin typeface="BIZ UDPゴシック" panose="020B0400000000000000" pitchFamily="50" charset="-128"/>
                  <a:ea typeface="BIZ UDPゴシック" panose="020B0400000000000000" pitchFamily="50" charset="-128"/>
                </a:rPr>
                <a:t>3</a:t>
              </a:r>
              <a:r>
                <a:rPr kumimoji="1" lang="ja-JP" altLang="en-US" sz="1400" b="1" dirty="0">
                  <a:latin typeface="BIZ UDPゴシック" panose="020B0400000000000000" pitchFamily="50" charset="-128"/>
                  <a:ea typeface="BIZ UDPゴシック" panose="020B0400000000000000" pitchFamily="50" charset="-128"/>
                </a:rPr>
                <a:t>％</a:t>
              </a:r>
            </a:p>
          </p:txBody>
        </p:sp>
        <p:cxnSp>
          <p:nvCxnSpPr>
            <p:cNvPr id="30" name="直線コネクタ 29">
              <a:extLst>
                <a:ext uri="{FF2B5EF4-FFF2-40B4-BE49-F238E27FC236}">
                  <a16:creationId xmlns:a16="http://schemas.microsoft.com/office/drawing/2014/main" id="{F56955FA-8866-2390-2EDD-75E3D4E16447}"/>
                </a:ext>
              </a:extLst>
            </p:cNvPr>
            <p:cNvCxnSpPr>
              <a:cxnSpLocks/>
            </p:cNvCxnSpPr>
            <p:nvPr/>
          </p:nvCxnSpPr>
          <p:spPr>
            <a:xfrm flipH="1">
              <a:off x="836490" y="2117678"/>
              <a:ext cx="73162" cy="105464"/>
            </a:xfrm>
            <a:prstGeom prst="line">
              <a:avLst/>
            </a:prstGeom>
          </p:spPr>
          <p:style>
            <a:lnRef idx="1">
              <a:schemeClr val="dk1"/>
            </a:lnRef>
            <a:fillRef idx="0">
              <a:schemeClr val="dk1"/>
            </a:fillRef>
            <a:effectRef idx="0">
              <a:schemeClr val="dk1"/>
            </a:effectRef>
            <a:fontRef idx="minor">
              <a:schemeClr val="tx1"/>
            </a:fontRef>
          </p:style>
        </p:cxnSp>
        <p:cxnSp>
          <p:nvCxnSpPr>
            <p:cNvPr id="31" name="コネクタ: カギ線 30">
              <a:extLst>
                <a:ext uri="{FF2B5EF4-FFF2-40B4-BE49-F238E27FC236}">
                  <a16:creationId xmlns:a16="http://schemas.microsoft.com/office/drawing/2014/main" id="{9C0D0D22-1770-8B6E-B688-95069A728137}"/>
                </a:ext>
              </a:extLst>
            </p:cNvPr>
            <p:cNvCxnSpPr>
              <a:cxnSpLocks/>
            </p:cNvCxnSpPr>
            <p:nvPr/>
          </p:nvCxnSpPr>
          <p:spPr>
            <a:xfrm rot="5400000" flipH="1" flipV="1">
              <a:off x="740734" y="1983088"/>
              <a:ext cx="279075" cy="227632"/>
            </a:xfrm>
            <a:prstGeom prst="bentConnector3">
              <a:avLst>
                <a:gd name="adj1" fmla="val 101196"/>
              </a:avLst>
            </a:prstGeom>
          </p:spPr>
          <p:style>
            <a:lnRef idx="1">
              <a:schemeClr val="dk1"/>
            </a:lnRef>
            <a:fillRef idx="0">
              <a:schemeClr val="dk1"/>
            </a:fillRef>
            <a:effectRef idx="0">
              <a:schemeClr val="dk1"/>
            </a:effectRef>
            <a:fontRef idx="minor">
              <a:schemeClr val="tx1"/>
            </a:fontRef>
          </p:style>
        </p:cxnSp>
        <p:sp>
          <p:nvSpPr>
            <p:cNvPr id="32" name="テキスト ボックス 31">
              <a:extLst>
                <a:ext uri="{FF2B5EF4-FFF2-40B4-BE49-F238E27FC236}">
                  <a16:creationId xmlns:a16="http://schemas.microsoft.com/office/drawing/2014/main" id="{974EE4F8-B278-E829-6282-33C0808469E5}"/>
                </a:ext>
              </a:extLst>
            </p:cNvPr>
            <p:cNvSpPr txBox="1"/>
            <p:nvPr/>
          </p:nvSpPr>
          <p:spPr>
            <a:xfrm>
              <a:off x="949252" y="1851541"/>
              <a:ext cx="496562" cy="198809"/>
            </a:xfrm>
            <a:prstGeom prst="rect">
              <a:avLst/>
            </a:prstGeom>
            <a:noFill/>
          </p:spPr>
          <p:txBody>
            <a:bodyPr wrap="square" rtlCol="0">
              <a:spAutoFit/>
            </a:bodyPr>
            <a:lstStyle/>
            <a:p>
              <a:r>
                <a:rPr kumimoji="1" lang="en-US" altLang="ja-JP" sz="1400" b="1" dirty="0">
                  <a:latin typeface="BIZ UDPゴシック" panose="020B0400000000000000" pitchFamily="50" charset="-128"/>
                  <a:ea typeface="BIZ UDPゴシック" panose="020B0400000000000000" pitchFamily="50" charset="-128"/>
                </a:rPr>
                <a:t>0</a:t>
              </a:r>
              <a:r>
                <a:rPr kumimoji="1" lang="ja-JP" altLang="en-US" sz="1400" b="1" dirty="0">
                  <a:latin typeface="BIZ UDPゴシック" panose="020B0400000000000000" pitchFamily="50" charset="-128"/>
                  <a:ea typeface="BIZ UDPゴシック" panose="020B0400000000000000" pitchFamily="50" charset="-128"/>
                </a:rPr>
                <a:t>％</a:t>
              </a:r>
            </a:p>
          </p:txBody>
        </p:sp>
        <p:sp>
          <p:nvSpPr>
            <p:cNvPr id="33" name="テキスト ボックス 32">
              <a:extLst>
                <a:ext uri="{FF2B5EF4-FFF2-40B4-BE49-F238E27FC236}">
                  <a16:creationId xmlns:a16="http://schemas.microsoft.com/office/drawing/2014/main" id="{CB43E299-EBE9-8CDD-FA24-F6777A23E5FD}"/>
                </a:ext>
              </a:extLst>
            </p:cNvPr>
            <p:cNvSpPr txBox="1"/>
            <p:nvPr/>
          </p:nvSpPr>
          <p:spPr>
            <a:xfrm>
              <a:off x="4628586" y="2228008"/>
              <a:ext cx="465190" cy="198809"/>
            </a:xfrm>
            <a:prstGeom prst="rect">
              <a:avLst/>
            </a:prstGeom>
            <a:noFill/>
          </p:spPr>
          <p:txBody>
            <a:bodyPr wrap="none" rtlCol="0">
              <a:spAutoFit/>
            </a:bodyPr>
            <a:lstStyle/>
            <a:p>
              <a:r>
                <a:rPr kumimoji="1" lang="ja-JP" altLang="en-US" sz="1400" dirty="0">
                  <a:latin typeface="BIZ UDPゴシック" panose="020B0400000000000000" pitchFamily="50" charset="-128"/>
                  <a:ea typeface="BIZ UDPゴシック" panose="020B0400000000000000" pitchFamily="50" charset="-128"/>
                </a:rPr>
                <a:t>無回答</a:t>
              </a:r>
            </a:p>
          </p:txBody>
        </p:sp>
        <p:cxnSp>
          <p:nvCxnSpPr>
            <p:cNvPr id="34" name="直線コネクタ 33">
              <a:extLst>
                <a:ext uri="{FF2B5EF4-FFF2-40B4-BE49-F238E27FC236}">
                  <a16:creationId xmlns:a16="http://schemas.microsoft.com/office/drawing/2014/main" id="{AE7FDBA8-CF10-395B-3C86-0191DD0A2476}"/>
                </a:ext>
              </a:extLst>
            </p:cNvPr>
            <p:cNvCxnSpPr>
              <a:cxnSpLocks/>
            </p:cNvCxnSpPr>
            <p:nvPr/>
          </p:nvCxnSpPr>
          <p:spPr>
            <a:xfrm flipV="1">
              <a:off x="4377860" y="2130365"/>
              <a:ext cx="0" cy="106077"/>
            </a:xfrm>
            <a:prstGeom prst="line">
              <a:avLst/>
            </a:prstGeom>
          </p:spPr>
          <p:style>
            <a:lnRef idx="1">
              <a:schemeClr val="dk1"/>
            </a:lnRef>
            <a:fillRef idx="0">
              <a:schemeClr val="dk1"/>
            </a:fillRef>
            <a:effectRef idx="0">
              <a:schemeClr val="dk1"/>
            </a:effectRef>
            <a:fontRef idx="minor">
              <a:schemeClr val="tx1"/>
            </a:fontRef>
          </p:style>
        </p:cxnSp>
      </p:grpSp>
      <p:sp>
        <p:nvSpPr>
          <p:cNvPr id="35" name="テキスト ボックス 34">
            <a:extLst>
              <a:ext uri="{FF2B5EF4-FFF2-40B4-BE49-F238E27FC236}">
                <a16:creationId xmlns:a16="http://schemas.microsoft.com/office/drawing/2014/main" id="{4055B638-DA81-7464-E737-07BBB855B547}"/>
              </a:ext>
            </a:extLst>
          </p:cNvPr>
          <p:cNvSpPr txBox="1"/>
          <p:nvPr/>
        </p:nvSpPr>
        <p:spPr>
          <a:xfrm>
            <a:off x="6345936" y="6494760"/>
            <a:ext cx="3559871" cy="356380"/>
          </a:xfrm>
          <a:prstGeom prst="rect">
            <a:avLst/>
          </a:prstGeom>
          <a:solidFill>
            <a:srgbClr val="FDF1E9"/>
          </a:solidFill>
        </p:spPr>
        <p:txBody>
          <a:bodyPr wrap="square" rtlCol="0">
            <a:spAutoFit/>
          </a:bodyPr>
          <a:lstStyle/>
          <a:p>
            <a:pPr marL="0" marR="0">
              <a:lnSpc>
                <a:spcPct val="150000"/>
              </a:lnSpc>
            </a:pPr>
            <a:r>
              <a:rPr lang="zh-TW" altLang="en-US" sz="600" dirty="0">
                <a:effectLst/>
                <a:latin typeface="BIZ UDPゴシック" panose="020B0400000000000000" pitchFamily="50" charset="-128"/>
                <a:ea typeface="BIZ UDPゴシック" panose="020B0400000000000000" pitchFamily="50" charset="-128"/>
              </a:rPr>
              <a:t>出典</a:t>
            </a:r>
            <a:r>
              <a:rPr lang="ja-JP" altLang="en-US" sz="600" dirty="0">
                <a:effectLst/>
                <a:latin typeface="BIZ UDPゴシック" panose="020B0400000000000000" pitchFamily="50" charset="-128"/>
                <a:ea typeface="BIZ UDPゴシック" panose="020B0400000000000000" pitchFamily="50" charset="-128"/>
              </a:rPr>
              <a:t>：</a:t>
            </a:r>
            <a:r>
              <a:rPr lang="en-US" altLang="ja-JP" sz="600" dirty="0">
                <a:effectLst/>
                <a:latin typeface="BIZ UDPゴシック" panose="020B0400000000000000" pitchFamily="50" charset="-128"/>
                <a:ea typeface="BIZ UDPゴシック" panose="020B0400000000000000" pitchFamily="50" charset="-128"/>
              </a:rPr>
              <a:t>※1</a:t>
            </a:r>
            <a:r>
              <a:rPr lang="zh-TW" altLang="en-US" sz="600" dirty="0">
                <a:effectLst/>
                <a:latin typeface="BIZ UDPゴシック" panose="020B0400000000000000" pitchFamily="50" charset="-128"/>
                <a:ea typeface="BIZ UDPゴシック" panose="020B0400000000000000" pitchFamily="50" charset="-128"/>
              </a:rPr>
              <a:t>一般財団法人日本老人福祉財団</a:t>
            </a:r>
            <a:r>
              <a:rPr lang="ja-JP" altLang="en-US" sz="600" dirty="0">
                <a:latin typeface="BIZ UDPゴシック" panose="020B0400000000000000" pitchFamily="50" charset="-128"/>
                <a:ea typeface="BIZ UDPゴシック" panose="020B0400000000000000" pitchFamily="50" charset="-128"/>
              </a:rPr>
              <a:t> 購読者アンケート</a:t>
            </a:r>
            <a:r>
              <a:rPr lang="en-US" altLang="ja-JP" sz="600" dirty="0">
                <a:latin typeface="BIZ UDPゴシック" panose="020B0400000000000000" pitchFamily="50" charset="-128"/>
                <a:ea typeface="BIZ UDPゴシック" panose="020B0400000000000000" pitchFamily="50" charset="-128"/>
              </a:rPr>
              <a:t>/WEB</a:t>
            </a:r>
            <a:r>
              <a:rPr lang="ja-JP" altLang="en-US" sz="600" dirty="0">
                <a:latin typeface="BIZ UDPゴシック" panose="020B0400000000000000" pitchFamily="50" charset="-128"/>
                <a:ea typeface="BIZ UDPゴシック" panose="020B0400000000000000" pitchFamily="50" charset="-128"/>
              </a:rPr>
              <a:t>アンケート</a:t>
            </a:r>
            <a:endParaRPr lang="en-US" altLang="ja-JP" sz="600" dirty="0">
              <a:latin typeface="BIZ UDPゴシック" panose="020B0400000000000000" pitchFamily="50" charset="-128"/>
              <a:ea typeface="BIZ UDPゴシック" panose="020B0400000000000000" pitchFamily="50" charset="-128"/>
            </a:endParaRPr>
          </a:p>
          <a:p>
            <a:pPr marL="0" marR="0">
              <a:lnSpc>
                <a:spcPct val="150000"/>
              </a:lnSpc>
            </a:pPr>
            <a:r>
              <a:rPr lang="ja-JP" altLang="en-US" sz="600" dirty="0">
                <a:effectLst/>
                <a:latin typeface="BIZ UDPゴシック" panose="020B0400000000000000" pitchFamily="50" charset="-128"/>
                <a:ea typeface="BIZ UDPゴシック" panose="020B0400000000000000" pitchFamily="50" charset="-128"/>
              </a:rPr>
              <a:t>　　　</a:t>
            </a:r>
            <a:endParaRPr lang="en-US" altLang="ja-JP" sz="600" dirty="0">
              <a:effectLst/>
              <a:latin typeface="BIZ UDPゴシック" panose="020B0400000000000000" pitchFamily="50" charset="-128"/>
              <a:ea typeface="BIZ UDPゴシック" panose="020B0400000000000000" pitchFamily="50" charset="-128"/>
            </a:endParaRPr>
          </a:p>
        </p:txBody>
      </p:sp>
      <p:sp>
        <p:nvSpPr>
          <p:cNvPr id="15" name="Google Shape;311;p11">
            <a:extLst>
              <a:ext uri="{FF2B5EF4-FFF2-40B4-BE49-F238E27FC236}">
                <a16:creationId xmlns:a16="http://schemas.microsoft.com/office/drawing/2014/main" id="{9D6E609D-E948-CD9A-CDAE-428C3BDBB984}"/>
              </a:ext>
            </a:extLst>
          </p:cNvPr>
          <p:cNvSpPr/>
          <p:nvPr/>
        </p:nvSpPr>
        <p:spPr>
          <a:xfrm>
            <a:off x="1138724" y="665454"/>
            <a:ext cx="6071268" cy="626660"/>
          </a:xfrm>
          <a:prstGeom prst="roundRect">
            <a:avLst>
              <a:gd name="adj" fmla="val 16667"/>
            </a:avLst>
          </a:prstGeom>
          <a:solidFill>
            <a:srgbClr val="F4A169"/>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algn="ctr"/>
            <a:r>
              <a:rPr lang="ja-JP" altLang="en-US" sz="3200" b="1" dirty="0">
                <a:solidFill>
                  <a:schemeClr val="lt1"/>
                </a:solidFill>
                <a:latin typeface="BIZ UDPゴシック" panose="020B0400000000000000" pitchFamily="50" charset="-128"/>
                <a:ea typeface="BIZ UDPゴシック" panose="020B0400000000000000" pitchFamily="50" charset="-128"/>
              </a:rPr>
              <a:t>こどもに迷惑かけたくない！！</a:t>
            </a:r>
            <a:endParaRPr sz="3200" dirty="0">
              <a:latin typeface="BIZ UDPゴシック" panose="020B0400000000000000" pitchFamily="50" charset="-128"/>
            </a:endParaRPr>
          </a:p>
        </p:txBody>
      </p:sp>
      <p:pic>
        <p:nvPicPr>
          <p:cNvPr id="18" name="Image 9" descr="preencoded.png"/>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04670" y="500798"/>
            <a:ext cx="1258414" cy="1258414"/>
          </a:xfrm>
          <a:prstGeom prst="rect">
            <a:avLst/>
          </a:prstGeom>
        </p:spPr>
      </p:pic>
      <p:sp>
        <p:nvSpPr>
          <p:cNvPr id="14" name="フッター プレースホルダー 3">
            <a:extLst>
              <a:ext uri="{FF2B5EF4-FFF2-40B4-BE49-F238E27FC236}">
                <a16:creationId xmlns:a16="http://schemas.microsoft.com/office/drawing/2014/main" id="{28908B78-7886-6E42-EAC3-33309D5A4B24}"/>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2452044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grpSp>
        <p:nvGrpSpPr>
          <p:cNvPr id="145" name="Google Shape;145;g31f5d0c0edc_0_52"/>
          <p:cNvGrpSpPr/>
          <p:nvPr/>
        </p:nvGrpSpPr>
        <p:grpSpPr>
          <a:xfrm>
            <a:off x="1030646" y="1153531"/>
            <a:ext cx="3983131" cy="2032223"/>
            <a:chOff x="-5374948" y="2079582"/>
            <a:chExt cx="17713195" cy="3568434"/>
          </a:xfrm>
        </p:grpSpPr>
        <p:sp>
          <p:nvSpPr>
            <p:cNvPr id="146" name="Google Shape;146;g31f5d0c0edc_0_52"/>
            <p:cNvSpPr txBox="1"/>
            <p:nvPr/>
          </p:nvSpPr>
          <p:spPr>
            <a:xfrm>
              <a:off x="-5325710" y="2079582"/>
              <a:ext cx="17663957" cy="3568434"/>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Clr>
                  <a:srgbClr val="000000"/>
                </a:buClr>
                <a:buSzPts val="2900"/>
                <a:buFont typeface="Arial"/>
                <a:buNone/>
              </a:pPr>
              <a:r>
                <a:rPr lang="ja-JP" sz="29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２つの年金制度</a:t>
              </a:r>
              <a:endParaRPr sz="29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63654"/>
                </a:lnSpc>
                <a:spcBef>
                  <a:spcPts val="0"/>
                </a:spcBef>
                <a:spcAft>
                  <a:spcPts val="0"/>
                </a:spcAft>
                <a:buClr>
                  <a:srgbClr val="000000"/>
                </a:buClr>
                <a:buSzPts val="2700"/>
                <a:buFont typeface="Arial"/>
                <a:buNone/>
              </a:pPr>
              <a:r>
                <a:rPr lang="ja-JP" sz="2700" dirty="0">
                  <a:solidFill>
                    <a:schemeClr val="dk1"/>
                  </a:solidFill>
                  <a:latin typeface="BIZ UDPゴシック" panose="020B0400000000000000" pitchFamily="50" charset="-128"/>
                  <a:ea typeface="BIZ UDPゴシック" panose="020B0400000000000000" pitchFamily="50" charset="-128"/>
                </a:rPr>
                <a:t>　</a:t>
              </a:r>
              <a:r>
                <a:rPr lang="ja-JP" sz="27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国民年金</a:t>
              </a:r>
              <a:endParaRPr sz="27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63654"/>
                </a:lnSpc>
                <a:spcBef>
                  <a:spcPts val="0"/>
                </a:spcBef>
                <a:spcAft>
                  <a:spcPts val="0"/>
                </a:spcAft>
                <a:buClr>
                  <a:srgbClr val="000000"/>
                </a:buClr>
                <a:buSzPts val="2700"/>
                <a:buFont typeface="Arial"/>
                <a:buNone/>
              </a:pPr>
              <a:r>
                <a:rPr lang="ja-JP" sz="2700" dirty="0">
                  <a:solidFill>
                    <a:schemeClr val="dk1"/>
                  </a:solidFill>
                  <a:latin typeface="BIZ UDPゴシック" panose="020B0400000000000000" pitchFamily="50" charset="-128"/>
                  <a:ea typeface="BIZ UDPゴシック" panose="020B0400000000000000" pitchFamily="50" charset="-128"/>
                </a:rPr>
                <a:t>　</a:t>
              </a:r>
              <a:r>
                <a:rPr lang="ja-JP" sz="27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厚生年金</a:t>
              </a:r>
              <a:endParaRPr sz="27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
          <p:nvSpPr>
            <p:cNvPr id="147" name="Google Shape;147;g31f5d0c0edc_0_52"/>
            <p:cNvSpPr txBox="1"/>
            <p:nvPr/>
          </p:nvSpPr>
          <p:spPr>
            <a:xfrm>
              <a:off x="-5374948" y="4093298"/>
              <a:ext cx="7620599" cy="590198"/>
            </a:xfrm>
            <a:prstGeom prst="rect">
              <a:avLst/>
            </a:prstGeom>
            <a:noFill/>
            <a:ln>
              <a:noFill/>
            </a:ln>
          </p:spPr>
          <p:txBody>
            <a:bodyPr spcFirstLastPara="1" wrap="square" lIns="0" tIns="0" rIns="0" bIns="0" anchor="t" anchorCtr="0">
              <a:spAutoFit/>
            </a:bodyPr>
            <a:lstStyle/>
            <a:p>
              <a:pPr marL="0" marR="0" lvl="0" indent="0" algn="l" rtl="0">
                <a:lnSpc>
                  <a:spcPct val="182070"/>
                </a:lnSpc>
                <a:spcBef>
                  <a:spcPts val="0"/>
                </a:spcBef>
                <a:spcAft>
                  <a:spcPts val="0"/>
                </a:spcAft>
                <a:buClr>
                  <a:srgbClr val="000000"/>
                </a:buClr>
                <a:buSzPts val="1200"/>
                <a:buFont typeface="Arial"/>
                <a:buNone/>
              </a:pPr>
              <a:endParaRPr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grpSp>
      <p:grpSp>
        <p:nvGrpSpPr>
          <p:cNvPr id="2" name="グループ化 1">
            <a:extLst>
              <a:ext uri="{FF2B5EF4-FFF2-40B4-BE49-F238E27FC236}">
                <a16:creationId xmlns:a16="http://schemas.microsoft.com/office/drawing/2014/main" id="{46460B34-0B7F-F920-0123-E9CB18FF327D}"/>
              </a:ext>
            </a:extLst>
          </p:cNvPr>
          <p:cNvGrpSpPr/>
          <p:nvPr/>
        </p:nvGrpSpPr>
        <p:grpSpPr>
          <a:xfrm>
            <a:off x="4953000" y="1501694"/>
            <a:ext cx="4280619" cy="1718348"/>
            <a:chOff x="3790001" y="1664421"/>
            <a:chExt cx="4280619" cy="1718348"/>
          </a:xfrm>
        </p:grpSpPr>
        <p:sp>
          <p:nvSpPr>
            <p:cNvPr id="148" name="Google Shape;148;g31f5d0c0edc_0_52"/>
            <p:cNvSpPr/>
            <p:nvPr/>
          </p:nvSpPr>
          <p:spPr>
            <a:xfrm>
              <a:off x="4808029" y="2521720"/>
              <a:ext cx="3262500" cy="787200"/>
            </a:xfrm>
            <a:prstGeom prst="rect">
              <a:avLst/>
            </a:prstGeom>
            <a:ln/>
          </p:spPr>
          <p:style>
            <a:lnRef idx="3">
              <a:schemeClr val="lt1"/>
            </a:lnRef>
            <a:fillRef idx="1">
              <a:schemeClr val="accent2"/>
            </a:fillRef>
            <a:effectRef idx="1">
              <a:schemeClr val="accent2"/>
            </a:effectRef>
            <a:fontRef idx="minor">
              <a:schemeClr val="lt1"/>
            </a:fontRef>
          </p:style>
          <p:txBody>
            <a:bodyPr spcFirstLastPara="1" wrap="square" lIns="84125" tIns="42050" rIns="84125" bIns="4205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ja-JP" sz="12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日本に住んでる20歳以上60歳未満のすべての人</a:t>
              </a:r>
              <a:endParaRPr sz="12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a:p>
              <a:pPr marL="0" marR="0" lvl="0" indent="0" algn="ctr" rtl="0">
                <a:lnSpc>
                  <a:spcPct val="100000"/>
                </a:lnSpc>
                <a:spcBef>
                  <a:spcPts val="0"/>
                </a:spcBef>
                <a:spcAft>
                  <a:spcPts val="0"/>
                </a:spcAft>
                <a:buClr>
                  <a:srgbClr val="000000"/>
                </a:buClr>
                <a:buSzPts val="1700"/>
                <a:buFont typeface="Arial"/>
                <a:buNone/>
              </a:pPr>
              <a:r>
                <a:rPr lang="ja-JP" sz="17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国民年金（基礎年金）</a:t>
              </a:r>
              <a:endParaRPr sz="13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149" name="Google Shape;149;g31f5d0c0edc_0_52"/>
            <p:cNvSpPr/>
            <p:nvPr/>
          </p:nvSpPr>
          <p:spPr>
            <a:xfrm>
              <a:off x="5814620" y="1713644"/>
              <a:ext cx="2256000" cy="787200"/>
            </a:xfrm>
            <a:prstGeom prst="rect">
              <a:avLst/>
            </a:prstGeom>
            <a:solidFill>
              <a:srgbClr val="F29600"/>
            </a:solidFill>
            <a:ln>
              <a:noFill/>
            </a:ln>
          </p:spPr>
          <p:txBody>
            <a:bodyPr spcFirstLastPara="1" wrap="square" lIns="84125" tIns="42050" rIns="84125" bIns="4205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ja-JP" sz="12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会社員・公務員が加入</a:t>
              </a:r>
              <a:endParaRPr sz="12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a:p>
              <a:pPr marL="0" marR="0" lvl="0" indent="0" algn="ctr" rtl="0">
                <a:lnSpc>
                  <a:spcPct val="100000"/>
                </a:lnSpc>
                <a:spcBef>
                  <a:spcPts val="0"/>
                </a:spcBef>
                <a:spcAft>
                  <a:spcPts val="0"/>
                </a:spcAft>
                <a:buClr>
                  <a:srgbClr val="000000"/>
                </a:buClr>
                <a:buSzPts val="1700"/>
                <a:buFont typeface="Arial"/>
                <a:buNone/>
              </a:pPr>
              <a:r>
                <a:rPr lang="ja-JP" sz="17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厚生年金</a:t>
              </a:r>
              <a:endParaRPr sz="13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150" name="Google Shape;150;g31f5d0c0edc_0_52"/>
            <p:cNvSpPr/>
            <p:nvPr/>
          </p:nvSpPr>
          <p:spPr>
            <a:xfrm>
              <a:off x="4941081" y="1664421"/>
              <a:ext cx="883200" cy="852300"/>
            </a:xfrm>
            <a:prstGeom prst="rightArrow">
              <a:avLst>
                <a:gd name="adj1" fmla="val 64771"/>
                <a:gd name="adj2" fmla="val 58863"/>
              </a:avLst>
            </a:prstGeom>
            <a:solidFill>
              <a:srgbClr val="F29600"/>
            </a:solidFill>
            <a:ln>
              <a:noFill/>
            </a:ln>
          </p:spPr>
          <p:txBody>
            <a:bodyPr spcFirstLastPara="1" wrap="square" lIns="84125" tIns="42050" rIns="84125" bIns="42050" anchor="ctr" anchorCtr="0">
              <a:noAutofit/>
            </a:bodyPr>
            <a:lstStyle/>
            <a:p>
              <a:pPr marL="0" marR="0" lvl="0" indent="0" algn="ctr" rtl="0">
                <a:lnSpc>
                  <a:spcPct val="100000"/>
                </a:lnSpc>
                <a:spcBef>
                  <a:spcPts val="0"/>
                </a:spcBef>
                <a:spcAft>
                  <a:spcPts val="0"/>
                </a:spcAft>
                <a:buClr>
                  <a:srgbClr val="000000"/>
                </a:buClr>
                <a:buSzPts val="1500"/>
                <a:buFont typeface="Arial"/>
                <a:buNone/>
              </a:pPr>
              <a:r>
                <a:rPr lang="ja-JP" sz="1500" b="1" i="0" u="none" strike="noStrike" cap="none" dirty="0">
                  <a:solidFill>
                    <a:schemeClr val="lt1"/>
                  </a:solidFill>
                  <a:latin typeface="BIZ UDPゴシック" panose="020B0400000000000000" pitchFamily="50" charset="-128"/>
                  <a:ea typeface="BIZ UDPゴシック" panose="020B0400000000000000" pitchFamily="50" charset="-128"/>
                  <a:cs typeface="MS PGothic"/>
                  <a:sym typeface="MS PGothic"/>
                </a:rPr>
                <a:t>2階</a:t>
              </a:r>
              <a:endParaRPr sz="1500" b="1" i="0" u="none" strike="noStrike" cap="none" dirty="0">
                <a:solidFill>
                  <a:schemeClr val="lt1"/>
                </a:solidFill>
                <a:latin typeface="BIZ UDPゴシック" panose="020B0400000000000000" pitchFamily="50" charset="-128"/>
                <a:ea typeface="BIZ UDPゴシック" panose="020B0400000000000000" pitchFamily="50" charset="-128"/>
                <a:cs typeface="MS PGothic"/>
                <a:sym typeface="MS PGothic"/>
              </a:endParaRPr>
            </a:p>
            <a:p>
              <a:pPr marL="0" marR="0" lvl="0" indent="0" algn="ctr" rtl="0">
                <a:lnSpc>
                  <a:spcPct val="100000"/>
                </a:lnSpc>
                <a:spcBef>
                  <a:spcPts val="0"/>
                </a:spcBef>
                <a:spcAft>
                  <a:spcPts val="0"/>
                </a:spcAft>
                <a:buClr>
                  <a:srgbClr val="000000"/>
                </a:buClr>
                <a:buSzPts val="1500"/>
                <a:buFont typeface="Arial"/>
                <a:buNone/>
              </a:pPr>
              <a:r>
                <a:rPr lang="ja-JP" sz="1500" b="1" i="0" u="none" strike="noStrike" cap="none" dirty="0">
                  <a:solidFill>
                    <a:schemeClr val="lt1"/>
                  </a:solidFill>
                  <a:latin typeface="BIZ UDPゴシック" panose="020B0400000000000000" pitchFamily="50" charset="-128"/>
                  <a:ea typeface="BIZ UDPゴシック" panose="020B0400000000000000" pitchFamily="50" charset="-128"/>
                  <a:cs typeface="MS PGothic"/>
                  <a:sym typeface="MS PGothic"/>
                </a:rPr>
                <a:t>部分</a:t>
              </a:r>
              <a:endParaRPr sz="13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151" name="Google Shape;151;g31f5d0c0edc_0_52"/>
            <p:cNvSpPr/>
            <p:nvPr/>
          </p:nvSpPr>
          <p:spPr>
            <a:xfrm>
              <a:off x="3790001" y="2447969"/>
              <a:ext cx="1018200" cy="934800"/>
            </a:xfrm>
            <a:prstGeom prst="rightArrow">
              <a:avLst>
                <a:gd name="adj1" fmla="val 64771"/>
                <a:gd name="adj2" fmla="val 58863"/>
              </a:avLst>
            </a:prstGeom>
            <a:ln/>
          </p:spPr>
          <p:style>
            <a:lnRef idx="1">
              <a:schemeClr val="accent2"/>
            </a:lnRef>
            <a:fillRef idx="3">
              <a:schemeClr val="accent2"/>
            </a:fillRef>
            <a:effectRef idx="2">
              <a:schemeClr val="accent2"/>
            </a:effectRef>
            <a:fontRef idx="minor">
              <a:schemeClr val="lt1"/>
            </a:fontRef>
          </p:style>
          <p:txBody>
            <a:bodyPr spcFirstLastPara="1" wrap="square" lIns="84125" tIns="42050" rIns="84125" bIns="42050" anchor="ctr" anchorCtr="0">
              <a:noAutofit/>
            </a:bodyPr>
            <a:lstStyle/>
            <a:p>
              <a:pPr marL="0" marR="0" lvl="0" indent="0" algn="ctr" rtl="0">
                <a:lnSpc>
                  <a:spcPct val="100000"/>
                </a:lnSpc>
                <a:spcBef>
                  <a:spcPts val="0"/>
                </a:spcBef>
                <a:spcAft>
                  <a:spcPts val="0"/>
                </a:spcAft>
                <a:buClr>
                  <a:srgbClr val="000000"/>
                </a:buClr>
                <a:buSzPts val="1500"/>
                <a:buFont typeface="Arial"/>
                <a:buNone/>
              </a:pPr>
              <a:r>
                <a:rPr lang="ja-JP" sz="1500" b="1" i="0" u="none" strike="noStrike" cap="none" dirty="0">
                  <a:solidFill>
                    <a:schemeClr val="lt1"/>
                  </a:solidFill>
                  <a:latin typeface="BIZ UDPゴシック" panose="020B0400000000000000" pitchFamily="50" charset="-128"/>
                  <a:ea typeface="BIZ UDPゴシック" panose="020B0400000000000000" pitchFamily="50" charset="-128"/>
                  <a:cs typeface="MS PGothic"/>
                  <a:sym typeface="MS PGothic"/>
                </a:rPr>
                <a:t>1階</a:t>
              </a:r>
              <a:endParaRPr sz="1500" b="1" i="0" u="none" strike="noStrike" cap="none" dirty="0">
                <a:solidFill>
                  <a:schemeClr val="lt1"/>
                </a:solidFill>
                <a:latin typeface="BIZ UDPゴシック" panose="020B0400000000000000" pitchFamily="50" charset="-128"/>
                <a:ea typeface="BIZ UDPゴシック" panose="020B0400000000000000" pitchFamily="50" charset="-128"/>
                <a:cs typeface="MS PGothic"/>
                <a:sym typeface="MS PGothic"/>
              </a:endParaRPr>
            </a:p>
            <a:p>
              <a:pPr marL="0" marR="0" lvl="0" indent="0" algn="ctr" rtl="0">
                <a:lnSpc>
                  <a:spcPct val="100000"/>
                </a:lnSpc>
                <a:spcBef>
                  <a:spcPts val="0"/>
                </a:spcBef>
                <a:spcAft>
                  <a:spcPts val="0"/>
                </a:spcAft>
                <a:buClr>
                  <a:srgbClr val="000000"/>
                </a:buClr>
                <a:buSzPts val="1500"/>
                <a:buFont typeface="Arial"/>
                <a:buNone/>
              </a:pPr>
              <a:r>
                <a:rPr lang="ja-JP" sz="1500" b="1" i="0" u="none" strike="noStrike" cap="none" dirty="0">
                  <a:solidFill>
                    <a:schemeClr val="lt1"/>
                  </a:solidFill>
                  <a:latin typeface="BIZ UDPゴシック" panose="020B0400000000000000" pitchFamily="50" charset="-128"/>
                  <a:ea typeface="BIZ UDPゴシック" panose="020B0400000000000000" pitchFamily="50" charset="-128"/>
                  <a:cs typeface="MS PGothic"/>
                  <a:sym typeface="MS PGothic"/>
                </a:rPr>
                <a:t>部分</a:t>
              </a:r>
              <a:endParaRPr sz="13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grpSp>
      <p:sp>
        <p:nvSpPr>
          <p:cNvPr id="152" name="Google Shape;152;g31f5d0c0edc_0_52"/>
          <p:cNvSpPr txBox="1"/>
          <p:nvPr/>
        </p:nvSpPr>
        <p:spPr>
          <a:xfrm>
            <a:off x="367220" y="3673680"/>
            <a:ext cx="8905800" cy="2300913"/>
          </a:xfrm>
          <a:prstGeom prst="rect">
            <a:avLst/>
          </a:prstGeom>
          <a:noFill/>
          <a:ln>
            <a:noFill/>
          </a:ln>
        </p:spPr>
        <p:txBody>
          <a:bodyPr spcFirstLastPara="1" wrap="square" lIns="84125" tIns="42050" rIns="84125" bIns="4205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ja-JP" altLang="en-US"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a:t>
            </a:r>
            <a:r>
              <a:rPr lang="ja-JP"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受給条件</a:t>
            </a:r>
            <a:r>
              <a:rPr lang="ja-JP" altLang="en-US"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a:t>
            </a:r>
            <a:endParaRPr sz="12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ja-JP"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原則として65歳以上であること</a:t>
            </a:r>
            <a:endParaRPr sz="12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ja-JP"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保険料納付済期間と保険料免除期間などを合わせた受給資格期間が10年以上あること</a:t>
            </a:r>
            <a:endParaRPr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1700"/>
              <a:buFont typeface="Arial"/>
              <a:buNone/>
            </a:pPr>
            <a:endParaRPr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ja-JP" altLang="en-US"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a:t>
            </a:r>
            <a:r>
              <a:rPr lang="ja-JP"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受給額</a:t>
            </a:r>
            <a:r>
              <a:rPr lang="ja-JP" altLang="en-US"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a:t>
            </a:r>
            <a:endParaRPr sz="12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ja-JP"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国民年金（老齢基礎年金）</a:t>
            </a:r>
            <a:endParaRPr sz="12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ja-JP"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令和6年4月分以降の満額受給額：年額816,000円（月額68,000円）※40年間（480ヶ月）の保険料納付で満額受給可能</a:t>
            </a:r>
            <a:endParaRPr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1700"/>
              <a:buFont typeface="Arial"/>
              <a:buNone/>
            </a:pPr>
            <a:endParaRPr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ja-JP" altLang="en-US"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a:t>
            </a:r>
            <a:r>
              <a:rPr lang="ja-JP"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厚生年金</a:t>
            </a:r>
            <a:r>
              <a:rPr lang="ja-JP" altLang="en-US"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a:t>
            </a:r>
            <a:endParaRPr sz="12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ja-JP"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老齢基礎年金に加えて支給</a:t>
            </a:r>
            <a:endParaRPr sz="12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ja-JP"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受給額は加入期間と報酬額に応じて変動</a:t>
            </a:r>
            <a:endParaRPr sz="12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ja-JP" sz="12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平均受給月額：約14万5,000円（老齢基礎年金を含む）</a:t>
            </a:r>
            <a:endParaRPr sz="12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153" name="Google Shape;153;g31f5d0c0edc_0_52"/>
          <p:cNvSpPr txBox="1"/>
          <p:nvPr/>
        </p:nvSpPr>
        <p:spPr>
          <a:xfrm>
            <a:off x="4087093" y="6189431"/>
            <a:ext cx="6372600" cy="238800"/>
          </a:xfrm>
          <a:prstGeom prst="rect">
            <a:avLst/>
          </a:prstGeom>
          <a:noFill/>
          <a:ln>
            <a:noFill/>
          </a:ln>
        </p:spPr>
        <p:txBody>
          <a:bodyPr spcFirstLastPara="1" wrap="square" lIns="84125" tIns="42050" rIns="84125" bIns="4205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ja-JP" sz="10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rPr>
              <a:t>厚生労働省　令和４年度 厚生年金保険・国民年金事業の概況</a:t>
            </a:r>
            <a:r>
              <a:rPr lang="ja-JP" sz="1000" b="0" i="0" u="none" strike="noStrike" cap="none" dirty="0">
                <a:solidFill>
                  <a:srgbClr val="282B3E"/>
                </a:solidFill>
                <a:latin typeface="Noto Sans"/>
                <a:ea typeface="Noto Sans"/>
                <a:cs typeface="Noto Sans"/>
                <a:sym typeface="Noto Sans"/>
              </a:rPr>
              <a:t>をもとに、平均的な年金受給額を試算</a:t>
            </a:r>
            <a:endParaRPr sz="1000" b="0" i="0" u="none" strike="noStrike" cap="none"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pic>
        <p:nvPicPr>
          <p:cNvPr id="154" name="Google Shape;154;g31f5d0c0edc_0_52"/>
          <p:cNvPicPr preferRelativeResize="0"/>
          <p:nvPr/>
        </p:nvPicPr>
        <p:blipFill rotWithShape="1">
          <a:blip r:embed="rId3">
            <a:alphaModFix/>
          </a:blip>
          <a:srcRect/>
          <a:stretch/>
        </p:blipFill>
        <p:spPr>
          <a:xfrm rot="10800000" flipH="1">
            <a:off x="0" y="391005"/>
            <a:ext cx="5599377" cy="657809"/>
          </a:xfrm>
          <a:prstGeom prst="rect">
            <a:avLst/>
          </a:prstGeom>
          <a:noFill/>
          <a:ln>
            <a:noFill/>
          </a:ln>
        </p:spPr>
      </p:pic>
      <p:sp>
        <p:nvSpPr>
          <p:cNvPr id="155" name="Google Shape;155;g31f5d0c0edc_0_52"/>
          <p:cNvSpPr txBox="1"/>
          <p:nvPr/>
        </p:nvSpPr>
        <p:spPr>
          <a:xfrm>
            <a:off x="456412" y="382607"/>
            <a:ext cx="6215400" cy="685086"/>
          </a:xfrm>
          <a:prstGeom prst="rect">
            <a:avLst/>
          </a:prstGeom>
          <a:noFill/>
          <a:ln>
            <a:noFill/>
          </a:ln>
        </p:spPr>
        <p:txBody>
          <a:bodyPr spcFirstLastPara="1" wrap="square" lIns="84125" tIns="42050" rIns="84125" bIns="42050" anchor="ctr" anchorCtr="0">
            <a:spAutoFit/>
          </a:bodyPr>
          <a:lstStyle/>
          <a:p>
            <a:pPr marL="0" lvl="0" indent="0" algn="l" rtl="0">
              <a:lnSpc>
                <a:spcPct val="150000"/>
              </a:lnSpc>
              <a:spcBef>
                <a:spcPts val="0"/>
              </a:spcBef>
              <a:spcAft>
                <a:spcPts val="0"/>
              </a:spcAft>
              <a:buClr>
                <a:srgbClr val="F29558"/>
              </a:buClr>
              <a:buSzPts val="2600"/>
              <a:buFont typeface="Arial"/>
              <a:buNone/>
            </a:pPr>
            <a:r>
              <a:rPr lang="ja-JP" sz="2600" b="1" dirty="0">
                <a:solidFill>
                  <a:srgbClr val="F29558"/>
                </a:solidFill>
                <a:latin typeface="BIZ UDPゴシック" panose="020B0400000000000000" pitchFamily="50" charset="-128"/>
                <a:ea typeface="BIZ UDPゴシック" panose="020B0400000000000000" pitchFamily="50" charset="-128"/>
              </a:rPr>
              <a:t>公的年金</a:t>
            </a:r>
            <a:endParaRPr sz="2600" b="1" dirty="0">
              <a:solidFill>
                <a:srgbClr val="F29558"/>
              </a:solidFill>
              <a:latin typeface="BIZ UDPゴシック" panose="020B0400000000000000" pitchFamily="50" charset="-128"/>
            </a:endParaRPr>
          </a:p>
        </p:txBody>
      </p:sp>
      <p:sp>
        <p:nvSpPr>
          <p:cNvPr id="156" name="Google Shape;156;g31f5d0c0edc_0_52"/>
          <p:cNvSpPr/>
          <p:nvPr/>
        </p:nvSpPr>
        <p:spPr>
          <a:xfrm>
            <a:off x="494899" y="1921224"/>
            <a:ext cx="575100" cy="537900"/>
          </a:xfrm>
          <a:prstGeom prst="ellipse">
            <a:avLst/>
          </a:prstGeom>
          <a:solidFill>
            <a:srgbClr val="F4A169"/>
          </a:solidFill>
          <a:ln>
            <a:noFill/>
          </a:ln>
        </p:spPr>
        <p:txBody>
          <a:bodyPr spcFirstLastPara="1" wrap="square" lIns="84125" tIns="42050" rIns="84125" bIns="42050"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ja-JP" sz="12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01</a:t>
            </a:r>
            <a:endParaRPr sz="12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157" name="Google Shape;157;g31f5d0c0edc_0_52"/>
          <p:cNvSpPr/>
          <p:nvPr/>
        </p:nvSpPr>
        <p:spPr>
          <a:xfrm>
            <a:off x="494899" y="2590197"/>
            <a:ext cx="575100" cy="537900"/>
          </a:xfrm>
          <a:prstGeom prst="ellipse">
            <a:avLst/>
          </a:prstGeom>
          <a:solidFill>
            <a:srgbClr val="F4A169"/>
          </a:solidFill>
          <a:ln>
            <a:noFill/>
          </a:ln>
        </p:spPr>
        <p:txBody>
          <a:bodyPr spcFirstLastPara="1" wrap="square" lIns="84125" tIns="42050" rIns="84125" bIns="42050"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ja-JP" sz="12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02</a:t>
            </a:r>
            <a:endParaRPr sz="12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 name="フッター プレースホルダー 3">
            <a:extLst>
              <a:ext uri="{FF2B5EF4-FFF2-40B4-BE49-F238E27FC236}">
                <a16:creationId xmlns:a16="http://schemas.microsoft.com/office/drawing/2014/main" id="{B8BFCD6D-D90B-2DD1-DD5B-C73D023ED996}"/>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927F3E-4746-7160-2A1A-12B02D0FE12F}"/>
            </a:ext>
          </a:extLst>
        </p:cNvPr>
        <p:cNvGrpSpPr/>
        <p:nvPr/>
      </p:nvGrpSpPr>
      <p:grpSpPr>
        <a:xfrm>
          <a:off x="0" y="0"/>
          <a:ext cx="0" cy="0"/>
          <a:chOff x="0" y="0"/>
          <a:chExt cx="0" cy="0"/>
        </a:xfrm>
      </p:grpSpPr>
      <p:sp>
        <p:nvSpPr>
          <p:cNvPr id="2" name="Google Shape;311;p11">
            <a:extLst>
              <a:ext uri="{FF2B5EF4-FFF2-40B4-BE49-F238E27FC236}">
                <a16:creationId xmlns:a16="http://schemas.microsoft.com/office/drawing/2014/main" id="{0DB48B21-DD56-72D4-F767-66C78194DA03}"/>
              </a:ext>
            </a:extLst>
          </p:cNvPr>
          <p:cNvSpPr/>
          <p:nvPr/>
        </p:nvSpPr>
        <p:spPr>
          <a:xfrm>
            <a:off x="1691189" y="256009"/>
            <a:ext cx="6523622" cy="600991"/>
          </a:xfrm>
          <a:prstGeom prst="roundRect">
            <a:avLst>
              <a:gd name="adj" fmla="val 16667"/>
            </a:avLst>
          </a:prstGeom>
          <a:solidFill>
            <a:srgbClr val="F4A169"/>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algn="ctr"/>
            <a:r>
              <a:rPr lang="ja-JP" altLang="en-US" sz="3200" b="1" dirty="0">
                <a:solidFill>
                  <a:schemeClr val="lt1"/>
                </a:solidFill>
                <a:latin typeface="BIZ UDPゴシック" panose="020B0400000000000000" pitchFamily="50" charset="-128"/>
                <a:ea typeface="BIZ UDPゴシック" panose="020B0400000000000000" pitchFamily="50" charset="-128"/>
              </a:rPr>
              <a:t>我が家って準備は大丈夫？</a:t>
            </a:r>
            <a:endParaRPr sz="3200" dirty="0">
              <a:latin typeface="BIZ UDPゴシック" panose="020B0400000000000000" pitchFamily="50" charset="-128"/>
            </a:endParaRPr>
          </a:p>
        </p:txBody>
      </p:sp>
      <p:sp>
        <p:nvSpPr>
          <p:cNvPr id="3" name="フッター プレースホルダー 3">
            <a:extLst>
              <a:ext uri="{FF2B5EF4-FFF2-40B4-BE49-F238E27FC236}">
                <a16:creationId xmlns:a16="http://schemas.microsoft.com/office/drawing/2014/main" id="{47A88111-2C84-3D37-CD70-77882F4EB789}"/>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8B1B6958-F796-D373-B1D6-03C21A203209}"/>
              </a:ext>
            </a:extLst>
          </p:cNvPr>
          <p:cNvSpPr txBox="1"/>
          <p:nvPr/>
        </p:nvSpPr>
        <p:spPr>
          <a:xfrm>
            <a:off x="928112" y="974166"/>
            <a:ext cx="3971134" cy="317459"/>
          </a:xfrm>
          <a:prstGeom prst="rect">
            <a:avLst/>
          </a:prstGeom>
          <a:noFill/>
        </p:spPr>
        <p:txBody>
          <a:bodyPr wrap="square" rtlCol="0">
            <a:spAutoFit/>
          </a:bodyPr>
          <a:lstStyle/>
          <a:p>
            <a:r>
              <a:rPr kumimoji="1" lang="ja-JP" altLang="en-US" sz="1463" b="1" dirty="0">
                <a:latin typeface="BIZ UDPゴシック" panose="020B0400000000000000" pitchFamily="50" charset="-128"/>
                <a:ea typeface="BIZ UDPゴシック" panose="020B0400000000000000" pitchFamily="50" charset="-128"/>
              </a:rPr>
              <a:t>≪一例≫介護付き有料老人ホームの費用・料金</a:t>
            </a:r>
          </a:p>
        </p:txBody>
      </p:sp>
      <p:grpSp>
        <p:nvGrpSpPr>
          <p:cNvPr id="33" name="グループ化 32">
            <a:extLst>
              <a:ext uri="{FF2B5EF4-FFF2-40B4-BE49-F238E27FC236}">
                <a16:creationId xmlns:a16="http://schemas.microsoft.com/office/drawing/2014/main" id="{BF63755A-C76F-0B2B-B1F2-25680D2B9026}"/>
              </a:ext>
            </a:extLst>
          </p:cNvPr>
          <p:cNvGrpSpPr/>
          <p:nvPr/>
        </p:nvGrpSpPr>
        <p:grpSpPr>
          <a:xfrm>
            <a:off x="4026548" y="2434681"/>
            <a:ext cx="499301" cy="544216"/>
            <a:chOff x="3877410" y="2373458"/>
            <a:chExt cx="528659" cy="576215"/>
          </a:xfrm>
        </p:grpSpPr>
        <p:cxnSp>
          <p:nvCxnSpPr>
            <p:cNvPr id="21" name="直線コネクタ 20">
              <a:extLst>
                <a:ext uri="{FF2B5EF4-FFF2-40B4-BE49-F238E27FC236}">
                  <a16:creationId xmlns:a16="http://schemas.microsoft.com/office/drawing/2014/main" id="{1D0FE51C-640A-1784-78AA-82A721F84598}"/>
                </a:ext>
              </a:extLst>
            </p:cNvPr>
            <p:cNvCxnSpPr>
              <a:cxnSpLocks/>
            </p:cNvCxnSpPr>
            <p:nvPr/>
          </p:nvCxnSpPr>
          <p:spPr>
            <a:xfrm>
              <a:off x="3877410" y="2661565"/>
              <a:ext cx="528659" cy="0"/>
            </a:xfrm>
            <a:prstGeom prst="line">
              <a:avLst/>
            </a:prstGeom>
            <a:ln w="57150">
              <a:solidFill>
                <a:srgbClr val="EF7019"/>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320727A8-5C50-F2B8-60C4-1BA274967C93}"/>
                </a:ext>
              </a:extLst>
            </p:cNvPr>
            <p:cNvCxnSpPr>
              <a:cxnSpLocks/>
            </p:cNvCxnSpPr>
            <p:nvPr/>
          </p:nvCxnSpPr>
          <p:spPr>
            <a:xfrm>
              <a:off x="4141739" y="2373458"/>
              <a:ext cx="0" cy="576215"/>
            </a:xfrm>
            <a:prstGeom prst="line">
              <a:avLst/>
            </a:prstGeom>
            <a:ln w="57150">
              <a:solidFill>
                <a:srgbClr val="EF7019"/>
              </a:solidFill>
            </a:ln>
          </p:spPr>
          <p:style>
            <a:lnRef idx="1">
              <a:schemeClr val="accent1"/>
            </a:lnRef>
            <a:fillRef idx="0">
              <a:schemeClr val="accent1"/>
            </a:fillRef>
            <a:effectRef idx="0">
              <a:schemeClr val="accent1"/>
            </a:effectRef>
            <a:fontRef idx="minor">
              <a:schemeClr val="tx1"/>
            </a:fontRef>
          </p:style>
        </p:cxnSp>
      </p:grpSp>
      <p:grpSp>
        <p:nvGrpSpPr>
          <p:cNvPr id="63" name="グループ化 62">
            <a:extLst>
              <a:ext uri="{FF2B5EF4-FFF2-40B4-BE49-F238E27FC236}">
                <a16:creationId xmlns:a16="http://schemas.microsoft.com/office/drawing/2014/main" id="{B9EE1DE2-AC3C-06B5-4C4D-A854B24799DA}"/>
              </a:ext>
            </a:extLst>
          </p:cNvPr>
          <p:cNvGrpSpPr/>
          <p:nvPr/>
        </p:nvGrpSpPr>
        <p:grpSpPr>
          <a:xfrm>
            <a:off x="875302" y="1394891"/>
            <a:ext cx="2827221" cy="2475725"/>
            <a:chOff x="637066" y="1246476"/>
            <a:chExt cx="2993456" cy="2621293"/>
          </a:xfrm>
        </p:grpSpPr>
        <p:sp>
          <p:nvSpPr>
            <p:cNvPr id="16" name="四角形: 角を丸くする 15">
              <a:extLst>
                <a:ext uri="{FF2B5EF4-FFF2-40B4-BE49-F238E27FC236}">
                  <a16:creationId xmlns:a16="http://schemas.microsoft.com/office/drawing/2014/main" id="{5A9B1D62-4BF8-2990-BB8F-9EB3D2469F15}"/>
                </a:ext>
              </a:extLst>
            </p:cNvPr>
            <p:cNvSpPr/>
            <p:nvPr/>
          </p:nvSpPr>
          <p:spPr>
            <a:xfrm>
              <a:off x="637066" y="1403702"/>
              <a:ext cx="2993456" cy="2464067"/>
            </a:xfrm>
            <a:prstGeom prst="roundRect">
              <a:avLst/>
            </a:prstGeom>
            <a:solidFill>
              <a:srgbClr val="FDF1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a:extLst>
                <a:ext uri="{FF2B5EF4-FFF2-40B4-BE49-F238E27FC236}">
                  <a16:creationId xmlns:a16="http://schemas.microsoft.com/office/drawing/2014/main" id="{810F649A-9250-C432-4373-40C7A6AC263D}"/>
                </a:ext>
              </a:extLst>
            </p:cNvPr>
            <p:cNvSpPr txBox="1"/>
            <p:nvPr/>
          </p:nvSpPr>
          <p:spPr>
            <a:xfrm>
              <a:off x="1355728" y="1729421"/>
              <a:ext cx="1556133" cy="261610"/>
            </a:xfrm>
            <a:prstGeom prst="rect">
              <a:avLst/>
            </a:prstGeom>
            <a:noFill/>
          </p:spPr>
          <p:txBody>
            <a:bodyPr wrap="square" rtlCol="0">
              <a:spAutoFit/>
            </a:bodyPr>
            <a:lstStyle/>
            <a:p>
              <a:pPr algn="ctr"/>
              <a:r>
                <a:rPr kumimoji="1" lang="ja-JP" altLang="en-US" sz="1100" b="1" dirty="0">
                  <a:latin typeface="BIZ UDPゴシック" panose="020B0400000000000000" pitchFamily="50" charset="-128"/>
                  <a:ea typeface="BIZ UDPゴシック" panose="020B0400000000000000" pitchFamily="50" charset="-128"/>
                </a:rPr>
                <a:t>入居一時金</a:t>
              </a:r>
            </a:p>
          </p:txBody>
        </p:sp>
        <p:sp>
          <p:nvSpPr>
            <p:cNvPr id="39" name="四角形: 角を丸くする 38">
              <a:extLst>
                <a:ext uri="{FF2B5EF4-FFF2-40B4-BE49-F238E27FC236}">
                  <a16:creationId xmlns:a16="http://schemas.microsoft.com/office/drawing/2014/main" id="{7FF3F10F-31A7-A46D-AB65-7B13B1C6449C}"/>
                </a:ext>
              </a:extLst>
            </p:cNvPr>
            <p:cNvSpPr/>
            <p:nvPr/>
          </p:nvSpPr>
          <p:spPr>
            <a:xfrm>
              <a:off x="1246008" y="1246476"/>
              <a:ext cx="1775572" cy="416782"/>
            </a:xfrm>
            <a:prstGeom prst="roundRect">
              <a:avLst/>
            </a:prstGeom>
            <a:solidFill>
              <a:schemeClr val="bg1"/>
            </a:solidFill>
            <a:ln w="38100">
              <a:solidFill>
                <a:srgbClr val="F2955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8127D666-F2AE-1EF7-739E-F053CE02B8E7}"/>
                </a:ext>
              </a:extLst>
            </p:cNvPr>
            <p:cNvSpPr txBox="1"/>
            <p:nvPr/>
          </p:nvSpPr>
          <p:spPr>
            <a:xfrm>
              <a:off x="1355728" y="1263798"/>
              <a:ext cx="1556133" cy="369332"/>
            </a:xfrm>
            <a:prstGeom prst="rect">
              <a:avLst/>
            </a:prstGeom>
            <a:noFill/>
          </p:spPr>
          <p:txBody>
            <a:bodyPr wrap="square" rtlCol="0">
              <a:spAutoFit/>
            </a:bodyPr>
            <a:lstStyle/>
            <a:p>
              <a:pPr algn="ctr"/>
              <a:r>
                <a:rPr kumimoji="1" lang="ja-JP" altLang="en-US" b="1" spc="300" dirty="0">
                  <a:latin typeface="BIZ UDPゴシック" panose="020B0400000000000000" pitchFamily="50" charset="-128"/>
                  <a:ea typeface="BIZ UDPゴシック" panose="020B0400000000000000" pitchFamily="50" charset="-128"/>
                </a:rPr>
                <a:t>初期費用</a:t>
              </a:r>
            </a:p>
          </p:txBody>
        </p:sp>
        <p:grpSp>
          <p:nvGrpSpPr>
            <p:cNvPr id="60" name="グループ化 59">
              <a:extLst>
                <a:ext uri="{FF2B5EF4-FFF2-40B4-BE49-F238E27FC236}">
                  <a16:creationId xmlns:a16="http://schemas.microsoft.com/office/drawing/2014/main" id="{85FD43CA-5387-94FF-ADBC-9AA26EB107A4}"/>
                </a:ext>
              </a:extLst>
            </p:cNvPr>
            <p:cNvGrpSpPr/>
            <p:nvPr/>
          </p:nvGrpSpPr>
          <p:grpSpPr>
            <a:xfrm>
              <a:off x="1355728" y="2001029"/>
              <a:ext cx="1556133" cy="1737538"/>
              <a:chOff x="1240684" y="2001029"/>
              <a:chExt cx="1556133" cy="1737538"/>
            </a:xfrm>
          </p:grpSpPr>
          <p:sp>
            <p:nvSpPr>
              <p:cNvPr id="38" name="正方形/長方形 37">
                <a:extLst>
                  <a:ext uri="{FF2B5EF4-FFF2-40B4-BE49-F238E27FC236}">
                    <a16:creationId xmlns:a16="http://schemas.microsoft.com/office/drawing/2014/main" id="{DFB24981-F9DB-A3B7-8F4B-F46213956CE9}"/>
                  </a:ext>
                </a:extLst>
              </p:cNvPr>
              <p:cNvSpPr/>
              <p:nvPr/>
            </p:nvSpPr>
            <p:spPr>
              <a:xfrm>
                <a:off x="1360898" y="2001029"/>
                <a:ext cx="1315704" cy="1737538"/>
              </a:xfrm>
              <a:prstGeom prst="rect">
                <a:avLst/>
              </a:prstGeom>
              <a:solidFill>
                <a:srgbClr val="F295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テキスト ボックス 39">
                <a:extLst>
                  <a:ext uri="{FF2B5EF4-FFF2-40B4-BE49-F238E27FC236}">
                    <a16:creationId xmlns:a16="http://schemas.microsoft.com/office/drawing/2014/main" id="{714AACBA-0C7E-C0D0-A7A9-BFCC16BCC8F8}"/>
                  </a:ext>
                </a:extLst>
              </p:cNvPr>
              <p:cNvSpPr txBox="1"/>
              <p:nvPr/>
            </p:nvSpPr>
            <p:spPr>
              <a:xfrm>
                <a:off x="1240684" y="2485686"/>
                <a:ext cx="1556133" cy="768224"/>
              </a:xfrm>
              <a:prstGeom prst="rect">
                <a:avLst/>
              </a:prstGeom>
              <a:noFill/>
            </p:spPr>
            <p:txBody>
              <a:bodyPr wrap="square" rtlCol="0">
                <a:spAutoFit/>
              </a:bodyPr>
              <a:lstStyle/>
              <a:p>
                <a:pPr algn="ctr">
                  <a:lnSpc>
                    <a:spcPct val="150000"/>
                  </a:lnSpc>
                </a:pPr>
                <a:r>
                  <a:rPr kumimoji="1" lang="en-US" altLang="ja-JP" sz="1600" b="1" dirty="0">
                    <a:latin typeface="BIZ UDPゴシック" panose="020B0400000000000000" pitchFamily="50" charset="-128"/>
                    <a:ea typeface="BIZ UDPゴシック" panose="020B0400000000000000" pitchFamily="50" charset="-128"/>
                  </a:rPr>
                  <a:t>0</a:t>
                </a:r>
                <a:r>
                  <a:rPr kumimoji="1" lang="ja-JP" altLang="en-US" sz="1600" b="1" dirty="0">
                    <a:latin typeface="BIZ UDPゴシック" panose="020B0400000000000000" pitchFamily="50" charset="-128"/>
                    <a:ea typeface="BIZ UDPゴシック" panose="020B0400000000000000" pitchFamily="50" charset="-128"/>
                  </a:rPr>
                  <a:t>円～</a:t>
                </a:r>
                <a:endParaRPr kumimoji="1" lang="en-US" altLang="ja-JP" sz="1600" b="1" dirty="0">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1600" b="1" dirty="0">
                    <a:latin typeface="BIZ UDPゴシック" panose="020B0400000000000000" pitchFamily="50" charset="-128"/>
                    <a:ea typeface="BIZ UDPゴシック" panose="020B0400000000000000" pitchFamily="50" charset="-128"/>
                  </a:rPr>
                  <a:t>数百万円</a:t>
                </a:r>
              </a:p>
            </p:txBody>
          </p:sp>
        </p:grpSp>
      </p:grpSp>
      <p:grpSp>
        <p:nvGrpSpPr>
          <p:cNvPr id="64" name="グループ化 63">
            <a:extLst>
              <a:ext uri="{FF2B5EF4-FFF2-40B4-BE49-F238E27FC236}">
                <a16:creationId xmlns:a16="http://schemas.microsoft.com/office/drawing/2014/main" id="{C6E5325D-CDFB-4750-B879-549D8B53F1AB}"/>
              </a:ext>
            </a:extLst>
          </p:cNvPr>
          <p:cNvGrpSpPr/>
          <p:nvPr/>
        </p:nvGrpSpPr>
        <p:grpSpPr>
          <a:xfrm>
            <a:off x="4849873" y="1391083"/>
            <a:ext cx="4388478" cy="2479322"/>
            <a:chOff x="4611636" y="1242667"/>
            <a:chExt cx="4646511" cy="2625101"/>
          </a:xfrm>
        </p:grpSpPr>
        <p:sp>
          <p:nvSpPr>
            <p:cNvPr id="18" name="四角形: 角を丸くする 17">
              <a:extLst>
                <a:ext uri="{FF2B5EF4-FFF2-40B4-BE49-F238E27FC236}">
                  <a16:creationId xmlns:a16="http://schemas.microsoft.com/office/drawing/2014/main" id="{42BF0510-4D09-1DCD-FB44-DA7F1837A708}"/>
                </a:ext>
              </a:extLst>
            </p:cNvPr>
            <p:cNvSpPr/>
            <p:nvPr/>
          </p:nvSpPr>
          <p:spPr>
            <a:xfrm>
              <a:off x="4611636" y="1403701"/>
              <a:ext cx="4646511" cy="2464067"/>
            </a:xfrm>
            <a:prstGeom prst="roundRect">
              <a:avLst/>
            </a:prstGeom>
            <a:solidFill>
              <a:srgbClr val="FDF1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四角形: 角を丸くする 42">
              <a:extLst>
                <a:ext uri="{FF2B5EF4-FFF2-40B4-BE49-F238E27FC236}">
                  <a16:creationId xmlns:a16="http://schemas.microsoft.com/office/drawing/2014/main" id="{4FF2DB74-F24F-898B-31FA-E4DD5B5D216A}"/>
                </a:ext>
              </a:extLst>
            </p:cNvPr>
            <p:cNvSpPr/>
            <p:nvPr/>
          </p:nvSpPr>
          <p:spPr>
            <a:xfrm>
              <a:off x="5334774" y="1242667"/>
              <a:ext cx="3200234" cy="416782"/>
            </a:xfrm>
            <a:prstGeom prst="roundRect">
              <a:avLst/>
            </a:prstGeom>
            <a:solidFill>
              <a:schemeClr val="bg1"/>
            </a:solidFill>
            <a:ln w="38100">
              <a:solidFill>
                <a:srgbClr val="F2955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a:extLst>
                <a:ext uri="{FF2B5EF4-FFF2-40B4-BE49-F238E27FC236}">
                  <a16:creationId xmlns:a16="http://schemas.microsoft.com/office/drawing/2014/main" id="{CDF24DE6-5109-F1A2-7712-96B72874D5B7}"/>
                </a:ext>
              </a:extLst>
            </p:cNvPr>
            <p:cNvSpPr txBox="1"/>
            <p:nvPr/>
          </p:nvSpPr>
          <p:spPr>
            <a:xfrm>
              <a:off x="5797776" y="1269237"/>
              <a:ext cx="1556133" cy="369332"/>
            </a:xfrm>
            <a:prstGeom prst="rect">
              <a:avLst/>
            </a:prstGeom>
            <a:noFill/>
          </p:spPr>
          <p:txBody>
            <a:bodyPr wrap="square" rtlCol="0">
              <a:spAutoFit/>
            </a:bodyPr>
            <a:lstStyle/>
            <a:p>
              <a:pPr algn="ctr"/>
              <a:r>
                <a:rPr kumimoji="1" lang="ja-JP" altLang="en-US" b="1" spc="300" dirty="0">
                  <a:latin typeface="BIZ UDPゴシック" panose="020B0400000000000000" pitchFamily="50" charset="-128"/>
                  <a:ea typeface="BIZ UDPゴシック" panose="020B0400000000000000" pitchFamily="50" charset="-128"/>
                </a:rPr>
                <a:t>月額費用</a:t>
              </a:r>
            </a:p>
          </p:txBody>
        </p:sp>
        <p:sp>
          <p:nvSpPr>
            <p:cNvPr id="37" name="テキスト ボックス 36">
              <a:extLst>
                <a:ext uri="{FF2B5EF4-FFF2-40B4-BE49-F238E27FC236}">
                  <a16:creationId xmlns:a16="http://schemas.microsoft.com/office/drawing/2014/main" id="{73CEAAA9-1A09-462C-2903-CC8FEE784A46}"/>
                </a:ext>
              </a:extLst>
            </p:cNvPr>
            <p:cNvSpPr txBox="1"/>
            <p:nvPr/>
          </p:nvSpPr>
          <p:spPr>
            <a:xfrm>
              <a:off x="6738610" y="1341645"/>
              <a:ext cx="1906349" cy="276999"/>
            </a:xfrm>
            <a:prstGeom prst="rect">
              <a:avLst/>
            </a:prstGeom>
            <a:noFill/>
          </p:spPr>
          <p:txBody>
            <a:bodyPr wrap="square" rtlCol="0">
              <a:spAutoFit/>
            </a:bodyPr>
            <a:lstStyle/>
            <a:p>
              <a:pPr algn="ctr"/>
              <a:r>
                <a:rPr kumimoji="1" lang="en-US" altLang="ja-JP" sz="1200" b="1" dirty="0">
                  <a:latin typeface="BIZ UDPゴシック" panose="020B0400000000000000" pitchFamily="50" charset="-128"/>
                  <a:ea typeface="BIZ UDPゴシック" panose="020B0400000000000000" pitchFamily="50" charset="-128"/>
                </a:rPr>
                <a:t>249,000</a:t>
              </a:r>
              <a:r>
                <a:rPr kumimoji="1" lang="ja-JP" altLang="en-US" sz="1200" b="1" dirty="0">
                  <a:latin typeface="BIZ UDPゴシック" panose="020B0400000000000000" pitchFamily="50" charset="-128"/>
                  <a:ea typeface="BIZ UDPゴシック" panose="020B0400000000000000" pitchFamily="50" charset="-128"/>
                </a:rPr>
                <a:t>円</a:t>
              </a:r>
            </a:p>
          </p:txBody>
        </p:sp>
        <p:grpSp>
          <p:nvGrpSpPr>
            <p:cNvPr id="61" name="グループ化 60">
              <a:extLst>
                <a:ext uri="{FF2B5EF4-FFF2-40B4-BE49-F238E27FC236}">
                  <a16:creationId xmlns:a16="http://schemas.microsoft.com/office/drawing/2014/main" id="{93A2FA8C-FD28-DBD5-2CB3-20BAC4622F25}"/>
                </a:ext>
              </a:extLst>
            </p:cNvPr>
            <p:cNvGrpSpPr/>
            <p:nvPr/>
          </p:nvGrpSpPr>
          <p:grpSpPr>
            <a:xfrm>
              <a:off x="5299790" y="1735834"/>
              <a:ext cx="1556133" cy="2008820"/>
              <a:chOff x="5299790" y="1735834"/>
              <a:chExt cx="1556133" cy="2008820"/>
            </a:xfrm>
          </p:grpSpPr>
          <p:sp>
            <p:nvSpPr>
              <p:cNvPr id="42" name="テキスト ボックス 41">
                <a:extLst>
                  <a:ext uri="{FF2B5EF4-FFF2-40B4-BE49-F238E27FC236}">
                    <a16:creationId xmlns:a16="http://schemas.microsoft.com/office/drawing/2014/main" id="{62C69717-F8E5-109F-E205-A103ED7B6BD4}"/>
                  </a:ext>
                </a:extLst>
              </p:cNvPr>
              <p:cNvSpPr txBox="1"/>
              <p:nvPr/>
            </p:nvSpPr>
            <p:spPr>
              <a:xfrm>
                <a:off x="5299790" y="1735834"/>
                <a:ext cx="1556133" cy="261610"/>
              </a:xfrm>
              <a:prstGeom prst="rect">
                <a:avLst/>
              </a:prstGeom>
              <a:noFill/>
            </p:spPr>
            <p:txBody>
              <a:bodyPr wrap="square" rtlCol="0">
                <a:spAutoFit/>
              </a:bodyPr>
              <a:lstStyle/>
              <a:p>
                <a:pPr algn="ctr"/>
                <a:r>
                  <a:rPr kumimoji="1" lang="ja-JP" altLang="en-US" sz="1100" b="1" dirty="0">
                    <a:latin typeface="BIZ UDPゴシック" panose="020B0400000000000000" pitchFamily="50" charset="-128"/>
                    <a:ea typeface="BIZ UDPゴシック" panose="020B0400000000000000" pitchFamily="50" charset="-128"/>
                  </a:rPr>
                  <a:t>介護サービス費</a:t>
                </a:r>
              </a:p>
            </p:txBody>
          </p:sp>
          <p:grpSp>
            <p:nvGrpSpPr>
              <p:cNvPr id="45" name="グループ化 44">
                <a:extLst>
                  <a:ext uri="{FF2B5EF4-FFF2-40B4-BE49-F238E27FC236}">
                    <a16:creationId xmlns:a16="http://schemas.microsoft.com/office/drawing/2014/main" id="{42792284-30FC-74F3-E808-9ACA104CA254}"/>
                  </a:ext>
                </a:extLst>
              </p:cNvPr>
              <p:cNvGrpSpPr/>
              <p:nvPr/>
            </p:nvGrpSpPr>
            <p:grpSpPr>
              <a:xfrm>
                <a:off x="5420004" y="2007116"/>
                <a:ext cx="1315704" cy="1737538"/>
                <a:chOff x="5435883" y="2007442"/>
                <a:chExt cx="1315704" cy="1737538"/>
              </a:xfrm>
            </p:grpSpPr>
            <p:sp>
              <p:nvSpPr>
                <p:cNvPr id="41" name="正方形/長方形 40">
                  <a:extLst>
                    <a:ext uri="{FF2B5EF4-FFF2-40B4-BE49-F238E27FC236}">
                      <a16:creationId xmlns:a16="http://schemas.microsoft.com/office/drawing/2014/main" id="{05D8EA41-C303-114B-3DCD-0BCFC3433854}"/>
                    </a:ext>
                  </a:extLst>
                </p:cNvPr>
                <p:cNvSpPr/>
                <p:nvPr/>
              </p:nvSpPr>
              <p:spPr>
                <a:xfrm>
                  <a:off x="5435883" y="2007442"/>
                  <a:ext cx="1315704" cy="1737538"/>
                </a:xfrm>
                <a:prstGeom prst="rect">
                  <a:avLst/>
                </a:prstGeom>
                <a:solidFill>
                  <a:srgbClr val="F295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30F0C8E5-93D2-8D4D-D867-1A5628E74100}"/>
                    </a:ext>
                  </a:extLst>
                </p:cNvPr>
                <p:cNvSpPr/>
                <p:nvPr/>
              </p:nvSpPr>
              <p:spPr>
                <a:xfrm>
                  <a:off x="5435883" y="2007442"/>
                  <a:ext cx="1315704" cy="1237360"/>
                </a:xfrm>
                <a:prstGeom prst="rect">
                  <a:avLst/>
                </a:prstGeom>
                <a:solidFill>
                  <a:srgbClr val="F8C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46" name="テキスト ボックス 45">
                <a:extLst>
                  <a:ext uri="{FF2B5EF4-FFF2-40B4-BE49-F238E27FC236}">
                    <a16:creationId xmlns:a16="http://schemas.microsoft.com/office/drawing/2014/main" id="{BB56634A-C40A-49F4-9AE7-8B49EF979E9D}"/>
                  </a:ext>
                </a:extLst>
              </p:cNvPr>
              <p:cNvSpPr txBox="1"/>
              <p:nvPr/>
            </p:nvSpPr>
            <p:spPr>
              <a:xfrm>
                <a:off x="5299790" y="2477221"/>
                <a:ext cx="1556133" cy="261610"/>
              </a:xfrm>
              <a:prstGeom prst="rect">
                <a:avLst/>
              </a:prstGeom>
              <a:noFill/>
            </p:spPr>
            <p:txBody>
              <a:bodyPr wrap="square" rtlCol="0">
                <a:spAutoFit/>
              </a:bodyPr>
              <a:lstStyle/>
              <a:p>
                <a:pPr algn="ctr"/>
                <a:r>
                  <a:rPr kumimoji="1" lang="en-US" altLang="ja-JP" sz="1100" b="1" dirty="0">
                    <a:latin typeface="BIZ UDPゴシック" panose="020B0400000000000000" pitchFamily="50" charset="-128"/>
                    <a:ea typeface="BIZ UDPゴシック" panose="020B0400000000000000" pitchFamily="50" charset="-128"/>
                  </a:rPr>
                  <a:t>171,000</a:t>
                </a:r>
                <a:r>
                  <a:rPr kumimoji="1" lang="ja-JP" altLang="en-US" sz="1100" b="1" dirty="0">
                    <a:latin typeface="BIZ UDPゴシック" panose="020B0400000000000000" pitchFamily="50" charset="-128"/>
                    <a:ea typeface="BIZ UDPゴシック" panose="020B0400000000000000" pitchFamily="50" charset="-128"/>
                  </a:rPr>
                  <a:t>円</a:t>
                </a:r>
              </a:p>
            </p:txBody>
          </p:sp>
          <p:sp>
            <p:nvSpPr>
              <p:cNvPr id="47" name="テキスト ボックス 46">
                <a:extLst>
                  <a:ext uri="{FF2B5EF4-FFF2-40B4-BE49-F238E27FC236}">
                    <a16:creationId xmlns:a16="http://schemas.microsoft.com/office/drawing/2014/main" id="{13F08490-D59A-5D44-296B-6AF9FD76ACE2}"/>
                  </a:ext>
                </a:extLst>
              </p:cNvPr>
              <p:cNvSpPr txBox="1"/>
              <p:nvPr/>
            </p:nvSpPr>
            <p:spPr>
              <a:xfrm>
                <a:off x="5299790" y="3366318"/>
                <a:ext cx="1556133" cy="261610"/>
              </a:xfrm>
              <a:prstGeom prst="rect">
                <a:avLst/>
              </a:prstGeom>
              <a:noFill/>
            </p:spPr>
            <p:txBody>
              <a:bodyPr wrap="square" rtlCol="0">
                <a:spAutoFit/>
              </a:bodyPr>
              <a:lstStyle/>
              <a:p>
                <a:pPr algn="ctr"/>
                <a:r>
                  <a:rPr kumimoji="1" lang="en-US" altLang="ja-JP" sz="1100" b="1" dirty="0">
                    <a:latin typeface="BIZ UDPゴシック" panose="020B0400000000000000" pitchFamily="50" charset="-128"/>
                    <a:ea typeface="BIZ UDPゴシック" panose="020B0400000000000000" pitchFamily="50" charset="-128"/>
                  </a:rPr>
                  <a:t>19,000</a:t>
                </a:r>
                <a:r>
                  <a:rPr kumimoji="1" lang="ja-JP" altLang="en-US" sz="1100" b="1" dirty="0">
                    <a:latin typeface="BIZ UDPゴシック" panose="020B0400000000000000" pitchFamily="50" charset="-128"/>
                    <a:ea typeface="BIZ UDPゴシック" panose="020B0400000000000000" pitchFamily="50" charset="-128"/>
                  </a:rPr>
                  <a:t>円</a:t>
                </a:r>
              </a:p>
            </p:txBody>
          </p:sp>
        </p:grpSp>
        <p:grpSp>
          <p:nvGrpSpPr>
            <p:cNvPr id="62" name="グループ化 61">
              <a:extLst>
                <a:ext uri="{FF2B5EF4-FFF2-40B4-BE49-F238E27FC236}">
                  <a16:creationId xmlns:a16="http://schemas.microsoft.com/office/drawing/2014/main" id="{0C42B2B8-EE8C-B2C1-4E9B-85C940B3A096}"/>
                </a:ext>
              </a:extLst>
            </p:cNvPr>
            <p:cNvGrpSpPr/>
            <p:nvPr/>
          </p:nvGrpSpPr>
          <p:grpSpPr>
            <a:xfrm>
              <a:off x="7181901" y="1731680"/>
              <a:ext cx="1556133" cy="2006887"/>
              <a:chOff x="7181901" y="1731680"/>
              <a:chExt cx="1556133" cy="2006887"/>
            </a:xfrm>
          </p:grpSpPr>
          <p:sp>
            <p:nvSpPr>
              <p:cNvPr id="51" name="テキスト ボックス 50">
                <a:extLst>
                  <a:ext uri="{FF2B5EF4-FFF2-40B4-BE49-F238E27FC236}">
                    <a16:creationId xmlns:a16="http://schemas.microsoft.com/office/drawing/2014/main" id="{B640BBBF-1D31-07F4-F1B0-F6A52A186038}"/>
                  </a:ext>
                </a:extLst>
              </p:cNvPr>
              <p:cNvSpPr txBox="1"/>
              <p:nvPr/>
            </p:nvSpPr>
            <p:spPr>
              <a:xfrm>
                <a:off x="7181901" y="1731680"/>
                <a:ext cx="1556133" cy="261610"/>
              </a:xfrm>
              <a:prstGeom prst="rect">
                <a:avLst/>
              </a:prstGeom>
              <a:noFill/>
            </p:spPr>
            <p:txBody>
              <a:bodyPr wrap="square" rtlCol="0">
                <a:spAutoFit/>
              </a:bodyPr>
              <a:lstStyle/>
              <a:p>
                <a:pPr algn="ctr"/>
                <a:r>
                  <a:rPr kumimoji="1" lang="ja-JP" altLang="en-US" sz="1100" b="1" dirty="0">
                    <a:latin typeface="BIZ UDPゴシック" panose="020B0400000000000000" pitchFamily="50" charset="-128"/>
                    <a:ea typeface="BIZ UDPゴシック" panose="020B0400000000000000" pitchFamily="50" charset="-128"/>
                  </a:rPr>
                  <a:t>その他生活費</a:t>
                </a:r>
              </a:p>
            </p:txBody>
          </p:sp>
          <p:grpSp>
            <p:nvGrpSpPr>
              <p:cNvPr id="59" name="グループ化 58">
                <a:extLst>
                  <a:ext uri="{FF2B5EF4-FFF2-40B4-BE49-F238E27FC236}">
                    <a16:creationId xmlns:a16="http://schemas.microsoft.com/office/drawing/2014/main" id="{FEB02E13-72C2-2F7A-8C98-F8FCE68F4485}"/>
                  </a:ext>
                </a:extLst>
              </p:cNvPr>
              <p:cNvGrpSpPr/>
              <p:nvPr/>
            </p:nvGrpSpPr>
            <p:grpSpPr>
              <a:xfrm>
                <a:off x="7283514" y="2001029"/>
                <a:ext cx="1352906" cy="1737538"/>
                <a:chOff x="7311001" y="2001029"/>
                <a:chExt cx="1352906" cy="1737538"/>
              </a:xfrm>
            </p:grpSpPr>
            <p:sp>
              <p:nvSpPr>
                <p:cNvPr id="49" name="正方形/長方形 48">
                  <a:extLst>
                    <a:ext uri="{FF2B5EF4-FFF2-40B4-BE49-F238E27FC236}">
                      <a16:creationId xmlns:a16="http://schemas.microsoft.com/office/drawing/2014/main" id="{90B488E4-3E33-01AD-8D9C-0066CD01F662}"/>
                    </a:ext>
                  </a:extLst>
                </p:cNvPr>
                <p:cNvSpPr/>
                <p:nvPr/>
              </p:nvSpPr>
              <p:spPr>
                <a:xfrm>
                  <a:off x="7329602" y="2001029"/>
                  <a:ext cx="1315704" cy="1737538"/>
                </a:xfrm>
                <a:prstGeom prst="rect">
                  <a:avLst/>
                </a:prstGeom>
                <a:solidFill>
                  <a:srgbClr val="F295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5" name="直線コネクタ 54">
                  <a:extLst>
                    <a:ext uri="{FF2B5EF4-FFF2-40B4-BE49-F238E27FC236}">
                      <a16:creationId xmlns:a16="http://schemas.microsoft.com/office/drawing/2014/main" id="{3F26ACC0-60D2-0B7F-5504-8FC4FB0C2311}"/>
                    </a:ext>
                  </a:extLst>
                </p:cNvPr>
                <p:cNvCxnSpPr>
                  <a:cxnSpLocks/>
                </p:cNvCxnSpPr>
                <p:nvPr/>
              </p:nvCxnSpPr>
              <p:spPr>
                <a:xfrm>
                  <a:off x="7311001" y="2477221"/>
                  <a:ext cx="1352906" cy="0"/>
                </a:xfrm>
                <a:prstGeom prst="line">
                  <a:avLst/>
                </a:prstGeom>
                <a:ln w="19050">
                  <a:solidFill>
                    <a:srgbClr val="FBE4E1"/>
                  </a:solidFill>
                  <a:prstDash val="dash"/>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CE6952C9-DC55-EFE4-307F-DEE198140E15}"/>
                    </a:ext>
                  </a:extLst>
                </p:cNvPr>
                <p:cNvCxnSpPr>
                  <a:cxnSpLocks/>
                </p:cNvCxnSpPr>
                <p:nvPr/>
              </p:nvCxnSpPr>
              <p:spPr>
                <a:xfrm>
                  <a:off x="7311001" y="3244476"/>
                  <a:ext cx="1352906" cy="0"/>
                </a:xfrm>
                <a:prstGeom prst="line">
                  <a:avLst/>
                </a:prstGeom>
                <a:ln w="19050">
                  <a:solidFill>
                    <a:srgbClr val="FBE4E1"/>
                  </a:solidFill>
                  <a:prstDash val="dash"/>
                </a:ln>
              </p:spPr>
              <p:style>
                <a:lnRef idx="1">
                  <a:schemeClr val="accent1"/>
                </a:lnRef>
                <a:fillRef idx="0">
                  <a:schemeClr val="accent1"/>
                </a:fillRef>
                <a:effectRef idx="0">
                  <a:schemeClr val="accent1"/>
                </a:effectRef>
                <a:fontRef idx="minor">
                  <a:schemeClr val="tx1"/>
                </a:fontRef>
              </p:style>
            </p:cxnSp>
          </p:grpSp>
          <p:sp>
            <p:nvSpPr>
              <p:cNvPr id="52" name="テキスト ボックス 51">
                <a:extLst>
                  <a:ext uri="{FF2B5EF4-FFF2-40B4-BE49-F238E27FC236}">
                    <a16:creationId xmlns:a16="http://schemas.microsoft.com/office/drawing/2014/main" id="{824EE42D-286C-D41A-DD0C-B195461544E2}"/>
                  </a:ext>
                </a:extLst>
              </p:cNvPr>
              <p:cNvSpPr txBox="1"/>
              <p:nvPr/>
            </p:nvSpPr>
            <p:spPr>
              <a:xfrm>
                <a:off x="7181901" y="2033393"/>
                <a:ext cx="1556133" cy="430887"/>
              </a:xfrm>
              <a:prstGeom prst="rect">
                <a:avLst/>
              </a:prstGeom>
              <a:noFill/>
            </p:spPr>
            <p:txBody>
              <a:bodyPr wrap="square" rtlCol="0">
                <a:spAutoFit/>
              </a:bodyPr>
              <a:lstStyle/>
              <a:p>
                <a:pPr algn="ctr"/>
                <a:r>
                  <a:rPr kumimoji="1" lang="ja-JP" altLang="en-US" sz="1100" b="1" dirty="0">
                    <a:latin typeface="BIZ UDPゴシック" panose="020B0400000000000000" pitchFamily="50" charset="-128"/>
                    <a:ea typeface="BIZ UDPゴシック" panose="020B0400000000000000" pitchFamily="50" charset="-128"/>
                  </a:rPr>
                  <a:t>居住費</a:t>
                </a:r>
                <a:endParaRPr kumimoji="1" lang="en-US" altLang="ja-JP" sz="1100" b="1" dirty="0">
                  <a:latin typeface="BIZ UDPゴシック" panose="020B0400000000000000" pitchFamily="50" charset="-128"/>
                  <a:ea typeface="BIZ UDPゴシック" panose="020B0400000000000000" pitchFamily="50" charset="-128"/>
                </a:endParaRPr>
              </a:p>
              <a:p>
                <a:pPr algn="ctr"/>
                <a:r>
                  <a:rPr kumimoji="1" lang="en-US" altLang="ja-JP" sz="1100" b="1" dirty="0">
                    <a:latin typeface="BIZ UDPゴシック" panose="020B0400000000000000" pitchFamily="50" charset="-128"/>
                    <a:ea typeface="BIZ UDPゴシック" panose="020B0400000000000000" pitchFamily="50" charset="-128"/>
                  </a:rPr>
                  <a:t>150,000</a:t>
                </a:r>
                <a:r>
                  <a:rPr kumimoji="1" lang="ja-JP" altLang="en-US" sz="1100" b="1" dirty="0">
                    <a:latin typeface="BIZ UDPゴシック" panose="020B0400000000000000" pitchFamily="50" charset="-128"/>
                    <a:ea typeface="BIZ UDPゴシック" panose="020B0400000000000000" pitchFamily="50" charset="-128"/>
                  </a:rPr>
                  <a:t>円</a:t>
                </a:r>
              </a:p>
            </p:txBody>
          </p:sp>
          <p:sp>
            <p:nvSpPr>
              <p:cNvPr id="53" name="テキスト ボックス 52">
                <a:extLst>
                  <a:ext uri="{FF2B5EF4-FFF2-40B4-BE49-F238E27FC236}">
                    <a16:creationId xmlns:a16="http://schemas.microsoft.com/office/drawing/2014/main" id="{C2E56AD2-20D3-6480-BDB1-3F787EE38C50}"/>
                  </a:ext>
                </a:extLst>
              </p:cNvPr>
              <p:cNvSpPr txBox="1"/>
              <p:nvPr/>
            </p:nvSpPr>
            <p:spPr>
              <a:xfrm>
                <a:off x="7181901" y="2639220"/>
                <a:ext cx="1556133" cy="430887"/>
              </a:xfrm>
              <a:prstGeom prst="rect">
                <a:avLst/>
              </a:prstGeom>
              <a:noFill/>
            </p:spPr>
            <p:txBody>
              <a:bodyPr wrap="square" rtlCol="0">
                <a:spAutoFit/>
              </a:bodyPr>
              <a:lstStyle/>
              <a:p>
                <a:pPr algn="ctr"/>
                <a:r>
                  <a:rPr kumimoji="1" lang="ja-JP" altLang="en-US" sz="1100" b="1" dirty="0">
                    <a:latin typeface="BIZ UDPゴシック" panose="020B0400000000000000" pitchFamily="50" charset="-128"/>
                    <a:ea typeface="BIZ UDPゴシック" panose="020B0400000000000000" pitchFamily="50" charset="-128"/>
                  </a:rPr>
                  <a:t>食費</a:t>
                </a:r>
                <a:endParaRPr kumimoji="1" lang="en-US" altLang="ja-JP" sz="1100" b="1" dirty="0">
                  <a:latin typeface="BIZ UDPゴシック" panose="020B0400000000000000" pitchFamily="50" charset="-128"/>
                  <a:ea typeface="BIZ UDPゴシック" panose="020B0400000000000000" pitchFamily="50" charset="-128"/>
                </a:endParaRPr>
              </a:p>
              <a:p>
                <a:pPr algn="ctr"/>
                <a:r>
                  <a:rPr kumimoji="1" lang="en-US" altLang="ja-JP" sz="1100" b="1" dirty="0">
                    <a:latin typeface="BIZ UDPゴシック" panose="020B0400000000000000" pitchFamily="50" charset="-128"/>
                    <a:ea typeface="BIZ UDPゴシック" panose="020B0400000000000000" pitchFamily="50" charset="-128"/>
                  </a:rPr>
                  <a:t>60,000</a:t>
                </a:r>
                <a:r>
                  <a:rPr kumimoji="1" lang="ja-JP" altLang="en-US" sz="1100" b="1" dirty="0">
                    <a:latin typeface="BIZ UDPゴシック" panose="020B0400000000000000" pitchFamily="50" charset="-128"/>
                    <a:ea typeface="BIZ UDPゴシック" panose="020B0400000000000000" pitchFamily="50" charset="-128"/>
                  </a:rPr>
                  <a:t>円</a:t>
                </a:r>
              </a:p>
            </p:txBody>
          </p:sp>
          <p:sp>
            <p:nvSpPr>
              <p:cNvPr id="54" name="テキスト ボックス 53">
                <a:extLst>
                  <a:ext uri="{FF2B5EF4-FFF2-40B4-BE49-F238E27FC236}">
                    <a16:creationId xmlns:a16="http://schemas.microsoft.com/office/drawing/2014/main" id="{54DC5DAE-2976-B319-D6BF-5A876E570956}"/>
                  </a:ext>
                </a:extLst>
              </p:cNvPr>
              <p:cNvSpPr txBox="1"/>
              <p:nvPr/>
            </p:nvSpPr>
            <p:spPr>
              <a:xfrm>
                <a:off x="7181901" y="3281420"/>
                <a:ext cx="1556133" cy="430887"/>
              </a:xfrm>
              <a:prstGeom prst="rect">
                <a:avLst/>
              </a:prstGeom>
              <a:noFill/>
            </p:spPr>
            <p:txBody>
              <a:bodyPr wrap="square" rtlCol="0">
                <a:spAutoFit/>
              </a:bodyPr>
              <a:lstStyle/>
              <a:p>
                <a:pPr algn="ctr"/>
                <a:r>
                  <a:rPr kumimoji="1" lang="ja-JP" altLang="en-US" sz="1100" b="1" dirty="0">
                    <a:latin typeface="BIZ UDPゴシック" panose="020B0400000000000000" pitchFamily="50" charset="-128"/>
                    <a:ea typeface="BIZ UDPゴシック" panose="020B0400000000000000" pitchFamily="50" charset="-128"/>
                  </a:rPr>
                  <a:t>その他費用</a:t>
                </a:r>
                <a:endParaRPr kumimoji="1" lang="en-US" altLang="ja-JP" sz="1100" b="1" dirty="0">
                  <a:latin typeface="BIZ UDPゴシック" panose="020B0400000000000000" pitchFamily="50" charset="-128"/>
                  <a:ea typeface="BIZ UDPゴシック" panose="020B0400000000000000" pitchFamily="50" charset="-128"/>
                </a:endParaRPr>
              </a:p>
              <a:p>
                <a:pPr algn="ctr"/>
                <a:r>
                  <a:rPr kumimoji="1" lang="en-US" altLang="ja-JP" sz="1100" b="1" dirty="0">
                    <a:latin typeface="BIZ UDPゴシック" panose="020B0400000000000000" pitchFamily="50" charset="-128"/>
                    <a:ea typeface="BIZ UDPゴシック" panose="020B0400000000000000" pitchFamily="50" charset="-128"/>
                  </a:rPr>
                  <a:t>20,000</a:t>
                </a:r>
                <a:r>
                  <a:rPr kumimoji="1" lang="ja-JP" altLang="en-US" sz="1100" b="1" dirty="0">
                    <a:latin typeface="BIZ UDPゴシック" panose="020B0400000000000000" pitchFamily="50" charset="-128"/>
                    <a:ea typeface="BIZ UDPゴシック" panose="020B0400000000000000" pitchFamily="50" charset="-128"/>
                  </a:rPr>
                  <a:t>円</a:t>
                </a:r>
              </a:p>
            </p:txBody>
          </p:sp>
        </p:grpSp>
      </p:grpSp>
      <p:grpSp>
        <p:nvGrpSpPr>
          <p:cNvPr id="70" name="グループ化 69">
            <a:extLst>
              <a:ext uri="{FF2B5EF4-FFF2-40B4-BE49-F238E27FC236}">
                <a16:creationId xmlns:a16="http://schemas.microsoft.com/office/drawing/2014/main" id="{A96623BA-A8FD-4A69-9CD4-A7E87E9BA639}"/>
              </a:ext>
            </a:extLst>
          </p:cNvPr>
          <p:cNvGrpSpPr/>
          <p:nvPr/>
        </p:nvGrpSpPr>
        <p:grpSpPr>
          <a:xfrm>
            <a:off x="5234121" y="1014162"/>
            <a:ext cx="2672795" cy="261610"/>
            <a:chOff x="5286557" y="4215950"/>
            <a:chExt cx="2672795" cy="261610"/>
          </a:xfrm>
        </p:grpSpPr>
        <p:sp>
          <p:nvSpPr>
            <p:cNvPr id="66" name="正方形/長方形 65">
              <a:extLst>
                <a:ext uri="{FF2B5EF4-FFF2-40B4-BE49-F238E27FC236}">
                  <a16:creationId xmlns:a16="http://schemas.microsoft.com/office/drawing/2014/main" id="{2F41DD56-1382-28A0-70B7-E04C63EE98B0}"/>
                </a:ext>
              </a:extLst>
            </p:cNvPr>
            <p:cNvSpPr/>
            <p:nvPr/>
          </p:nvSpPr>
          <p:spPr>
            <a:xfrm>
              <a:off x="6842795" y="4253383"/>
              <a:ext cx="186744" cy="186744"/>
            </a:xfrm>
            <a:prstGeom prst="rect">
              <a:avLst/>
            </a:prstGeom>
            <a:solidFill>
              <a:srgbClr val="F295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正方形/長方形 64">
              <a:extLst>
                <a:ext uri="{FF2B5EF4-FFF2-40B4-BE49-F238E27FC236}">
                  <a16:creationId xmlns:a16="http://schemas.microsoft.com/office/drawing/2014/main" id="{89B3570E-CB24-7857-0EAC-1A87D4E529F5}"/>
                </a:ext>
              </a:extLst>
            </p:cNvPr>
            <p:cNvSpPr/>
            <p:nvPr/>
          </p:nvSpPr>
          <p:spPr>
            <a:xfrm>
              <a:off x="5286557" y="4253383"/>
              <a:ext cx="186744" cy="186744"/>
            </a:xfrm>
            <a:prstGeom prst="rect">
              <a:avLst/>
            </a:prstGeom>
            <a:solidFill>
              <a:srgbClr val="F8CE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テキスト ボックス 66">
              <a:extLst>
                <a:ext uri="{FF2B5EF4-FFF2-40B4-BE49-F238E27FC236}">
                  <a16:creationId xmlns:a16="http://schemas.microsoft.com/office/drawing/2014/main" id="{17603BF8-850E-C6E1-8076-83FF2AFA4B86}"/>
                </a:ext>
              </a:extLst>
            </p:cNvPr>
            <p:cNvSpPr txBox="1"/>
            <p:nvPr/>
          </p:nvSpPr>
          <p:spPr>
            <a:xfrm>
              <a:off x="5456929" y="4215950"/>
              <a:ext cx="1278779" cy="261610"/>
            </a:xfrm>
            <a:prstGeom prst="rect">
              <a:avLst/>
            </a:prstGeom>
            <a:noFill/>
          </p:spPr>
          <p:txBody>
            <a:bodyPr wrap="square" rtlCol="0">
              <a:spAutoFit/>
            </a:bodyPr>
            <a:lstStyle/>
            <a:p>
              <a:r>
                <a:rPr kumimoji="1" lang="ja-JP" altLang="en-US" sz="1100" b="1" dirty="0">
                  <a:latin typeface="BIZ UDPゴシック" panose="020B0400000000000000" pitchFamily="50" charset="-128"/>
                  <a:ea typeface="BIZ UDPゴシック" panose="020B0400000000000000" pitchFamily="50" charset="-128"/>
                </a:rPr>
                <a:t>国・自治体 負担</a:t>
              </a:r>
            </a:p>
          </p:txBody>
        </p:sp>
        <p:sp>
          <p:nvSpPr>
            <p:cNvPr id="68" name="テキスト ボックス 67">
              <a:extLst>
                <a:ext uri="{FF2B5EF4-FFF2-40B4-BE49-F238E27FC236}">
                  <a16:creationId xmlns:a16="http://schemas.microsoft.com/office/drawing/2014/main" id="{4B476B88-0E84-35DA-57BC-85360560B890}"/>
                </a:ext>
              </a:extLst>
            </p:cNvPr>
            <p:cNvSpPr txBox="1"/>
            <p:nvPr/>
          </p:nvSpPr>
          <p:spPr>
            <a:xfrm>
              <a:off x="7004740" y="4215950"/>
              <a:ext cx="954612" cy="261610"/>
            </a:xfrm>
            <a:prstGeom prst="rect">
              <a:avLst/>
            </a:prstGeom>
            <a:noFill/>
          </p:spPr>
          <p:txBody>
            <a:bodyPr wrap="square" rtlCol="0">
              <a:spAutoFit/>
            </a:bodyPr>
            <a:lstStyle/>
            <a:p>
              <a:r>
                <a:rPr kumimoji="1" lang="ja-JP" altLang="en-US" sz="1100" b="1" dirty="0">
                  <a:latin typeface="BIZ UDPゴシック" panose="020B0400000000000000" pitchFamily="50" charset="-128"/>
                  <a:ea typeface="BIZ UDPゴシック" panose="020B0400000000000000" pitchFamily="50" charset="-128"/>
                </a:rPr>
                <a:t>自己 負担</a:t>
              </a:r>
            </a:p>
          </p:txBody>
        </p:sp>
      </p:grpSp>
      <p:sp>
        <p:nvSpPr>
          <p:cNvPr id="11" name="テキスト ボックス 10">
            <a:extLst>
              <a:ext uri="{FF2B5EF4-FFF2-40B4-BE49-F238E27FC236}">
                <a16:creationId xmlns:a16="http://schemas.microsoft.com/office/drawing/2014/main" id="{FCB12B2A-993F-5EAE-0F4E-C37A7DF17245}"/>
              </a:ext>
            </a:extLst>
          </p:cNvPr>
          <p:cNvSpPr txBox="1"/>
          <p:nvPr/>
        </p:nvSpPr>
        <p:spPr>
          <a:xfrm>
            <a:off x="6530922" y="6234375"/>
            <a:ext cx="3367778" cy="215444"/>
          </a:xfrm>
          <a:prstGeom prst="rect">
            <a:avLst/>
          </a:prstGeom>
          <a:noFill/>
        </p:spPr>
        <p:txBody>
          <a:bodyPr wrap="square" rtlCol="0">
            <a:spAutoFit/>
          </a:bodyPr>
          <a:lstStyle/>
          <a:p>
            <a:r>
              <a:rPr kumimoji="1" lang="ja-JP" altLang="en-US" sz="800" dirty="0">
                <a:latin typeface="BIZ UDPゴシック" panose="020B0400000000000000" pitchFamily="50" charset="-128"/>
                <a:ea typeface="BIZ UDPゴシック" panose="020B0400000000000000" pitchFamily="50" charset="-128"/>
              </a:rPr>
              <a:t>出展：</a:t>
            </a:r>
            <a:r>
              <a:rPr kumimoji="1" lang="en-US" altLang="ja-JP" sz="800" dirty="0">
                <a:latin typeface="BIZ UDPゴシック" panose="020B0400000000000000" pitchFamily="50" charset="-128"/>
                <a:ea typeface="BIZ UDPゴシック" panose="020B0400000000000000" pitchFamily="50" charset="-128"/>
              </a:rPr>
              <a:t>https://www.minnanokaigo.com/guide/cost/</a:t>
            </a:r>
            <a:endParaRPr kumimoji="1" lang="ja-JP" altLang="en-US" sz="800" dirty="0">
              <a:latin typeface="BIZ UDPゴシック" panose="020B0400000000000000" pitchFamily="50" charset="-128"/>
              <a:ea typeface="BIZ UDPゴシック" panose="020B0400000000000000" pitchFamily="50" charset="-128"/>
            </a:endParaRPr>
          </a:p>
        </p:txBody>
      </p:sp>
      <p:pic>
        <p:nvPicPr>
          <p:cNvPr id="15" name="Google Shape;166;p5">
            <a:extLst>
              <a:ext uri="{FF2B5EF4-FFF2-40B4-BE49-F238E27FC236}">
                <a16:creationId xmlns:a16="http://schemas.microsoft.com/office/drawing/2014/main" id="{DB254F92-C6C0-1813-6391-A510F94C7B55}"/>
              </a:ext>
            </a:extLst>
          </p:cNvPr>
          <p:cNvPicPr preferRelativeResize="0"/>
          <p:nvPr/>
        </p:nvPicPr>
        <p:blipFill rotWithShape="1">
          <a:blip r:embed="rId3">
            <a:alphaModFix/>
          </a:blip>
          <a:srcRect/>
          <a:stretch/>
        </p:blipFill>
        <p:spPr>
          <a:xfrm rot="3194045">
            <a:off x="4514434" y="4085357"/>
            <a:ext cx="2251296" cy="2487837"/>
          </a:xfrm>
          <a:prstGeom prst="rect">
            <a:avLst/>
          </a:prstGeom>
          <a:noFill/>
          <a:ln>
            <a:noFill/>
          </a:ln>
        </p:spPr>
      </p:pic>
      <p:sp>
        <p:nvSpPr>
          <p:cNvPr id="17" name="Google Shape;167;p5">
            <a:extLst>
              <a:ext uri="{FF2B5EF4-FFF2-40B4-BE49-F238E27FC236}">
                <a16:creationId xmlns:a16="http://schemas.microsoft.com/office/drawing/2014/main" id="{0447D966-6F13-DB0B-00D5-6C70D3874BB6}"/>
              </a:ext>
            </a:extLst>
          </p:cNvPr>
          <p:cNvSpPr txBox="1"/>
          <p:nvPr/>
        </p:nvSpPr>
        <p:spPr>
          <a:xfrm>
            <a:off x="4615814" y="4842907"/>
            <a:ext cx="2212604" cy="715004"/>
          </a:xfrm>
          <a:prstGeom prst="rect">
            <a:avLst/>
          </a:prstGeom>
          <a:noFill/>
          <a:ln>
            <a:noFill/>
          </a:ln>
        </p:spPr>
        <p:txBody>
          <a:bodyPr spcFirstLastPara="1" wrap="square" lIns="91425" tIns="45700" rIns="91425" bIns="45700" anchor="ctr" anchorCtr="0">
            <a:noAutofit/>
          </a:bodyPr>
          <a:lstStyle/>
          <a:p>
            <a:pPr algn="ctr">
              <a:lnSpc>
                <a:spcPct val="150000"/>
              </a:lnSpc>
              <a:buClr>
                <a:schemeClr val="lt1"/>
              </a:buClr>
              <a:buSzPts val="1600"/>
            </a:pPr>
            <a:r>
              <a:rPr lang="ja-JP" altLang="en-US" sz="2000" b="1" dirty="0">
                <a:solidFill>
                  <a:schemeClr val="lt1"/>
                </a:solidFill>
                <a:latin typeface="BIZ UDPゴシック" panose="020B0400000000000000" pitchFamily="50" charset="-128"/>
                <a:ea typeface="BIZ UDPゴシック" panose="020B0400000000000000" pitchFamily="50" charset="-128"/>
              </a:rPr>
              <a:t>東京だと</a:t>
            </a:r>
            <a:endParaRPr lang="en-US" altLang="ja-JP" sz="2000" b="1" dirty="0">
              <a:solidFill>
                <a:schemeClr val="lt1"/>
              </a:solidFill>
              <a:latin typeface="BIZ UDPゴシック" panose="020B0400000000000000" pitchFamily="50" charset="-128"/>
              <a:ea typeface="BIZ UDPゴシック" panose="020B0400000000000000" pitchFamily="50" charset="-128"/>
            </a:endParaRPr>
          </a:p>
          <a:p>
            <a:pPr algn="ctr">
              <a:lnSpc>
                <a:spcPct val="150000"/>
              </a:lnSpc>
              <a:buClr>
                <a:schemeClr val="lt1"/>
              </a:buClr>
              <a:buSzPts val="1600"/>
            </a:pPr>
            <a:r>
              <a:rPr lang="ja-JP" altLang="en-US" sz="2000" b="1" dirty="0">
                <a:solidFill>
                  <a:schemeClr val="lt1"/>
                </a:solidFill>
                <a:latin typeface="BIZ UDPゴシック" panose="020B0400000000000000" pitchFamily="50" charset="-128"/>
                <a:ea typeface="BIZ UDPゴシック" panose="020B0400000000000000" pitchFamily="50" charset="-128"/>
              </a:rPr>
              <a:t>月額</a:t>
            </a:r>
            <a:r>
              <a:rPr lang="en-US" altLang="ja-JP" sz="2000" b="1" dirty="0">
                <a:solidFill>
                  <a:schemeClr val="lt1"/>
                </a:solidFill>
                <a:latin typeface="BIZ UDPゴシック" panose="020B0400000000000000" pitchFamily="50" charset="-128"/>
                <a:ea typeface="BIZ UDPゴシック" panose="020B0400000000000000" pitchFamily="50" charset="-128"/>
              </a:rPr>
              <a:t>28.9</a:t>
            </a:r>
            <a:r>
              <a:rPr lang="ja-JP" altLang="en-US" sz="2000" b="1" dirty="0">
                <a:solidFill>
                  <a:schemeClr val="lt1"/>
                </a:solidFill>
                <a:latin typeface="BIZ UDPゴシック" panose="020B0400000000000000" pitchFamily="50" charset="-128"/>
                <a:ea typeface="BIZ UDPゴシック" panose="020B0400000000000000" pitchFamily="50" charset="-128"/>
              </a:rPr>
              <a:t>万円</a:t>
            </a:r>
            <a:endParaRPr sz="2000" dirty="0">
              <a:latin typeface="BIZ UDPゴシック" panose="020B0400000000000000" pitchFamily="50" charset="-128"/>
              <a:ea typeface="BIZ UDPゴシック" panose="020B0400000000000000" pitchFamily="50" charset="-128"/>
            </a:endParaRPr>
          </a:p>
        </p:txBody>
      </p:sp>
      <p:graphicFrame>
        <p:nvGraphicFramePr>
          <p:cNvPr id="79" name="表 78">
            <a:extLst>
              <a:ext uri="{FF2B5EF4-FFF2-40B4-BE49-F238E27FC236}">
                <a16:creationId xmlns:a16="http://schemas.microsoft.com/office/drawing/2014/main" id="{6B28673B-4817-65C9-E2BA-694576CFD6A9}"/>
              </a:ext>
            </a:extLst>
          </p:cNvPr>
          <p:cNvGraphicFramePr>
            <a:graphicFrameLocks noGrp="1"/>
          </p:cNvGraphicFramePr>
          <p:nvPr>
            <p:extLst>
              <p:ext uri="{D42A27DB-BD31-4B8C-83A1-F6EECF244321}">
                <p14:modId xmlns:p14="http://schemas.microsoft.com/office/powerpoint/2010/main" val="936631365"/>
              </p:ext>
            </p:extLst>
          </p:nvPr>
        </p:nvGraphicFramePr>
        <p:xfrm>
          <a:off x="1671815" y="3985481"/>
          <a:ext cx="2575629" cy="2459160"/>
        </p:xfrm>
        <a:graphic>
          <a:graphicData uri="http://schemas.openxmlformats.org/drawingml/2006/table">
            <a:tbl>
              <a:tblPr firstRow="1" bandRow="1">
                <a:tableStyleId>{21E4AEA4-8DFA-4A89-87EB-49C32662AFE0}</a:tableStyleId>
              </a:tblPr>
              <a:tblGrid>
                <a:gridCol w="840703">
                  <a:extLst>
                    <a:ext uri="{9D8B030D-6E8A-4147-A177-3AD203B41FA5}">
                      <a16:colId xmlns:a16="http://schemas.microsoft.com/office/drawing/2014/main" val="892675853"/>
                    </a:ext>
                  </a:extLst>
                </a:gridCol>
                <a:gridCol w="867463">
                  <a:extLst>
                    <a:ext uri="{9D8B030D-6E8A-4147-A177-3AD203B41FA5}">
                      <a16:colId xmlns:a16="http://schemas.microsoft.com/office/drawing/2014/main" val="25378106"/>
                    </a:ext>
                  </a:extLst>
                </a:gridCol>
                <a:gridCol w="867463">
                  <a:extLst>
                    <a:ext uri="{9D8B030D-6E8A-4147-A177-3AD203B41FA5}">
                      <a16:colId xmlns:a16="http://schemas.microsoft.com/office/drawing/2014/main" val="2257356627"/>
                    </a:ext>
                  </a:extLst>
                </a:gridCol>
              </a:tblGrid>
              <a:tr h="273240">
                <a:tc rowSpan="2">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都道府県</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平均値</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dirty="0"/>
                    </a:p>
                  </a:txBody>
                  <a:tcPr/>
                </a:tc>
                <a:extLst>
                  <a:ext uri="{0D108BD9-81ED-4DB2-BD59-A6C34878D82A}">
                    <a16:rowId xmlns:a16="http://schemas.microsoft.com/office/drawing/2014/main" val="693792987"/>
                  </a:ext>
                </a:extLst>
              </a:tr>
              <a:tr h="273240">
                <a:tc vMerge="1">
                  <a:txBody>
                    <a:bodyPr/>
                    <a:lstStyle/>
                    <a:p>
                      <a:endParaRPr kumimoji="1" lang="ja-JP" altLang="en-US" dirty="0"/>
                    </a:p>
                  </a:txBody>
                  <a:tcPr/>
                </a:tc>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入居一時金</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月額利用料</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extLst>
                  <a:ext uri="{0D108BD9-81ED-4DB2-BD59-A6C34878D82A}">
                    <a16:rowId xmlns:a16="http://schemas.microsoft.com/office/drawing/2014/main" val="329992187"/>
                  </a:ext>
                </a:extLst>
              </a:tr>
              <a:tr h="273240">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茨城</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124.7</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12.9</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00073437"/>
                  </a:ext>
                </a:extLst>
              </a:tr>
              <a:tr h="273240">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栃木</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18.1</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14.4</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6899668"/>
                  </a:ext>
                </a:extLst>
              </a:tr>
              <a:tr h="273240">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群馬</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3.7</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12.3</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72970609"/>
                  </a:ext>
                </a:extLst>
              </a:tr>
              <a:tr h="273240">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埼玉</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11.1</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15.6</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7071415"/>
                  </a:ext>
                </a:extLst>
              </a:tr>
              <a:tr h="2732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1"/>
                          </a:solidFill>
                          <a:latin typeface="BIZ UDPゴシック" panose="020B0400000000000000" pitchFamily="50" charset="-128"/>
                          <a:ea typeface="BIZ UDPゴシック" panose="020B0400000000000000" pitchFamily="50" charset="-128"/>
                        </a:rPr>
                        <a:t>千葉</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13.3</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13.3</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09924358"/>
                  </a:ext>
                </a:extLst>
              </a:tr>
              <a:tr h="273240">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東京</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446.5</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28.9</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26399662"/>
                  </a:ext>
                </a:extLst>
              </a:tr>
              <a:tr h="2732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1"/>
                          </a:solidFill>
                          <a:latin typeface="BIZ UDPゴシック" panose="020B0400000000000000" pitchFamily="50" charset="-128"/>
                          <a:ea typeface="BIZ UDPゴシック" panose="020B0400000000000000" pitchFamily="50" charset="-128"/>
                        </a:rPr>
                        <a:t>神奈川</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20.0</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13.6</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7940509"/>
                  </a:ext>
                </a:extLst>
              </a:tr>
            </a:tbl>
          </a:graphicData>
        </a:graphic>
      </p:graphicFrame>
      <p:sp>
        <p:nvSpPr>
          <p:cNvPr id="5" name="正方形/長方形 4">
            <a:extLst>
              <a:ext uri="{FF2B5EF4-FFF2-40B4-BE49-F238E27FC236}">
                <a16:creationId xmlns:a16="http://schemas.microsoft.com/office/drawing/2014/main" id="{D2248F59-0272-1939-CAE4-AFAB47334986}"/>
              </a:ext>
            </a:extLst>
          </p:cNvPr>
          <p:cNvSpPr/>
          <p:nvPr/>
        </p:nvSpPr>
        <p:spPr>
          <a:xfrm>
            <a:off x="3316222" y="5853112"/>
            <a:ext cx="1010716" cy="397805"/>
          </a:xfrm>
          <a:prstGeom prst="rect">
            <a:avLst/>
          </a:prstGeom>
          <a:noFill/>
          <a:ln w="57150">
            <a:solidFill>
              <a:schemeClr val="accent2"/>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022426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3E1FBD0-F66C-28D2-D2E0-065E794692E1}"/>
            </a:ext>
          </a:extLst>
        </p:cNvPr>
        <p:cNvGrpSpPr/>
        <p:nvPr/>
      </p:nvGrpSpPr>
      <p:grpSpPr>
        <a:xfrm>
          <a:off x="0" y="0"/>
          <a:ext cx="0" cy="0"/>
          <a:chOff x="0" y="0"/>
          <a:chExt cx="0" cy="0"/>
        </a:xfrm>
      </p:grpSpPr>
      <p:sp>
        <p:nvSpPr>
          <p:cNvPr id="3" name="フッター プレースホルダー 3">
            <a:extLst>
              <a:ext uri="{FF2B5EF4-FFF2-40B4-BE49-F238E27FC236}">
                <a16:creationId xmlns:a16="http://schemas.microsoft.com/office/drawing/2014/main" id="{2A86B9C9-2153-E96A-60DD-C4604D085B6D}"/>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graphicFrame>
        <p:nvGraphicFramePr>
          <p:cNvPr id="72" name="表 71">
            <a:extLst>
              <a:ext uri="{FF2B5EF4-FFF2-40B4-BE49-F238E27FC236}">
                <a16:creationId xmlns:a16="http://schemas.microsoft.com/office/drawing/2014/main" id="{8AD9EADA-80F7-4ACA-AFDC-D25AC948B2AC}"/>
              </a:ext>
            </a:extLst>
          </p:cNvPr>
          <p:cNvGraphicFramePr>
            <a:graphicFrameLocks noGrp="1"/>
          </p:cNvGraphicFramePr>
          <p:nvPr>
            <p:extLst>
              <p:ext uri="{D42A27DB-BD31-4B8C-83A1-F6EECF244321}">
                <p14:modId xmlns:p14="http://schemas.microsoft.com/office/powerpoint/2010/main" val="2832211798"/>
              </p:ext>
            </p:extLst>
          </p:nvPr>
        </p:nvGraphicFramePr>
        <p:xfrm>
          <a:off x="447118" y="915790"/>
          <a:ext cx="2575629" cy="2459160"/>
        </p:xfrm>
        <a:graphic>
          <a:graphicData uri="http://schemas.openxmlformats.org/drawingml/2006/table">
            <a:tbl>
              <a:tblPr firstRow="1" bandRow="1">
                <a:tableStyleId>{21E4AEA4-8DFA-4A89-87EB-49C32662AFE0}</a:tableStyleId>
              </a:tblPr>
              <a:tblGrid>
                <a:gridCol w="840703">
                  <a:extLst>
                    <a:ext uri="{9D8B030D-6E8A-4147-A177-3AD203B41FA5}">
                      <a16:colId xmlns:a16="http://schemas.microsoft.com/office/drawing/2014/main" val="892675853"/>
                    </a:ext>
                  </a:extLst>
                </a:gridCol>
                <a:gridCol w="867463">
                  <a:extLst>
                    <a:ext uri="{9D8B030D-6E8A-4147-A177-3AD203B41FA5}">
                      <a16:colId xmlns:a16="http://schemas.microsoft.com/office/drawing/2014/main" val="25378106"/>
                    </a:ext>
                  </a:extLst>
                </a:gridCol>
                <a:gridCol w="867463">
                  <a:extLst>
                    <a:ext uri="{9D8B030D-6E8A-4147-A177-3AD203B41FA5}">
                      <a16:colId xmlns:a16="http://schemas.microsoft.com/office/drawing/2014/main" val="2257356627"/>
                    </a:ext>
                  </a:extLst>
                </a:gridCol>
              </a:tblGrid>
              <a:tr h="273240">
                <a:tc rowSpan="2">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都道府県</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平均値</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dirty="0"/>
                    </a:p>
                  </a:txBody>
                  <a:tcPr/>
                </a:tc>
                <a:extLst>
                  <a:ext uri="{0D108BD9-81ED-4DB2-BD59-A6C34878D82A}">
                    <a16:rowId xmlns:a16="http://schemas.microsoft.com/office/drawing/2014/main" val="693792987"/>
                  </a:ext>
                </a:extLst>
              </a:tr>
              <a:tr h="273240">
                <a:tc vMerge="1">
                  <a:txBody>
                    <a:bodyPr/>
                    <a:lstStyle/>
                    <a:p>
                      <a:endParaRPr kumimoji="1" lang="ja-JP" altLang="en-US" dirty="0"/>
                    </a:p>
                  </a:txBody>
                  <a:tcPr/>
                </a:tc>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入居一時金</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月額利用料</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extLst>
                  <a:ext uri="{0D108BD9-81ED-4DB2-BD59-A6C34878D82A}">
                    <a16:rowId xmlns:a16="http://schemas.microsoft.com/office/drawing/2014/main" val="329992187"/>
                  </a:ext>
                </a:extLst>
              </a:tr>
              <a:tr h="273240">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北海道</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50.4</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dirty="0">
                          <a:solidFill>
                            <a:schemeClr val="tx1"/>
                          </a:solidFill>
                          <a:latin typeface="BIZ UDPゴシック" panose="020B0400000000000000" pitchFamily="50" charset="-128"/>
                          <a:ea typeface="BIZ UDPゴシック" panose="020B0400000000000000" pitchFamily="50" charset="-128"/>
                        </a:rPr>
                        <a:t>14.0</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00073437"/>
                  </a:ext>
                </a:extLst>
              </a:tr>
              <a:tr h="273240">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青森</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1.2</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11.2</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6899668"/>
                  </a:ext>
                </a:extLst>
              </a:tr>
              <a:tr h="273240">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岩手</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66.2</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15.0</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72970609"/>
                  </a:ext>
                </a:extLst>
              </a:tr>
              <a:tr h="273240">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秋田</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3.1</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10.1</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7071415"/>
                  </a:ext>
                </a:extLst>
              </a:tr>
              <a:tr h="2732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1"/>
                          </a:solidFill>
                          <a:latin typeface="BIZ UDPゴシック" panose="020B0400000000000000" pitchFamily="50" charset="-128"/>
                          <a:ea typeface="BIZ UDPゴシック" panose="020B0400000000000000" pitchFamily="50" charset="-128"/>
                        </a:rPr>
                        <a:t>宮城</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1.4</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9.5</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09924358"/>
                  </a:ext>
                </a:extLst>
              </a:tr>
              <a:tr h="273240">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山形</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6.5</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11.5</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26399662"/>
                  </a:ext>
                </a:extLst>
              </a:tr>
              <a:tr h="2732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1"/>
                          </a:solidFill>
                          <a:latin typeface="BIZ UDPゴシック" panose="020B0400000000000000" pitchFamily="50" charset="-128"/>
                          <a:ea typeface="BIZ UDPゴシック" panose="020B0400000000000000" pitchFamily="50" charset="-128"/>
                        </a:rPr>
                        <a:t>福島</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24.2</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13.9</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7940509"/>
                  </a:ext>
                </a:extLst>
              </a:tr>
            </a:tbl>
          </a:graphicData>
        </a:graphic>
      </p:graphicFrame>
      <p:graphicFrame>
        <p:nvGraphicFramePr>
          <p:cNvPr id="73" name="表 72">
            <a:extLst>
              <a:ext uri="{FF2B5EF4-FFF2-40B4-BE49-F238E27FC236}">
                <a16:creationId xmlns:a16="http://schemas.microsoft.com/office/drawing/2014/main" id="{8647D68A-3929-1066-D776-ACD2799FE5E8}"/>
              </a:ext>
            </a:extLst>
          </p:cNvPr>
          <p:cNvGraphicFramePr>
            <a:graphicFrameLocks noGrp="1"/>
          </p:cNvGraphicFramePr>
          <p:nvPr>
            <p:extLst>
              <p:ext uri="{D42A27DB-BD31-4B8C-83A1-F6EECF244321}">
                <p14:modId xmlns:p14="http://schemas.microsoft.com/office/powerpoint/2010/main" val="2582505268"/>
              </p:ext>
            </p:extLst>
          </p:nvPr>
        </p:nvGraphicFramePr>
        <p:xfrm>
          <a:off x="3602785" y="915790"/>
          <a:ext cx="2575629" cy="2459160"/>
        </p:xfrm>
        <a:graphic>
          <a:graphicData uri="http://schemas.openxmlformats.org/drawingml/2006/table">
            <a:tbl>
              <a:tblPr firstRow="1" bandRow="1">
                <a:tableStyleId>{21E4AEA4-8DFA-4A89-87EB-49C32662AFE0}</a:tableStyleId>
              </a:tblPr>
              <a:tblGrid>
                <a:gridCol w="840703">
                  <a:extLst>
                    <a:ext uri="{9D8B030D-6E8A-4147-A177-3AD203B41FA5}">
                      <a16:colId xmlns:a16="http://schemas.microsoft.com/office/drawing/2014/main" val="892675853"/>
                    </a:ext>
                  </a:extLst>
                </a:gridCol>
                <a:gridCol w="867463">
                  <a:extLst>
                    <a:ext uri="{9D8B030D-6E8A-4147-A177-3AD203B41FA5}">
                      <a16:colId xmlns:a16="http://schemas.microsoft.com/office/drawing/2014/main" val="25378106"/>
                    </a:ext>
                  </a:extLst>
                </a:gridCol>
                <a:gridCol w="867463">
                  <a:extLst>
                    <a:ext uri="{9D8B030D-6E8A-4147-A177-3AD203B41FA5}">
                      <a16:colId xmlns:a16="http://schemas.microsoft.com/office/drawing/2014/main" val="2257356627"/>
                    </a:ext>
                  </a:extLst>
                </a:gridCol>
              </a:tblGrid>
              <a:tr h="273240">
                <a:tc rowSpan="2">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都道府県</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平均値</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dirty="0"/>
                    </a:p>
                  </a:txBody>
                  <a:tcPr/>
                </a:tc>
                <a:extLst>
                  <a:ext uri="{0D108BD9-81ED-4DB2-BD59-A6C34878D82A}">
                    <a16:rowId xmlns:a16="http://schemas.microsoft.com/office/drawing/2014/main" val="693792987"/>
                  </a:ext>
                </a:extLst>
              </a:tr>
              <a:tr h="273240">
                <a:tc vMerge="1">
                  <a:txBody>
                    <a:bodyPr/>
                    <a:lstStyle/>
                    <a:p>
                      <a:endParaRPr kumimoji="1" lang="ja-JP" altLang="en-US" dirty="0"/>
                    </a:p>
                  </a:txBody>
                  <a:tcPr/>
                </a:tc>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入居一時金</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月額利用料</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extLst>
                  <a:ext uri="{0D108BD9-81ED-4DB2-BD59-A6C34878D82A}">
                    <a16:rowId xmlns:a16="http://schemas.microsoft.com/office/drawing/2014/main" val="329992187"/>
                  </a:ext>
                </a:extLst>
              </a:tr>
              <a:tr h="273240">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茨城</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124.7</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12.9</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00073437"/>
                  </a:ext>
                </a:extLst>
              </a:tr>
              <a:tr h="273240">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栃木</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18.1</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14.4</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6899668"/>
                  </a:ext>
                </a:extLst>
              </a:tr>
              <a:tr h="273240">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群馬</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3.7</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12.3</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72970609"/>
                  </a:ext>
                </a:extLst>
              </a:tr>
              <a:tr h="273240">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埼玉</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11.1</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15.6</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7071415"/>
                  </a:ext>
                </a:extLst>
              </a:tr>
              <a:tr h="2732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1"/>
                          </a:solidFill>
                          <a:latin typeface="BIZ UDPゴシック" panose="020B0400000000000000" pitchFamily="50" charset="-128"/>
                          <a:ea typeface="BIZ UDPゴシック" panose="020B0400000000000000" pitchFamily="50" charset="-128"/>
                        </a:rPr>
                        <a:t>千葉</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13.3</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13.3</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09924358"/>
                  </a:ext>
                </a:extLst>
              </a:tr>
              <a:tr h="273240">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東京</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446.5</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28.9</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26399662"/>
                  </a:ext>
                </a:extLst>
              </a:tr>
              <a:tr h="2732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1"/>
                          </a:solidFill>
                          <a:latin typeface="BIZ UDPゴシック" panose="020B0400000000000000" pitchFamily="50" charset="-128"/>
                          <a:ea typeface="BIZ UDPゴシック" panose="020B0400000000000000" pitchFamily="50" charset="-128"/>
                        </a:rPr>
                        <a:t>神奈川</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20.0</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13.6</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7940509"/>
                  </a:ext>
                </a:extLst>
              </a:tr>
            </a:tbl>
          </a:graphicData>
        </a:graphic>
      </p:graphicFrame>
      <p:graphicFrame>
        <p:nvGraphicFramePr>
          <p:cNvPr id="7" name="表 6">
            <a:extLst>
              <a:ext uri="{FF2B5EF4-FFF2-40B4-BE49-F238E27FC236}">
                <a16:creationId xmlns:a16="http://schemas.microsoft.com/office/drawing/2014/main" id="{EA7E37F1-F27E-59A7-05B9-19185BE036BF}"/>
              </a:ext>
            </a:extLst>
          </p:cNvPr>
          <p:cNvGraphicFramePr>
            <a:graphicFrameLocks noGrp="1"/>
          </p:cNvGraphicFramePr>
          <p:nvPr>
            <p:extLst>
              <p:ext uri="{D42A27DB-BD31-4B8C-83A1-F6EECF244321}">
                <p14:modId xmlns:p14="http://schemas.microsoft.com/office/powerpoint/2010/main" val="3220408963"/>
              </p:ext>
            </p:extLst>
          </p:nvPr>
        </p:nvGraphicFramePr>
        <p:xfrm>
          <a:off x="447118" y="3703292"/>
          <a:ext cx="2575629" cy="2697024"/>
        </p:xfrm>
        <a:graphic>
          <a:graphicData uri="http://schemas.openxmlformats.org/drawingml/2006/table">
            <a:tbl>
              <a:tblPr firstRow="1" bandRow="1">
                <a:tableStyleId>{21E4AEA4-8DFA-4A89-87EB-49C32662AFE0}</a:tableStyleId>
              </a:tblPr>
              <a:tblGrid>
                <a:gridCol w="840703">
                  <a:extLst>
                    <a:ext uri="{9D8B030D-6E8A-4147-A177-3AD203B41FA5}">
                      <a16:colId xmlns:a16="http://schemas.microsoft.com/office/drawing/2014/main" val="892675853"/>
                    </a:ext>
                  </a:extLst>
                </a:gridCol>
                <a:gridCol w="867463">
                  <a:extLst>
                    <a:ext uri="{9D8B030D-6E8A-4147-A177-3AD203B41FA5}">
                      <a16:colId xmlns:a16="http://schemas.microsoft.com/office/drawing/2014/main" val="25378106"/>
                    </a:ext>
                  </a:extLst>
                </a:gridCol>
                <a:gridCol w="867463">
                  <a:extLst>
                    <a:ext uri="{9D8B030D-6E8A-4147-A177-3AD203B41FA5}">
                      <a16:colId xmlns:a16="http://schemas.microsoft.com/office/drawing/2014/main" val="2257356627"/>
                    </a:ext>
                  </a:extLst>
                </a:gridCol>
              </a:tblGrid>
              <a:tr h="245184">
                <a:tc rowSpan="2">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都道府県</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平均値</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dirty="0"/>
                    </a:p>
                  </a:txBody>
                  <a:tcPr/>
                </a:tc>
                <a:extLst>
                  <a:ext uri="{0D108BD9-81ED-4DB2-BD59-A6C34878D82A}">
                    <a16:rowId xmlns:a16="http://schemas.microsoft.com/office/drawing/2014/main" val="693792987"/>
                  </a:ext>
                </a:extLst>
              </a:tr>
              <a:tr h="245184">
                <a:tc vMerge="1">
                  <a:txBody>
                    <a:bodyPr/>
                    <a:lstStyle/>
                    <a:p>
                      <a:endParaRPr kumimoji="1" lang="ja-JP" altLang="en-US" dirty="0"/>
                    </a:p>
                  </a:txBody>
                  <a:tcPr/>
                </a:tc>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入居一時金</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月額利用料</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extLst>
                  <a:ext uri="{0D108BD9-81ED-4DB2-BD59-A6C34878D82A}">
                    <a16:rowId xmlns:a16="http://schemas.microsoft.com/office/drawing/2014/main" val="329992187"/>
                  </a:ext>
                </a:extLst>
              </a:tr>
              <a:tr h="245184">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新潟</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22.4</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15.8</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00073437"/>
                  </a:ext>
                </a:extLst>
              </a:tr>
              <a:tr h="245184">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富山</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7.4</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15.7</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6899668"/>
                  </a:ext>
                </a:extLst>
              </a:tr>
              <a:tr h="245184">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石川</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11.4</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12.1</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72970609"/>
                  </a:ext>
                </a:extLst>
              </a:tr>
              <a:tr h="245184">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福井</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17.4</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12.8</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7071415"/>
                  </a:ext>
                </a:extLst>
              </a:tr>
              <a:tr h="24518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1"/>
                          </a:solidFill>
                          <a:latin typeface="BIZ UDPゴシック" panose="020B0400000000000000" pitchFamily="50" charset="-128"/>
                          <a:ea typeface="BIZ UDPゴシック" panose="020B0400000000000000" pitchFamily="50" charset="-128"/>
                        </a:rPr>
                        <a:t>山梨</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25.3</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14.5</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09924358"/>
                  </a:ext>
                </a:extLst>
              </a:tr>
              <a:tr h="24518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1"/>
                          </a:solidFill>
                          <a:latin typeface="BIZ UDPゴシック" panose="020B0400000000000000" pitchFamily="50" charset="-128"/>
                          <a:ea typeface="BIZ UDPゴシック" panose="020B0400000000000000" pitchFamily="50" charset="-128"/>
                        </a:rPr>
                        <a:t>長野</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34.2</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13.8</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26399662"/>
                  </a:ext>
                </a:extLst>
              </a:tr>
              <a:tr h="24518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1"/>
                          </a:solidFill>
                          <a:latin typeface="BIZ UDPゴシック" panose="020B0400000000000000" pitchFamily="50" charset="-128"/>
                          <a:ea typeface="BIZ UDPゴシック" panose="020B0400000000000000" pitchFamily="50" charset="-128"/>
                        </a:rPr>
                        <a:t>岐阜</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8.2</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12.4</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7940509"/>
                  </a:ext>
                </a:extLst>
              </a:tr>
              <a:tr h="24518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1"/>
                          </a:solidFill>
                          <a:latin typeface="BIZ UDPゴシック" panose="020B0400000000000000" pitchFamily="50" charset="-128"/>
                          <a:ea typeface="BIZ UDPゴシック" panose="020B0400000000000000" pitchFamily="50" charset="-128"/>
                        </a:rPr>
                        <a:t>静岡</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52.5</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15.9</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56649450"/>
                  </a:ext>
                </a:extLst>
              </a:tr>
              <a:tr h="24518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1"/>
                          </a:solidFill>
                          <a:latin typeface="BIZ UDPゴシック" panose="020B0400000000000000" pitchFamily="50" charset="-128"/>
                          <a:ea typeface="BIZ UDPゴシック" panose="020B0400000000000000" pitchFamily="50" charset="-128"/>
                        </a:rPr>
                        <a:t>愛知</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40.8</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17.3</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28567893"/>
                  </a:ext>
                </a:extLst>
              </a:tr>
            </a:tbl>
          </a:graphicData>
        </a:graphic>
      </p:graphicFrame>
      <p:graphicFrame>
        <p:nvGraphicFramePr>
          <p:cNvPr id="10" name="表 9">
            <a:extLst>
              <a:ext uri="{FF2B5EF4-FFF2-40B4-BE49-F238E27FC236}">
                <a16:creationId xmlns:a16="http://schemas.microsoft.com/office/drawing/2014/main" id="{64D18337-0A23-1618-FDA8-24EF02D67D90}"/>
              </a:ext>
            </a:extLst>
          </p:cNvPr>
          <p:cNvGraphicFramePr>
            <a:graphicFrameLocks noGrp="1"/>
          </p:cNvGraphicFramePr>
          <p:nvPr>
            <p:extLst>
              <p:ext uri="{D42A27DB-BD31-4B8C-83A1-F6EECF244321}">
                <p14:modId xmlns:p14="http://schemas.microsoft.com/office/powerpoint/2010/main" val="1700141260"/>
              </p:ext>
            </p:extLst>
          </p:nvPr>
        </p:nvGraphicFramePr>
        <p:xfrm>
          <a:off x="3602784" y="3703292"/>
          <a:ext cx="2575629" cy="2206656"/>
        </p:xfrm>
        <a:graphic>
          <a:graphicData uri="http://schemas.openxmlformats.org/drawingml/2006/table">
            <a:tbl>
              <a:tblPr firstRow="1" bandRow="1">
                <a:tableStyleId>{21E4AEA4-8DFA-4A89-87EB-49C32662AFE0}</a:tableStyleId>
              </a:tblPr>
              <a:tblGrid>
                <a:gridCol w="840703">
                  <a:extLst>
                    <a:ext uri="{9D8B030D-6E8A-4147-A177-3AD203B41FA5}">
                      <a16:colId xmlns:a16="http://schemas.microsoft.com/office/drawing/2014/main" val="892675853"/>
                    </a:ext>
                  </a:extLst>
                </a:gridCol>
                <a:gridCol w="867463">
                  <a:extLst>
                    <a:ext uri="{9D8B030D-6E8A-4147-A177-3AD203B41FA5}">
                      <a16:colId xmlns:a16="http://schemas.microsoft.com/office/drawing/2014/main" val="25378106"/>
                    </a:ext>
                  </a:extLst>
                </a:gridCol>
                <a:gridCol w="867463">
                  <a:extLst>
                    <a:ext uri="{9D8B030D-6E8A-4147-A177-3AD203B41FA5}">
                      <a16:colId xmlns:a16="http://schemas.microsoft.com/office/drawing/2014/main" val="2257356627"/>
                    </a:ext>
                  </a:extLst>
                </a:gridCol>
              </a:tblGrid>
              <a:tr h="245184">
                <a:tc rowSpan="2">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都道府県</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平均値</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dirty="0"/>
                    </a:p>
                  </a:txBody>
                  <a:tcPr/>
                </a:tc>
                <a:extLst>
                  <a:ext uri="{0D108BD9-81ED-4DB2-BD59-A6C34878D82A}">
                    <a16:rowId xmlns:a16="http://schemas.microsoft.com/office/drawing/2014/main" val="693792987"/>
                  </a:ext>
                </a:extLst>
              </a:tr>
              <a:tr h="245184">
                <a:tc vMerge="1">
                  <a:txBody>
                    <a:bodyPr/>
                    <a:lstStyle/>
                    <a:p>
                      <a:endParaRPr kumimoji="1" lang="ja-JP" altLang="en-US" dirty="0"/>
                    </a:p>
                  </a:txBody>
                  <a:tcPr/>
                </a:tc>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入居一時金</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月額利用料</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extLst>
                  <a:ext uri="{0D108BD9-81ED-4DB2-BD59-A6C34878D82A}">
                    <a16:rowId xmlns:a16="http://schemas.microsoft.com/office/drawing/2014/main" val="329992187"/>
                  </a:ext>
                </a:extLst>
              </a:tr>
              <a:tr h="245184">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三重</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5.2</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11.2</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00073437"/>
                  </a:ext>
                </a:extLst>
              </a:tr>
              <a:tr h="245184">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滋賀</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4.7</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15.4</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6899668"/>
                  </a:ext>
                </a:extLst>
              </a:tr>
              <a:tr h="245184">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京都</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166.0</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18.7</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72970609"/>
                  </a:ext>
                </a:extLst>
              </a:tr>
              <a:tr h="245184">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大阪</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5.8</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12.5</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7071415"/>
                  </a:ext>
                </a:extLst>
              </a:tr>
              <a:tr h="24518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1"/>
                          </a:solidFill>
                          <a:latin typeface="BIZ UDPゴシック" panose="020B0400000000000000" pitchFamily="50" charset="-128"/>
                          <a:ea typeface="BIZ UDPゴシック" panose="020B0400000000000000" pitchFamily="50" charset="-128"/>
                        </a:rPr>
                        <a:t>兵庫</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19.8</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14.7</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09924358"/>
                  </a:ext>
                </a:extLst>
              </a:tr>
              <a:tr h="24518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1"/>
                          </a:solidFill>
                          <a:latin typeface="BIZ UDPゴシック" panose="020B0400000000000000" pitchFamily="50" charset="-128"/>
                          <a:ea typeface="BIZ UDPゴシック" panose="020B0400000000000000" pitchFamily="50" charset="-128"/>
                        </a:rPr>
                        <a:t>奈良</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38.7</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14.0</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26399662"/>
                  </a:ext>
                </a:extLst>
              </a:tr>
              <a:tr h="24518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1"/>
                          </a:solidFill>
                          <a:latin typeface="BIZ UDPゴシック" panose="020B0400000000000000" pitchFamily="50" charset="-128"/>
                          <a:ea typeface="BIZ UDPゴシック" panose="020B0400000000000000" pitchFamily="50" charset="-128"/>
                        </a:rPr>
                        <a:t>和歌山</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11.2</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11.8</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7940509"/>
                  </a:ext>
                </a:extLst>
              </a:tr>
            </a:tbl>
          </a:graphicData>
        </a:graphic>
      </p:graphicFrame>
      <p:graphicFrame>
        <p:nvGraphicFramePr>
          <p:cNvPr id="20" name="表 19">
            <a:extLst>
              <a:ext uri="{FF2B5EF4-FFF2-40B4-BE49-F238E27FC236}">
                <a16:creationId xmlns:a16="http://schemas.microsoft.com/office/drawing/2014/main" id="{70CFF73A-083B-B900-DCF7-3488906CB1A3}"/>
              </a:ext>
            </a:extLst>
          </p:cNvPr>
          <p:cNvGraphicFramePr>
            <a:graphicFrameLocks noGrp="1"/>
          </p:cNvGraphicFramePr>
          <p:nvPr>
            <p:extLst>
              <p:ext uri="{D42A27DB-BD31-4B8C-83A1-F6EECF244321}">
                <p14:modId xmlns:p14="http://schemas.microsoft.com/office/powerpoint/2010/main" val="4156316248"/>
              </p:ext>
            </p:extLst>
          </p:nvPr>
        </p:nvGraphicFramePr>
        <p:xfrm>
          <a:off x="6802212" y="248948"/>
          <a:ext cx="2575629" cy="1716288"/>
        </p:xfrm>
        <a:graphic>
          <a:graphicData uri="http://schemas.openxmlformats.org/drawingml/2006/table">
            <a:tbl>
              <a:tblPr firstRow="1" bandRow="1">
                <a:tableStyleId>{21E4AEA4-8DFA-4A89-87EB-49C32662AFE0}</a:tableStyleId>
              </a:tblPr>
              <a:tblGrid>
                <a:gridCol w="840703">
                  <a:extLst>
                    <a:ext uri="{9D8B030D-6E8A-4147-A177-3AD203B41FA5}">
                      <a16:colId xmlns:a16="http://schemas.microsoft.com/office/drawing/2014/main" val="892675853"/>
                    </a:ext>
                  </a:extLst>
                </a:gridCol>
                <a:gridCol w="867463">
                  <a:extLst>
                    <a:ext uri="{9D8B030D-6E8A-4147-A177-3AD203B41FA5}">
                      <a16:colId xmlns:a16="http://schemas.microsoft.com/office/drawing/2014/main" val="25378106"/>
                    </a:ext>
                  </a:extLst>
                </a:gridCol>
                <a:gridCol w="867463">
                  <a:extLst>
                    <a:ext uri="{9D8B030D-6E8A-4147-A177-3AD203B41FA5}">
                      <a16:colId xmlns:a16="http://schemas.microsoft.com/office/drawing/2014/main" val="2257356627"/>
                    </a:ext>
                  </a:extLst>
                </a:gridCol>
              </a:tblGrid>
              <a:tr h="245184">
                <a:tc rowSpan="2">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都道府県</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平均値</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dirty="0"/>
                    </a:p>
                  </a:txBody>
                  <a:tcPr/>
                </a:tc>
                <a:extLst>
                  <a:ext uri="{0D108BD9-81ED-4DB2-BD59-A6C34878D82A}">
                    <a16:rowId xmlns:a16="http://schemas.microsoft.com/office/drawing/2014/main" val="693792987"/>
                  </a:ext>
                </a:extLst>
              </a:tr>
              <a:tr h="245184">
                <a:tc vMerge="1">
                  <a:txBody>
                    <a:bodyPr/>
                    <a:lstStyle/>
                    <a:p>
                      <a:endParaRPr kumimoji="1" lang="ja-JP" altLang="en-US" dirty="0"/>
                    </a:p>
                  </a:txBody>
                  <a:tcPr/>
                </a:tc>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入居一時金</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月額利用料</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extLst>
                  <a:ext uri="{0D108BD9-81ED-4DB2-BD59-A6C34878D82A}">
                    <a16:rowId xmlns:a16="http://schemas.microsoft.com/office/drawing/2014/main" val="329992187"/>
                  </a:ext>
                </a:extLst>
              </a:tr>
              <a:tr h="245184">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鳥取</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18.4</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13.5</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00073437"/>
                  </a:ext>
                </a:extLst>
              </a:tr>
              <a:tr h="245184">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島根</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12.1</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13.8</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6899668"/>
                  </a:ext>
                </a:extLst>
              </a:tr>
              <a:tr h="245184">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岡山</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7.4</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12.1</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72970609"/>
                  </a:ext>
                </a:extLst>
              </a:tr>
              <a:tr h="245184">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広島</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8.1</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12.3</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7071415"/>
                  </a:ext>
                </a:extLst>
              </a:tr>
              <a:tr h="24518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1"/>
                          </a:solidFill>
                          <a:latin typeface="BIZ UDPゴシック" panose="020B0400000000000000" pitchFamily="50" charset="-128"/>
                          <a:ea typeface="BIZ UDPゴシック" panose="020B0400000000000000" pitchFamily="50" charset="-128"/>
                        </a:rPr>
                        <a:t>山口</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4.4</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12.1</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09924358"/>
                  </a:ext>
                </a:extLst>
              </a:tr>
            </a:tbl>
          </a:graphicData>
        </a:graphic>
      </p:graphicFrame>
      <p:graphicFrame>
        <p:nvGraphicFramePr>
          <p:cNvPr id="22" name="表 21">
            <a:extLst>
              <a:ext uri="{FF2B5EF4-FFF2-40B4-BE49-F238E27FC236}">
                <a16:creationId xmlns:a16="http://schemas.microsoft.com/office/drawing/2014/main" id="{7199D1AA-C8C8-2568-5DDE-88347C4962D9}"/>
              </a:ext>
            </a:extLst>
          </p:cNvPr>
          <p:cNvGraphicFramePr>
            <a:graphicFrameLocks noGrp="1"/>
          </p:cNvGraphicFramePr>
          <p:nvPr>
            <p:extLst>
              <p:ext uri="{D42A27DB-BD31-4B8C-83A1-F6EECF244321}">
                <p14:modId xmlns:p14="http://schemas.microsoft.com/office/powerpoint/2010/main" val="903510165"/>
              </p:ext>
            </p:extLst>
          </p:nvPr>
        </p:nvGraphicFramePr>
        <p:xfrm>
          <a:off x="6802212" y="2185232"/>
          <a:ext cx="2575629" cy="1471104"/>
        </p:xfrm>
        <a:graphic>
          <a:graphicData uri="http://schemas.openxmlformats.org/drawingml/2006/table">
            <a:tbl>
              <a:tblPr firstRow="1" bandRow="1">
                <a:tableStyleId>{21E4AEA4-8DFA-4A89-87EB-49C32662AFE0}</a:tableStyleId>
              </a:tblPr>
              <a:tblGrid>
                <a:gridCol w="840703">
                  <a:extLst>
                    <a:ext uri="{9D8B030D-6E8A-4147-A177-3AD203B41FA5}">
                      <a16:colId xmlns:a16="http://schemas.microsoft.com/office/drawing/2014/main" val="892675853"/>
                    </a:ext>
                  </a:extLst>
                </a:gridCol>
                <a:gridCol w="867463">
                  <a:extLst>
                    <a:ext uri="{9D8B030D-6E8A-4147-A177-3AD203B41FA5}">
                      <a16:colId xmlns:a16="http://schemas.microsoft.com/office/drawing/2014/main" val="25378106"/>
                    </a:ext>
                  </a:extLst>
                </a:gridCol>
                <a:gridCol w="867463">
                  <a:extLst>
                    <a:ext uri="{9D8B030D-6E8A-4147-A177-3AD203B41FA5}">
                      <a16:colId xmlns:a16="http://schemas.microsoft.com/office/drawing/2014/main" val="2257356627"/>
                    </a:ext>
                  </a:extLst>
                </a:gridCol>
              </a:tblGrid>
              <a:tr h="245184">
                <a:tc rowSpan="2">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都道府県</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平均値</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dirty="0"/>
                    </a:p>
                  </a:txBody>
                  <a:tcPr/>
                </a:tc>
                <a:extLst>
                  <a:ext uri="{0D108BD9-81ED-4DB2-BD59-A6C34878D82A}">
                    <a16:rowId xmlns:a16="http://schemas.microsoft.com/office/drawing/2014/main" val="693792987"/>
                  </a:ext>
                </a:extLst>
              </a:tr>
              <a:tr h="245184">
                <a:tc vMerge="1">
                  <a:txBody>
                    <a:bodyPr/>
                    <a:lstStyle/>
                    <a:p>
                      <a:endParaRPr kumimoji="1" lang="ja-JP" altLang="en-US" dirty="0"/>
                    </a:p>
                  </a:txBody>
                  <a:tcPr/>
                </a:tc>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入居一時金</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月額利用料</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extLst>
                  <a:ext uri="{0D108BD9-81ED-4DB2-BD59-A6C34878D82A}">
                    <a16:rowId xmlns:a16="http://schemas.microsoft.com/office/drawing/2014/main" val="329992187"/>
                  </a:ext>
                </a:extLst>
              </a:tr>
              <a:tr h="245184">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徳島</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1.5</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10.5</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00073437"/>
                  </a:ext>
                </a:extLst>
              </a:tr>
              <a:tr h="245184">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香川</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7.6</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13.8</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6899668"/>
                  </a:ext>
                </a:extLst>
              </a:tr>
              <a:tr h="245184">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愛媛</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2.2</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9.8</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72970609"/>
                  </a:ext>
                </a:extLst>
              </a:tr>
              <a:tr h="245184">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高知</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3.1</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11.4</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7071415"/>
                  </a:ext>
                </a:extLst>
              </a:tr>
            </a:tbl>
          </a:graphicData>
        </a:graphic>
      </p:graphicFrame>
      <p:graphicFrame>
        <p:nvGraphicFramePr>
          <p:cNvPr id="23" name="表 22">
            <a:extLst>
              <a:ext uri="{FF2B5EF4-FFF2-40B4-BE49-F238E27FC236}">
                <a16:creationId xmlns:a16="http://schemas.microsoft.com/office/drawing/2014/main" id="{227A4045-811B-67F3-92D2-3EBDA36891C1}"/>
              </a:ext>
            </a:extLst>
          </p:cNvPr>
          <p:cNvGraphicFramePr>
            <a:graphicFrameLocks noGrp="1"/>
          </p:cNvGraphicFramePr>
          <p:nvPr>
            <p:extLst>
              <p:ext uri="{D42A27DB-BD31-4B8C-83A1-F6EECF244321}">
                <p14:modId xmlns:p14="http://schemas.microsoft.com/office/powerpoint/2010/main" val="1327218342"/>
              </p:ext>
            </p:extLst>
          </p:nvPr>
        </p:nvGraphicFramePr>
        <p:xfrm>
          <a:off x="6802213" y="3937216"/>
          <a:ext cx="2575629" cy="2663020"/>
        </p:xfrm>
        <a:graphic>
          <a:graphicData uri="http://schemas.openxmlformats.org/drawingml/2006/table">
            <a:tbl>
              <a:tblPr firstRow="1" bandRow="1">
                <a:tableStyleId>{21E4AEA4-8DFA-4A89-87EB-49C32662AFE0}</a:tableStyleId>
              </a:tblPr>
              <a:tblGrid>
                <a:gridCol w="840703">
                  <a:extLst>
                    <a:ext uri="{9D8B030D-6E8A-4147-A177-3AD203B41FA5}">
                      <a16:colId xmlns:a16="http://schemas.microsoft.com/office/drawing/2014/main" val="892675853"/>
                    </a:ext>
                  </a:extLst>
                </a:gridCol>
                <a:gridCol w="867463">
                  <a:extLst>
                    <a:ext uri="{9D8B030D-6E8A-4147-A177-3AD203B41FA5}">
                      <a16:colId xmlns:a16="http://schemas.microsoft.com/office/drawing/2014/main" val="25378106"/>
                    </a:ext>
                  </a:extLst>
                </a:gridCol>
                <a:gridCol w="867463">
                  <a:extLst>
                    <a:ext uri="{9D8B030D-6E8A-4147-A177-3AD203B41FA5}">
                      <a16:colId xmlns:a16="http://schemas.microsoft.com/office/drawing/2014/main" val="2257356627"/>
                    </a:ext>
                  </a:extLst>
                </a:gridCol>
              </a:tblGrid>
              <a:tr h="0">
                <a:tc rowSpan="2">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都道府県</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平均値</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dirty="0"/>
                    </a:p>
                  </a:txBody>
                  <a:tcPr/>
                </a:tc>
                <a:extLst>
                  <a:ext uri="{0D108BD9-81ED-4DB2-BD59-A6C34878D82A}">
                    <a16:rowId xmlns:a16="http://schemas.microsoft.com/office/drawing/2014/main" val="693792987"/>
                  </a:ext>
                </a:extLst>
              </a:tr>
              <a:tr h="269702">
                <a:tc vMerge="1">
                  <a:txBody>
                    <a:bodyPr/>
                    <a:lstStyle/>
                    <a:p>
                      <a:endParaRPr kumimoji="1" lang="ja-JP" altLang="en-US" dirty="0"/>
                    </a:p>
                  </a:txBody>
                  <a:tcPr/>
                </a:tc>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入居一時金</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月額利用料</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extLst>
                  <a:ext uri="{0D108BD9-81ED-4DB2-BD59-A6C34878D82A}">
                    <a16:rowId xmlns:a16="http://schemas.microsoft.com/office/drawing/2014/main" val="329992187"/>
                  </a:ext>
                </a:extLst>
              </a:tr>
              <a:tr h="269702">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福岡</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4.1</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9.9</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00073437"/>
                  </a:ext>
                </a:extLst>
              </a:tr>
              <a:tr h="269702">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佐賀</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2.3</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10.9</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6899668"/>
                  </a:ext>
                </a:extLst>
              </a:tr>
              <a:tr h="269702">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長崎</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5.9</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12.1</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72970609"/>
                  </a:ext>
                </a:extLst>
              </a:tr>
              <a:tr h="269702">
                <a:tc>
                  <a:txBody>
                    <a:bodyP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熊本</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10.4</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11.4</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7071415"/>
                  </a:ext>
                </a:extLst>
              </a:tr>
              <a:tr h="2697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1"/>
                          </a:solidFill>
                          <a:latin typeface="BIZ UDPゴシック" panose="020B0400000000000000" pitchFamily="50" charset="-128"/>
                          <a:ea typeface="BIZ UDPゴシック" panose="020B0400000000000000" pitchFamily="50" charset="-128"/>
                        </a:rPr>
                        <a:t>大分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5.7</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10.1</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09924358"/>
                  </a:ext>
                </a:extLst>
              </a:tr>
              <a:tr h="2697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1"/>
                          </a:solidFill>
                          <a:latin typeface="BIZ UDPゴシック" panose="020B0400000000000000" pitchFamily="50" charset="-128"/>
                          <a:ea typeface="BIZ UDPゴシック" panose="020B0400000000000000" pitchFamily="50" charset="-128"/>
                        </a:rPr>
                        <a:t>宮崎</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1.3</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7.7</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26399662"/>
                  </a:ext>
                </a:extLst>
              </a:tr>
              <a:tr h="2697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1"/>
                          </a:solidFill>
                          <a:latin typeface="BIZ UDPゴシック" panose="020B0400000000000000" pitchFamily="50" charset="-128"/>
                          <a:ea typeface="BIZ UDPゴシック" panose="020B0400000000000000" pitchFamily="50" charset="-128"/>
                        </a:rPr>
                        <a:t>鹿児島</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0.6</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8.3</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7940509"/>
                  </a:ext>
                </a:extLst>
              </a:tr>
              <a:tr h="2697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1"/>
                          </a:solidFill>
                          <a:latin typeface="BIZ UDPゴシック" panose="020B0400000000000000" pitchFamily="50" charset="-128"/>
                          <a:ea typeface="BIZ UDPゴシック" panose="020B0400000000000000" pitchFamily="50" charset="-128"/>
                        </a:rPr>
                        <a:t>沖縄</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rgbClr val="F6B68A"/>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3.1</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000" b="1" dirty="0">
                          <a:solidFill>
                            <a:schemeClr val="tx1"/>
                          </a:solidFill>
                          <a:latin typeface="BIZ UDPゴシック" panose="020B0400000000000000" pitchFamily="50" charset="-128"/>
                          <a:ea typeface="BIZ UDPゴシック" panose="020B0400000000000000" pitchFamily="50" charset="-128"/>
                        </a:rPr>
                        <a:t>9.9</a:t>
                      </a:r>
                      <a:r>
                        <a:rPr kumimoji="1" lang="ja-JP" altLang="en-US" sz="800" b="1" dirty="0">
                          <a:solidFill>
                            <a:schemeClr val="tx1"/>
                          </a:solidFill>
                          <a:latin typeface="BIZ UDPゴシック" panose="020B0400000000000000" pitchFamily="50" charset="-128"/>
                          <a:ea typeface="BIZ UDPゴシック" panose="020B0400000000000000" pitchFamily="50" charset="-128"/>
                        </a:rPr>
                        <a:t>万円</a:t>
                      </a:r>
                    </a:p>
                  </a:txBody>
                  <a:tcPr marL="83303" marR="83303" marT="41651" marB="41651" anchor="ctr">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56649450"/>
                  </a:ext>
                </a:extLst>
              </a:tr>
            </a:tbl>
          </a:graphicData>
        </a:graphic>
      </p:graphicFrame>
      <p:sp>
        <p:nvSpPr>
          <p:cNvPr id="24" name="テキスト ボックス 23">
            <a:extLst>
              <a:ext uri="{FF2B5EF4-FFF2-40B4-BE49-F238E27FC236}">
                <a16:creationId xmlns:a16="http://schemas.microsoft.com/office/drawing/2014/main" id="{99B76B3A-BE2A-C9F1-B95C-F5C5EFAD5546}"/>
              </a:ext>
            </a:extLst>
          </p:cNvPr>
          <p:cNvSpPr txBox="1"/>
          <p:nvPr/>
        </p:nvSpPr>
        <p:spPr>
          <a:xfrm>
            <a:off x="378101" y="432081"/>
            <a:ext cx="5876241" cy="246221"/>
          </a:xfrm>
          <a:prstGeom prst="rect">
            <a:avLst/>
          </a:prstGeom>
          <a:noFill/>
        </p:spPr>
        <p:txBody>
          <a:bodyPr wrap="square" rtlCol="0">
            <a:spAutoFit/>
          </a:bodyPr>
          <a:lstStyle/>
          <a:p>
            <a:r>
              <a:rPr kumimoji="1" lang="ja-JP" altLang="en-US" sz="1000" dirty="0">
                <a:solidFill>
                  <a:srgbClr val="FF0000"/>
                </a:solidFill>
                <a:latin typeface="BIZ UDPゴシック" panose="020B0400000000000000" pitchFamily="50" charset="-128"/>
                <a:ea typeface="BIZ UDPゴシック" panose="020B0400000000000000" pitchFamily="50" charset="-128"/>
              </a:rPr>
              <a:t>Ｐ</a:t>
            </a:r>
            <a:r>
              <a:rPr kumimoji="1" lang="en-US" altLang="ja-JP" sz="1000" dirty="0">
                <a:solidFill>
                  <a:srgbClr val="FF0000"/>
                </a:solidFill>
                <a:latin typeface="BIZ UDPゴシック" panose="020B0400000000000000" pitchFamily="50" charset="-128"/>
                <a:ea typeface="BIZ UDPゴシック" panose="020B0400000000000000" pitchFamily="50" charset="-128"/>
              </a:rPr>
              <a:t>.33</a:t>
            </a:r>
            <a:r>
              <a:rPr kumimoji="1" lang="ja-JP" altLang="en-US" sz="1000" dirty="0">
                <a:solidFill>
                  <a:srgbClr val="FF0000"/>
                </a:solidFill>
                <a:latin typeface="BIZ UDPゴシック" panose="020B0400000000000000" pitchFamily="50" charset="-128"/>
                <a:ea typeface="BIZ UDPゴシック" panose="020B0400000000000000" pitchFamily="50" charset="-128"/>
              </a:rPr>
              <a:t>の表をご自身の説明したい地域に差し替えて、ご使用ください。</a:t>
            </a:r>
          </a:p>
        </p:txBody>
      </p:sp>
    </p:spTree>
    <p:extLst>
      <p:ext uri="{BB962C8B-B14F-4D97-AF65-F5344CB8AC3E}">
        <p14:creationId xmlns:p14="http://schemas.microsoft.com/office/powerpoint/2010/main" val="30950325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grpSp>
        <p:nvGrpSpPr>
          <p:cNvPr id="12" name="グループ化 11">
            <a:extLst>
              <a:ext uri="{FF2B5EF4-FFF2-40B4-BE49-F238E27FC236}">
                <a16:creationId xmlns:a16="http://schemas.microsoft.com/office/drawing/2014/main" id="{A253B5B6-5CD7-FEBB-51AB-D73EBFBF39CF}"/>
              </a:ext>
            </a:extLst>
          </p:cNvPr>
          <p:cNvGrpSpPr/>
          <p:nvPr/>
        </p:nvGrpSpPr>
        <p:grpSpPr>
          <a:xfrm>
            <a:off x="2240167" y="32050"/>
            <a:ext cx="5615529" cy="3544725"/>
            <a:chOff x="4860005" y="1582306"/>
            <a:chExt cx="5655894" cy="3358286"/>
          </a:xfrm>
        </p:grpSpPr>
        <p:pic>
          <p:nvPicPr>
            <p:cNvPr id="188" name="Google Shape;188;p15"/>
            <p:cNvPicPr preferRelativeResize="0"/>
            <p:nvPr/>
          </p:nvPicPr>
          <p:blipFill rotWithShape="1">
            <a:blip r:embed="rId3">
              <a:alphaModFix/>
            </a:blip>
            <a:srcRect/>
            <a:stretch/>
          </p:blipFill>
          <p:spPr>
            <a:xfrm>
              <a:off x="4860005" y="1582306"/>
              <a:ext cx="5655894" cy="3358286"/>
            </a:xfrm>
            <a:prstGeom prst="rect">
              <a:avLst/>
            </a:prstGeom>
            <a:noFill/>
            <a:ln>
              <a:noFill/>
            </a:ln>
          </p:spPr>
        </p:pic>
        <p:grpSp>
          <p:nvGrpSpPr>
            <p:cNvPr id="9" name="グループ化 8">
              <a:extLst>
                <a:ext uri="{FF2B5EF4-FFF2-40B4-BE49-F238E27FC236}">
                  <a16:creationId xmlns:a16="http://schemas.microsoft.com/office/drawing/2014/main" id="{95184B06-4F3D-D110-F94F-2516AC81BB71}"/>
                </a:ext>
              </a:extLst>
            </p:cNvPr>
            <p:cNvGrpSpPr/>
            <p:nvPr/>
          </p:nvGrpSpPr>
          <p:grpSpPr>
            <a:xfrm>
              <a:off x="7580091" y="2274919"/>
              <a:ext cx="2717320" cy="535294"/>
              <a:chOff x="7580091" y="2274919"/>
              <a:chExt cx="2717320" cy="535294"/>
            </a:xfrm>
          </p:grpSpPr>
          <p:sp>
            <p:nvSpPr>
              <p:cNvPr id="189" name="Google Shape;189;p15"/>
              <p:cNvSpPr/>
              <p:nvPr/>
            </p:nvSpPr>
            <p:spPr>
              <a:xfrm>
                <a:off x="9514588" y="2453350"/>
                <a:ext cx="782823" cy="356863"/>
              </a:xfrm>
              <a:prstGeom prst="wedgeRectCallout">
                <a:avLst>
                  <a:gd name="adj1" fmla="val 30590"/>
                  <a:gd name="adj2" fmla="val 181066"/>
                </a:avLst>
              </a:prstGeom>
              <a:solidFill>
                <a:schemeClr val="lt1"/>
              </a:solidFill>
              <a:ln w="25400" cap="flat" cmpd="sng">
                <a:solidFill>
                  <a:schemeClr val="accent4"/>
                </a:solidFill>
                <a:prstDash val="solid"/>
                <a:round/>
                <a:headEnd type="none" w="sm" len="sm"/>
                <a:tailEnd type="none" w="sm" len="sm"/>
              </a:ln>
            </p:spPr>
            <p:txBody>
              <a:bodyPr spcFirstLastPara="1" wrap="square" lIns="55712" tIns="27848" rIns="55712" bIns="27848" anchor="ctr" anchorCtr="0">
                <a:noAutofit/>
              </a:bodyPr>
              <a:lstStyle/>
              <a:p>
                <a:pPr algn="ctr"/>
                <a:r>
                  <a:rPr lang="en-US" altLang="ja-JP" sz="853" dirty="0">
                    <a:solidFill>
                      <a:schemeClr val="dk1"/>
                    </a:solidFill>
                    <a:latin typeface="BIZ UDPゴシック" panose="020B0400000000000000" pitchFamily="50" charset="-128"/>
                    <a:ea typeface="BIZ UDPゴシック" panose="020B0400000000000000" pitchFamily="50" charset="-128"/>
                    <a:sym typeface="Arial"/>
                  </a:rPr>
                  <a:t>20</a:t>
                </a:r>
                <a:r>
                  <a:rPr lang="ja-JP" altLang="en-US" sz="853" dirty="0">
                    <a:solidFill>
                      <a:schemeClr val="dk1"/>
                    </a:solidFill>
                    <a:latin typeface="BIZ UDPゴシック" panose="020B0400000000000000" pitchFamily="50" charset="-128"/>
                    <a:ea typeface="BIZ UDPゴシック" panose="020B0400000000000000" pitchFamily="50" charset="-128"/>
                    <a:sym typeface="Arial"/>
                  </a:rPr>
                  <a:t>年後</a:t>
                </a:r>
                <a:endParaRPr sz="853" dirty="0">
                  <a:solidFill>
                    <a:schemeClr val="dk1"/>
                  </a:solidFill>
                  <a:latin typeface="BIZ UDPゴシック" panose="020B0400000000000000" pitchFamily="50" charset="-128"/>
                  <a:ea typeface="BIZ UDPゴシック" panose="020B0400000000000000" pitchFamily="50" charset="-128"/>
                  <a:sym typeface="Arial"/>
                </a:endParaRPr>
              </a:p>
              <a:p>
                <a:pPr algn="ctr"/>
                <a:r>
                  <a:rPr lang="ja-JP" altLang="en-US" sz="853" dirty="0">
                    <a:solidFill>
                      <a:schemeClr val="dk1"/>
                    </a:solidFill>
                    <a:latin typeface="BIZ UDPゴシック" panose="020B0400000000000000" pitchFamily="50" charset="-128"/>
                    <a:ea typeface="BIZ UDPゴシック" panose="020B0400000000000000" pitchFamily="50" charset="-128"/>
                    <a:sym typeface="Arial"/>
                  </a:rPr>
                  <a:t>約</a:t>
                </a:r>
                <a:r>
                  <a:rPr lang="en-US" altLang="ja-JP" sz="853" dirty="0">
                    <a:solidFill>
                      <a:schemeClr val="dk1"/>
                    </a:solidFill>
                    <a:latin typeface="BIZ UDPゴシック" panose="020B0400000000000000" pitchFamily="50" charset="-128"/>
                    <a:ea typeface="BIZ UDPゴシック" panose="020B0400000000000000" pitchFamily="50" charset="-128"/>
                    <a:sym typeface="Arial"/>
                  </a:rPr>
                  <a:t>553</a:t>
                </a:r>
                <a:r>
                  <a:rPr lang="ja-JP" altLang="en-US" sz="853" dirty="0">
                    <a:solidFill>
                      <a:schemeClr val="dk1"/>
                    </a:solidFill>
                    <a:latin typeface="BIZ UDPゴシック" panose="020B0400000000000000" pitchFamily="50" charset="-128"/>
                    <a:ea typeface="BIZ UDPゴシック" panose="020B0400000000000000" pitchFamily="50" charset="-128"/>
                    <a:sym typeface="Arial"/>
                  </a:rPr>
                  <a:t>万に</a:t>
                </a:r>
                <a:endParaRPr sz="1097" dirty="0">
                  <a:latin typeface="BIZ UDPゴシック" panose="020B0400000000000000" pitchFamily="50" charset="-128"/>
                  <a:ea typeface="BIZ UDPゴシック" panose="020B0400000000000000" pitchFamily="50" charset="-128"/>
                </a:endParaRPr>
              </a:p>
            </p:txBody>
          </p:sp>
          <p:sp>
            <p:nvSpPr>
              <p:cNvPr id="190" name="Google Shape;190;p15"/>
              <p:cNvSpPr/>
              <p:nvPr/>
            </p:nvSpPr>
            <p:spPr>
              <a:xfrm>
                <a:off x="7580091" y="2274919"/>
                <a:ext cx="724376" cy="356863"/>
              </a:xfrm>
              <a:prstGeom prst="wedgeRectCallout">
                <a:avLst>
                  <a:gd name="adj1" fmla="val -7441"/>
                  <a:gd name="adj2" fmla="val 103600"/>
                </a:avLst>
              </a:prstGeom>
              <a:solidFill>
                <a:schemeClr val="lt1"/>
              </a:solidFill>
              <a:ln w="25400" cap="flat" cmpd="sng">
                <a:solidFill>
                  <a:schemeClr val="accent4"/>
                </a:solidFill>
                <a:prstDash val="solid"/>
                <a:round/>
                <a:headEnd type="none" w="sm" len="sm"/>
                <a:tailEnd type="none" w="sm" len="sm"/>
              </a:ln>
            </p:spPr>
            <p:txBody>
              <a:bodyPr spcFirstLastPara="1" wrap="square" lIns="55712" tIns="27848" rIns="55712" bIns="27848" anchor="ctr" anchorCtr="0">
                <a:noAutofit/>
              </a:bodyPr>
              <a:lstStyle/>
              <a:p>
                <a:pPr algn="ctr"/>
                <a:r>
                  <a:rPr lang="en-US" altLang="ja-JP" sz="853" dirty="0">
                    <a:solidFill>
                      <a:schemeClr val="dk1"/>
                    </a:solidFill>
                    <a:latin typeface="BIZ UDPゴシック" panose="020B0400000000000000" pitchFamily="50" charset="-128"/>
                    <a:ea typeface="BIZ UDPゴシック" panose="020B0400000000000000" pitchFamily="50" charset="-128"/>
                    <a:sym typeface="Arial"/>
                  </a:rPr>
                  <a:t>10</a:t>
                </a:r>
                <a:r>
                  <a:rPr lang="ja-JP" altLang="en-US" sz="853" dirty="0">
                    <a:solidFill>
                      <a:schemeClr val="dk1"/>
                    </a:solidFill>
                    <a:latin typeface="BIZ UDPゴシック" panose="020B0400000000000000" pitchFamily="50" charset="-128"/>
                    <a:ea typeface="BIZ UDPゴシック" panose="020B0400000000000000" pitchFamily="50" charset="-128"/>
                    <a:sym typeface="Arial"/>
                  </a:rPr>
                  <a:t>年後</a:t>
                </a:r>
                <a:endParaRPr sz="853" dirty="0">
                  <a:solidFill>
                    <a:schemeClr val="dk1"/>
                  </a:solidFill>
                  <a:latin typeface="BIZ UDPゴシック" panose="020B0400000000000000" pitchFamily="50" charset="-128"/>
                  <a:ea typeface="BIZ UDPゴシック" panose="020B0400000000000000" pitchFamily="50" charset="-128"/>
                  <a:sym typeface="Arial"/>
                </a:endParaRPr>
              </a:p>
              <a:p>
                <a:pPr algn="ctr"/>
                <a:r>
                  <a:rPr lang="ja-JP" altLang="en-US" sz="853" dirty="0">
                    <a:solidFill>
                      <a:schemeClr val="dk1"/>
                    </a:solidFill>
                    <a:latin typeface="BIZ UDPゴシック" panose="020B0400000000000000" pitchFamily="50" charset="-128"/>
                    <a:ea typeface="BIZ UDPゴシック" panose="020B0400000000000000" pitchFamily="50" charset="-128"/>
                    <a:sym typeface="Arial"/>
                  </a:rPr>
                  <a:t>約</a:t>
                </a:r>
                <a:r>
                  <a:rPr lang="en-US" altLang="ja-JP" sz="853" dirty="0">
                    <a:solidFill>
                      <a:schemeClr val="dk1"/>
                    </a:solidFill>
                    <a:latin typeface="BIZ UDPゴシック" panose="020B0400000000000000" pitchFamily="50" charset="-128"/>
                    <a:ea typeface="BIZ UDPゴシック" panose="020B0400000000000000" pitchFamily="50" charset="-128"/>
                    <a:sym typeface="Arial"/>
                  </a:rPr>
                  <a:t>744</a:t>
                </a:r>
                <a:r>
                  <a:rPr lang="ja-JP" altLang="en-US" sz="853" dirty="0">
                    <a:solidFill>
                      <a:schemeClr val="dk1"/>
                    </a:solidFill>
                    <a:latin typeface="BIZ UDPゴシック" panose="020B0400000000000000" pitchFamily="50" charset="-128"/>
                    <a:ea typeface="BIZ UDPゴシック" panose="020B0400000000000000" pitchFamily="50" charset="-128"/>
                    <a:sym typeface="Arial"/>
                  </a:rPr>
                  <a:t>万に</a:t>
                </a:r>
                <a:endParaRPr sz="1097" dirty="0">
                  <a:latin typeface="BIZ UDPゴシック" panose="020B0400000000000000" pitchFamily="50" charset="-128"/>
                  <a:ea typeface="BIZ UDPゴシック" panose="020B0400000000000000" pitchFamily="50" charset="-128"/>
                </a:endParaRPr>
              </a:p>
            </p:txBody>
          </p:sp>
        </p:grpSp>
      </p:grpSp>
      <p:sp>
        <p:nvSpPr>
          <p:cNvPr id="4" name="テキスト ボックス 3">
            <a:extLst>
              <a:ext uri="{FF2B5EF4-FFF2-40B4-BE49-F238E27FC236}">
                <a16:creationId xmlns:a16="http://schemas.microsoft.com/office/drawing/2014/main" id="{C78337CD-E6AF-F13C-B1AE-71D8687769EA}"/>
              </a:ext>
            </a:extLst>
          </p:cNvPr>
          <p:cNvSpPr txBox="1"/>
          <p:nvPr/>
        </p:nvSpPr>
        <p:spPr>
          <a:xfrm>
            <a:off x="2883353" y="4217187"/>
            <a:ext cx="4814451" cy="230832"/>
          </a:xfrm>
          <a:prstGeom prst="rect">
            <a:avLst/>
          </a:prstGeom>
          <a:noFill/>
        </p:spPr>
        <p:txBody>
          <a:bodyPr wrap="square">
            <a:spAutoFit/>
          </a:bodyPr>
          <a:lstStyle/>
          <a:p>
            <a:r>
              <a:rPr lang="en-US" altLang="ja-JP" sz="900" dirty="0">
                <a:latin typeface="BIZ UDPゴシック" panose="020B0400000000000000" pitchFamily="50" charset="-128"/>
                <a:ea typeface="BIZ UDPゴシック" panose="020B0400000000000000" pitchFamily="50" charset="-128"/>
              </a:rPr>
              <a:t>https://www.nikkei.com/article/DGXZQOUD16A9I0W4A710C2000000/</a:t>
            </a:r>
            <a:endParaRPr lang="ja-JP" altLang="en-US" sz="900" dirty="0">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C4CDA2C3-AA59-6DF7-CD3D-CF24C3299598}"/>
              </a:ext>
            </a:extLst>
          </p:cNvPr>
          <p:cNvSpPr txBox="1"/>
          <p:nvPr/>
        </p:nvSpPr>
        <p:spPr>
          <a:xfrm>
            <a:off x="583271" y="4191885"/>
            <a:ext cx="2266967" cy="246221"/>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ja-JP" altLang="en-US" sz="1000" dirty="0">
                <a:latin typeface="BIZ UDPゴシック" panose="020B0400000000000000" pitchFamily="50" charset="-128"/>
                <a:ea typeface="BIZ UDPゴシック" panose="020B0400000000000000" pitchFamily="50" charset="-128"/>
              </a:rPr>
              <a:t>日本経済新聞</a:t>
            </a:r>
            <a:r>
              <a:rPr lang="en-US" altLang="ja-JP" sz="1000" dirty="0">
                <a:latin typeface="BIZ UDPゴシック" panose="020B0400000000000000" pitchFamily="50" charset="-128"/>
                <a:ea typeface="BIZ UDPゴシック" panose="020B0400000000000000" pitchFamily="50" charset="-128"/>
              </a:rPr>
              <a:t>2024</a:t>
            </a:r>
            <a:r>
              <a:rPr lang="ja-JP" altLang="en-US" sz="1000" dirty="0">
                <a:latin typeface="BIZ UDPゴシック" panose="020B0400000000000000" pitchFamily="50" charset="-128"/>
                <a:ea typeface="BIZ UDPゴシック" panose="020B0400000000000000" pitchFamily="50" charset="-128"/>
              </a:rPr>
              <a:t>年</a:t>
            </a:r>
            <a:r>
              <a:rPr lang="en-US" altLang="ja-JP" sz="1000" dirty="0">
                <a:latin typeface="BIZ UDPゴシック" panose="020B0400000000000000" pitchFamily="50" charset="-128"/>
                <a:ea typeface="BIZ UDPゴシック" panose="020B0400000000000000" pitchFamily="50" charset="-128"/>
              </a:rPr>
              <a:t>8</a:t>
            </a:r>
            <a:r>
              <a:rPr lang="ja-JP" altLang="en-US" sz="1000" dirty="0">
                <a:latin typeface="BIZ UDPゴシック" panose="020B0400000000000000" pitchFamily="50" charset="-128"/>
                <a:ea typeface="BIZ UDPゴシック" panose="020B0400000000000000" pitchFamily="50" charset="-128"/>
              </a:rPr>
              <a:t>月</a:t>
            </a:r>
            <a:r>
              <a:rPr lang="en-US" altLang="ja-JP" sz="1000" dirty="0">
                <a:latin typeface="BIZ UDPゴシック" panose="020B0400000000000000" pitchFamily="50" charset="-128"/>
                <a:ea typeface="BIZ UDPゴシック" panose="020B0400000000000000" pitchFamily="50" charset="-128"/>
              </a:rPr>
              <a:t>2</a:t>
            </a:r>
            <a:r>
              <a:rPr lang="ja-JP" altLang="en-US" sz="1000" dirty="0">
                <a:latin typeface="BIZ UDPゴシック" panose="020B0400000000000000" pitchFamily="50" charset="-128"/>
                <a:ea typeface="BIZ UDPゴシック" panose="020B0400000000000000" pitchFamily="50" charset="-128"/>
              </a:rPr>
              <a:t>日　記事</a:t>
            </a:r>
            <a:endParaRPr kumimoji="1" lang="ja-JP" altLang="en-US" sz="1000" dirty="0">
              <a:latin typeface="BIZ UDPゴシック" panose="020B0400000000000000" pitchFamily="50" charset="-128"/>
              <a:ea typeface="BIZ UDPゴシック" panose="020B0400000000000000" pitchFamily="50" charset="-128"/>
            </a:endParaRPr>
          </a:p>
        </p:txBody>
      </p:sp>
      <p:pic>
        <p:nvPicPr>
          <p:cNvPr id="2" name="Google Shape;154;g31f5d0c0edc_0_52">
            <a:extLst>
              <a:ext uri="{FF2B5EF4-FFF2-40B4-BE49-F238E27FC236}">
                <a16:creationId xmlns:a16="http://schemas.microsoft.com/office/drawing/2014/main" id="{16FE1344-7558-2446-54A8-1754D07A2416}"/>
              </a:ext>
            </a:extLst>
          </p:cNvPr>
          <p:cNvPicPr preferRelativeResize="0"/>
          <p:nvPr/>
        </p:nvPicPr>
        <p:blipFill rotWithShape="1">
          <a:blip r:embed="rId4">
            <a:alphaModFix/>
          </a:blip>
          <a:srcRect/>
          <a:stretch/>
        </p:blipFill>
        <p:spPr>
          <a:xfrm rot="10800000" flipH="1">
            <a:off x="-1212380" y="178238"/>
            <a:ext cx="3452548" cy="657809"/>
          </a:xfrm>
          <a:prstGeom prst="rect">
            <a:avLst/>
          </a:prstGeom>
          <a:noFill/>
          <a:ln>
            <a:noFill/>
          </a:ln>
        </p:spPr>
      </p:pic>
      <p:sp>
        <p:nvSpPr>
          <p:cNvPr id="3" name="Google Shape;155;g31f5d0c0edc_0_52">
            <a:extLst>
              <a:ext uri="{FF2B5EF4-FFF2-40B4-BE49-F238E27FC236}">
                <a16:creationId xmlns:a16="http://schemas.microsoft.com/office/drawing/2014/main" id="{9FFBCB67-F5C8-DA7B-D3F9-27131504EDF3}"/>
              </a:ext>
            </a:extLst>
          </p:cNvPr>
          <p:cNvSpPr txBox="1"/>
          <p:nvPr/>
        </p:nvSpPr>
        <p:spPr>
          <a:xfrm>
            <a:off x="327740" y="164352"/>
            <a:ext cx="1682281" cy="685086"/>
          </a:xfrm>
          <a:prstGeom prst="rect">
            <a:avLst/>
          </a:prstGeom>
          <a:noFill/>
          <a:ln>
            <a:noFill/>
          </a:ln>
        </p:spPr>
        <p:txBody>
          <a:bodyPr spcFirstLastPara="1" wrap="square" lIns="84125" tIns="42050" rIns="84125" bIns="42050" anchor="ctr" anchorCtr="0">
            <a:spAutoFit/>
          </a:bodyPr>
          <a:lstStyle/>
          <a:p>
            <a:pPr marL="0" lvl="0" indent="0" algn="l" rtl="0">
              <a:lnSpc>
                <a:spcPct val="150000"/>
              </a:lnSpc>
              <a:spcBef>
                <a:spcPts val="0"/>
              </a:spcBef>
              <a:spcAft>
                <a:spcPts val="0"/>
              </a:spcAft>
              <a:buClr>
                <a:srgbClr val="F29558"/>
              </a:buClr>
              <a:buSzPts val="2600"/>
              <a:buFont typeface="Arial"/>
              <a:buNone/>
            </a:pPr>
            <a:r>
              <a:rPr lang="ja-JP" altLang="en-US" sz="2600" b="1" dirty="0">
                <a:solidFill>
                  <a:srgbClr val="F29558"/>
                </a:solidFill>
                <a:latin typeface="BIZ UDPゴシック" panose="020B0400000000000000" pitchFamily="50" charset="-128"/>
                <a:ea typeface="BIZ UDPゴシック" panose="020B0400000000000000" pitchFamily="50" charset="-128"/>
              </a:rPr>
              <a:t>物価高騰</a:t>
            </a:r>
            <a:endParaRPr sz="2600" b="1" dirty="0">
              <a:solidFill>
                <a:srgbClr val="F29558"/>
              </a:solidFill>
              <a:latin typeface="BIZ UDPゴシック" panose="020B0400000000000000" pitchFamily="50" charset="-128"/>
            </a:endParaRPr>
          </a:p>
        </p:txBody>
      </p:sp>
      <p:sp>
        <p:nvSpPr>
          <p:cNvPr id="6" name="Google Shape;171;p5">
            <a:extLst>
              <a:ext uri="{FF2B5EF4-FFF2-40B4-BE49-F238E27FC236}">
                <a16:creationId xmlns:a16="http://schemas.microsoft.com/office/drawing/2014/main" id="{16AA2D0A-F723-8FFF-671D-D14F889226F1}"/>
              </a:ext>
            </a:extLst>
          </p:cNvPr>
          <p:cNvSpPr txBox="1"/>
          <p:nvPr/>
        </p:nvSpPr>
        <p:spPr>
          <a:xfrm>
            <a:off x="8128475" y="2554610"/>
            <a:ext cx="882870" cy="324387"/>
          </a:xfrm>
          <a:prstGeom prst="rect">
            <a:avLst/>
          </a:prstGeom>
          <a:noFill/>
          <a:ln>
            <a:noFill/>
          </a:ln>
        </p:spPr>
        <p:txBody>
          <a:bodyPr spcFirstLastPara="1" wrap="square" lIns="91425" tIns="45700" rIns="91425" bIns="45700" anchor="ctr" anchorCtr="0">
            <a:noAutofit/>
          </a:bodyPr>
          <a:lstStyle/>
          <a:p>
            <a:pPr algn="ctr">
              <a:lnSpc>
                <a:spcPct val="150000"/>
              </a:lnSpc>
              <a:buClr>
                <a:srgbClr val="F4A169"/>
              </a:buClr>
              <a:buSzPts val="1600"/>
            </a:pPr>
            <a:endParaRPr dirty="0">
              <a:latin typeface="BIZ UDPゴシック" panose="020B0400000000000000" pitchFamily="50" charset="-128"/>
            </a:endParaRPr>
          </a:p>
        </p:txBody>
      </p:sp>
      <p:sp>
        <p:nvSpPr>
          <p:cNvPr id="15" name="Google Shape;150;p5">
            <a:extLst>
              <a:ext uri="{FF2B5EF4-FFF2-40B4-BE49-F238E27FC236}">
                <a16:creationId xmlns:a16="http://schemas.microsoft.com/office/drawing/2014/main" id="{F9CF4C60-DD95-2CD5-588E-24847BC0AE46}"/>
              </a:ext>
            </a:extLst>
          </p:cNvPr>
          <p:cNvSpPr/>
          <p:nvPr/>
        </p:nvSpPr>
        <p:spPr>
          <a:xfrm>
            <a:off x="2432884" y="3474524"/>
            <a:ext cx="5264921" cy="569681"/>
          </a:xfrm>
          <a:prstGeom prst="rect">
            <a:avLst/>
          </a:prstGeom>
          <a:solidFill>
            <a:srgbClr val="FCDFBE"/>
          </a:solidFill>
          <a:ln>
            <a:noFill/>
          </a:ln>
        </p:spPr>
        <p:txBody>
          <a:bodyPr spcFirstLastPara="1" wrap="square" lIns="91425" tIns="45700" rIns="91425" bIns="45700" anchor="ctr" anchorCtr="0">
            <a:noAutofit/>
          </a:bodyPr>
          <a:lstStyle/>
          <a:p>
            <a:pPr algn="ctr"/>
            <a:endParaRPr sz="1800" dirty="0">
              <a:solidFill>
                <a:schemeClr val="lt1"/>
              </a:solidFill>
              <a:latin typeface="BIZ UDPゴシック" panose="020B0400000000000000" pitchFamily="50" charset="-128"/>
            </a:endParaRPr>
          </a:p>
        </p:txBody>
      </p:sp>
      <p:pic>
        <p:nvPicPr>
          <p:cNvPr id="16" name="Google Shape;151;p5">
            <a:extLst>
              <a:ext uri="{FF2B5EF4-FFF2-40B4-BE49-F238E27FC236}">
                <a16:creationId xmlns:a16="http://schemas.microsoft.com/office/drawing/2014/main" id="{9A1E50E8-0AC2-C37E-37C2-CD0DF199DF7D}"/>
              </a:ext>
            </a:extLst>
          </p:cNvPr>
          <p:cNvPicPr preferRelativeResize="0"/>
          <p:nvPr/>
        </p:nvPicPr>
        <p:blipFill rotWithShape="1">
          <a:blip r:embed="rId5">
            <a:alphaModFix/>
          </a:blip>
          <a:srcRect/>
          <a:stretch/>
        </p:blipFill>
        <p:spPr>
          <a:xfrm>
            <a:off x="2793945" y="3614156"/>
            <a:ext cx="311620" cy="311620"/>
          </a:xfrm>
          <a:prstGeom prst="rect">
            <a:avLst/>
          </a:prstGeom>
          <a:noFill/>
          <a:ln>
            <a:noFill/>
          </a:ln>
        </p:spPr>
      </p:pic>
      <p:sp>
        <p:nvSpPr>
          <p:cNvPr id="18" name="Google Shape;152;p5">
            <a:extLst>
              <a:ext uri="{FF2B5EF4-FFF2-40B4-BE49-F238E27FC236}">
                <a16:creationId xmlns:a16="http://schemas.microsoft.com/office/drawing/2014/main" id="{240ACC69-F5DC-56FE-2602-54E5BF4CFADB}"/>
              </a:ext>
            </a:extLst>
          </p:cNvPr>
          <p:cNvSpPr txBox="1"/>
          <p:nvPr/>
        </p:nvSpPr>
        <p:spPr>
          <a:xfrm>
            <a:off x="3373651" y="3467157"/>
            <a:ext cx="3920705" cy="547710"/>
          </a:xfrm>
          <a:prstGeom prst="rect">
            <a:avLst/>
          </a:prstGeom>
          <a:noFill/>
          <a:ln>
            <a:noFill/>
          </a:ln>
        </p:spPr>
        <p:txBody>
          <a:bodyPr spcFirstLastPara="1" wrap="square" lIns="91425" tIns="45700" rIns="91425" bIns="45700" anchor="ctr" anchorCtr="0">
            <a:noAutofit/>
          </a:bodyPr>
          <a:lstStyle/>
          <a:p>
            <a:pPr>
              <a:lnSpc>
                <a:spcPct val="150000"/>
              </a:lnSpc>
              <a:buClr>
                <a:schemeClr val="dk1"/>
              </a:buClr>
              <a:buSzPts val="1600"/>
            </a:pPr>
            <a:r>
              <a:rPr lang="ja-JP" altLang="en-US" sz="1600" b="1" dirty="0">
                <a:solidFill>
                  <a:schemeClr val="dk1"/>
                </a:solidFill>
                <a:latin typeface="BIZ UDPゴシック" panose="020B0400000000000000" pitchFamily="50" charset="-128"/>
                <a:ea typeface="BIZ UDPゴシック" panose="020B0400000000000000" pitchFamily="50" charset="-128"/>
              </a:rPr>
              <a:t>同じ金額でも価値が半減する可能性も</a:t>
            </a:r>
            <a:endParaRPr lang="en-US" altLang="ja-JP" sz="1600" b="1" dirty="0">
              <a:solidFill>
                <a:schemeClr val="dk1"/>
              </a:solidFill>
              <a:latin typeface="BIZ UDPゴシック" panose="020B0400000000000000" pitchFamily="50" charset="-128"/>
              <a:ea typeface="BIZ UDPゴシック" panose="020B0400000000000000" pitchFamily="50" charset="-128"/>
            </a:endParaRPr>
          </a:p>
        </p:txBody>
      </p:sp>
      <p:sp>
        <p:nvSpPr>
          <p:cNvPr id="8" name="Google Shape;152;p5">
            <a:extLst>
              <a:ext uri="{FF2B5EF4-FFF2-40B4-BE49-F238E27FC236}">
                <a16:creationId xmlns:a16="http://schemas.microsoft.com/office/drawing/2014/main" id="{05258EE9-1347-2057-EE8D-CAED1AEF9746}"/>
              </a:ext>
            </a:extLst>
          </p:cNvPr>
          <p:cNvSpPr txBox="1"/>
          <p:nvPr/>
        </p:nvSpPr>
        <p:spPr>
          <a:xfrm>
            <a:off x="546085" y="4403639"/>
            <a:ext cx="5621895" cy="547710"/>
          </a:xfrm>
          <a:prstGeom prst="rect">
            <a:avLst/>
          </a:prstGeom>
          <a:noFill/>
          <a:ln>
            <a:noFill/>
          </a:ln>
        </p:spPr>
        <p:txBody>
          <a:bodyPr spcFirstLastPara="1" wrap="square" lIns="91425" tIns="45700" rIns="91425" bIns="45700" anchor="ctr" anchorCtr="0">
            <a:noAutofit/>
          </a:bodyPr>
          <a:lstStyle/>
          <a:p>
            <a:pPr>
              <a:lnSpc>
                <a:spcPct val="150000"/>
              </a:lnSpc>
              <a:buClr>
                <a:schemeClr val="dk1"/>
              </a:buClr>
              <a:buSzPts val="1600"/>
            </a:pPr>
            <a:r>
              <a:rPr lang="ja-JP" altLang="en-US" sz="1600" b="1" dirty="0">
                <a:solidFill>
                  <a:schemeClr val="dk1"/>
                </a:solidFill>
                <a:latin typeface="BIZ UDPゴシック" panose="020B0400000000000000" pitchFamily="50" charset="-128"/>
                <a:ea typeface="BIZ UDPゴシック" panose="020B0400000000000000" pitchFamily="50" charset="-128"/>
              </a:rPr>
              <a:t>身の回りの品物の価格、</a:t>
            </a:r>
            <a:r>
              <a:rPr lang="en-US" altLang="ja-JP" sz="1600" b="1" dirty="0">
                <a:solidFill>
                  <a:schemeClr val="dk1"/>
                </a:solidFill>
                <a:latin typeface="BIZ UDPゴシック" panose="020B0400000000000000" pitchFamily="50" charset="-128"/>
                <a:ea typeface="BIZ UDPゴシック" panose="020B0400000000000000" pitchFamily="50" charset="-128"/>
              </a:rPr>
              <a:t>20</a:t>
            </a:r>
            <a:r>
              <a:rPr lang="ja-JP" altLang="en-US" sz="1600" b="1" dirty="0">
                <a:solidFill>
                  <a:schemeClr val="dk1"/>
                </a:solidFill>
                <a:latin typeface="BIZ UDPゴシック" panose="020B0400000000000000" pitchFamily="50" charset="-128"/>
                <a:ea typeface="BIZ UDPゴシック" panose="020B0400000000000000" pitchFamily="50" charset="-128"/>
              </a:rPr>
              <a:t>年前と比べると・・・</a:t>
            </a:r>
            <a:r>
              <a:rPr lang="en-US" altLang="ja-JP" sz="1600" b="1" dirty="0">
                <a:solidFill>
                  <a:schemeClr val="dk1"/>
                </a:solidFill>
                <a:latin typeface="BIZ UDPゴシック" panose="020B0400000000000000" pitchFamily="50" charset="-128"/>
                <a:ea typeface="BIZ UDPゴシック" panose="020B0400000000000000" pitchFamily="50" charset="-128"/>
              </a:rPr>
              <a:t>(</a:t>
            </a:r>
            <a:r>
              <a:rPr lang="ja-JP" altLang="en-US" sz="1600" b="1" dirty="0">
                <a:solidFill>
                  <a:schemeClr val="dk1"/>
                </a:solidFill>
                <a:latin typeface="BIZ UDPゴシック" panose="020B0400000000000000" pitchFamily="50" charset="-128"/>
                <a:ea typeface="BIZ UDPゴシック" panose="020B0400000000000000" pitchFamily="50" charset="-128"/>
              </a:rPr>
              <a:t>東京都区郡</a:t>
            </a:r>
            <a:r>
              <a:rPr lang="en-US" altLang="ja-JP" sz="1600" b="1" dirty="0">
                <a:solidFill>
                  <a:schemeClr val="dk1"/>
                </a:solidFill>
                <a:latin typeface="BIZ UDPゴシック" panose="020B0400000000000000" pitchFamily="50" charset="-128"/>
                <a:ea typeface="BIZ UDPゴシック" panose="020B0400000000000000" pitchFamily="50" charset="-128"/>
              </a:rPr>
              <a:t>)</a:t>
            </a:r>
          </a:p>
        </p:txBody>
      </p:sp>
      <p:grpSp>
        <p:nvGrpSpPr>
          <p:cNvPr id="254" name="グループ化 253">
            <a:extLst>
              <a:ext uri="{FF2B5EF4-FFF2-40B4-BE49-F238E27FC236}">
                <a16:creationId xmlns:a16="http://schemas.microsoft.com/office/drawing/2014/main" id="{CF2C209B-318F-0A02-06AA-C91EEC3EE5D1}"/>
              </a:ext>
            </a:extLst>
          </p:cNvPr>
          <p:cNvGrpSpPr/>
          <p:nvPr/>
        </p:nvGrpSpPr>
        <p:grpSpPr>
          <a:xfrm>
            <a:off x="245572" y="4880882"/>
            <a:ext cx="9503555" cy="1689915"/>
            <a:chOff x="245572" y="4947557"/>
            <a:chExt cx="9503555" cy="1689915"/>
          </a:xfrm>
        </p:grpSpPr>
        <p:grpSp>
          <p:nvGrpSpPr>
            <p:cNvPr id="31" name="グループ化 30">
              <a:extLst>
                <a:ext uri="{FF2B5EF4-FFF2-40B4-BE49-F238E27FC236}">
                  <a16:creationId xmlns:a16="http://schemas.microsoft.com/office/drawing/2014/main" id="{B0FB8830-D68D-7AB6-841D-D5EB55A0BA4A}"/>
                </a:ext>
              </a:extLst>
            </p:cNvPr>
            <p:cNvGrpSpPr/>
            <p:nvPr/>
          </p:nvGrpSpPr>
          <p:grpSpPr>
            <a:xfrm>
              <a:off x="245572" y="4947557"/>
              <a:ext cx="1541348" cy="1689915"/>
              <a:chOff x="245572" y="4911998"/>
              <a:chExt cx="1541348" cy="1689915"/>
            </a:xfrm>
          </p:grpSpPr>
          <p:sp>
            <p:nvSpPr>
              <p:cNvPr id="11" name="四角形: 角を丸くする 10">
                <a:extLst>
                  <a:ext uri="{FF2B5EF4-FFF2-40B4-BE49-F238E27FC236}">
                    <a16:creationId xmlns:a16="http://schemas.microsoft.com/office/drawing/2014/main" id="{C9E7400B-8025-FC79-1D5B-BAFD71B7441B}"/>
                  </a:ext>
                </a:extLst>
              </p:cNvPr>
              <p:cNvSpPr/>
              <p:nvPr/>
            </p:nvSpPr>
            <p:spPr>
              <a:xfrm>
                <a:off x="245572" y="4985816"/>
                <a:ext cx="1496911" cy="1616097"/>
              </a:xfrm>
              <a:prstGeom prst="roundRect">
                <a:avLst/>
              </a:prstGeom>
              <a:ln w="38100">
                <a:solidFill>
                  <a:srgbClr val="F29558"/>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24DD37D-EC3C-F27F-44AB-1D377B870021}"/>
                  </a:ext>
                </a:extLst>
              </p:cNvPr>
              <p:cNvSpPr/>
              <p:nvPr/>
            </p:nvSpPr>
            <p:spPr>
              <a:xfrm>
                <a:off x="324777" y="6106957"/>
                <a:ext cx="1338500" cy="385283"/>
              </a:xfrm>
              <a:prstGeom prst="roundRect">
                <a:avLst/>
              </a:prstGeom>
              <a:solidFill>
                <a:srgbClr val="FCDF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3" name="Google Shape;152;p5">
                <a:extLst>
                  <a:ext uri="{FF2B5EF4-FFF2-40B4-BE49-F238E27FC236}">
                    <a16:creationId xmlns:a16="http://schemas.microsoft.com/office/drawing/2014/main" id="{97CD9B03-496B-EC44-4221-221D6ACA5046}"/>
                  </a:ext>
                </a:extLst>
              </p:cNvPr>
              <p:cNvSpPr txBox="1"/>
              <p:nvPr/>
            </p:nvSpPr>
            <p:spPr>
              <a:xfrm>
                <a:off x="310721" y="4911998"/>
                <a:ext cx="1366613" cy="547710"/>
              </a:xfrm>
              <a:prstGeom prst="rect">
                <a:avLst/>
              </a:prstGeom>
              <a:noFill/>
              <a:ln>
                <a:noFill/>
              </a:ln>
            </p:spPr>
            <p:txBody>
              <a:bodyPr spcFirstLastPara="1" wrap="square" lIns="91425" tIns="45700" rIns="91425" bIns="45700" anchor="ctr" anchorCtr="0">
                <a:noAutofit/>
              </a:bodyPr>
              <a:lstStyle/>
              <a:p>
                <a:pPr algn="ctr">
                  <a:lnSpc>
                    <a:spcPct val="150000"/>
                  </a:lnSpc>
                  <a:buClr>
                    <a:schemeClr val="dk1"/>
                  </a:buClr>
                  <a:buSzPts val="1600"/>
                </a:pPr>
                <a:r>
                  <a:rPr lang="ja-JP" altLang="en-US" sz="1100" b="1" dirty="0">
                    <a:solidFill>
                      <a:schemeClr val="dk1"/>
                    </a:solidFill>
                    <a:latin typeface="BIZ UDPゴシック" panose="020B0400000000000000" pitchFamily="50" charset="-128"/>
                    <a:ea typeface="BIZ UDPゴシック" panose="020B0400000000000000" pitchFamily="50" charset="-128"/>
                  </a:rPr>
                  <a:t>鶏卵</a:t>
                </a:r>
                <a:r>
                  <a:rPr lang="en-US" altLang="ja-JP" sz="1100" b="1" dirty="0">
                    <a:solidFill>
                      <a:schemeClr val="dk1"/>
                    </a:solidFill>
                    <a:latin typeface="BIZ UDPゴシック" panose="020B0400000000000000" pitchFamily="50" charset="-128"/>
                    <a:ea typeface="BIZ UDPゴシック" panose="020B0400000000000000" pitchFamily="50" charset="-128"/>
                  </a:rPr>
                  <a:t>1</a:t>
                </a:r>
                <a:r>
                  <a:rPr lang="ja-JP" altLang="en-US" sz="1100" b="1" dirty="0">
                    <a:solidFill>
                      <a:schemeClr val="dk1"/>
                    </a:solidFill>
                    <a:latin typeface="BIZ UDPゴシック" panose="020B0400000000000000" pitchFamily="50" charset="-128"/>
                    <a:ea typeface="BIZ UDPゴシック" panose="020B0400000000000000" pitchFamily="50" charset="-128"/>
                  </a:rPr>
                  <a:t>パック</a:t>
                </a:r>
                <a:endParaRPr lang="en-US" altLang="ja-JP" sz="1100" b="1" dirty="0">
                  <a:solidFill>
                    <a:schemeClr val="dk1"/>
                  </a:solidFill>
                  <a:latin typeface="BIZ UDPゴシック" panose="020B0400000000000000" pitchFamily="50" charset="-128"/>
                  <a:ea typeface="BIZ UDPゴシック" panose="020B0400000000000000" pitchFamily="50" charset="-128"/>
                </a:endParaRPr>
              </a:p>
            </p:txBody>
          </p:sp>
          <p:pic>
            <p:nvPicPr>
              <p:cNvPr id="25" name="図 24">
                <a:extLst>
                  <a:ext uri="{FF2B5EF4-FFF2-40B4-BE49-F238E27FC236}">
                    <a16:creationId xmlns:a16="http://schemas.microsoft.com/office/drawing/2014/main" id="{1CA5F2F9-00F3-8A32-6978-1DBB05E1C0CA}"/>
                  </a:ext>
                </a:extLst>
              </p:cNvPr>
              <p:cNvPicPr>
                <a:picLocks noChangeAspect="1"/>
              </p:cNvPicPr>
              <p:nvPr/>
            </p:nvPicPr>
            <p:blipFill>
              <a:blip r:embed="rId6"/>
              <a:stretch>
                <a:fillRect/>
              </a:stretch>
            </p:blipFill>
            <p:spPr>
              <a:xfrm>
                <a:off x="433442" y="5385711"/>
                <a:ext cx="1121170" cy="618854"/>
              </a:xfrm>
              <a:prstGeom prst="rect">
                <a:avLst/>
              </a:prstGeom>
            </p:spPr>
          </p:pic>
          <p:sp>
            <p:nvSpPr>
              <p:cNvPr id="26" name="Google Shape;152;p5">
                <a:extLst>
                  <a:ext uri="{FF2B5EF4-FFF2-40B4-BE49-F238E27FC236}">
                    <a16:creationId xmlns:a16="http://schemas.microsoft.com/office/drawing/2014/main" id="{78FE56F5-D9AB-6770-731C-B9ADB63961A6}"/>
                  </a:ext>
                </a:extLst>
              </p:cNvPr>
              <p:cNvSpPr txBox="1"/>
              <p:nvPr/>
            </p:nvSpPr>
            <p:spPr>
              <a:xfrm>
                <a:off x="254920" y="6023183"/>
                <a:ext cx="715809" cy="547710"/>
              </a:xfrm>
              <a:prstGeom prst="rect">
                <a:avLst/>
              </a:prstGeom>
              <a:noFill/>
              <a:ln>
                <a:noFill/>
              </a:ln>
            </p:spPr>
            <p:txBody>
              <a:bodyPr spcFirstLastPara="1" wrap="square" lIns="91425" tIns="45700" rIns="91425" bIns="45700" anchor="ctr" anchorCtr="0">
                <a:noAutofit/>
              </a:bodyPr>
              <a:lstStyle/>
              <a:p>
                <a:pPr algn="ctr">
                  <a:buClr>
                    <a:schemeClr val="dk1"/>
                  </a:buClr>
                  <a:buSzPts val="1600"/>
                </a:pPr>
                <a:r>
                  <a:rPr lang="en-US" altLang="ja-JP" sz="1000" dirty="0">
                    <a:solidFill>
                      <a:schemeClr val="dk1"/>
                    </a:solidFill>
                    <a:latin typeface="BIZ UDPゴシック" panose="020B0400000000000000" pitchFamily="50" charset="-128"/>
                    <a:ea typeface="BIZ UDPゴシック" panose="020B0400000000000000" pitchFamily="50" charset="-128"/>
                  </a:rPr>
                  <a:t>2004</a:t>
                </a:r>
                <a:r>
                  <a:rPr lang="ja-JP" altLang="en-US" sz="1000" dirty="0">
                    <a:solidFill>
                      <a:schemeClr val="dk1"/>
                    </a:solidFill>
                    <a:latin typeface="BIZ UDPゴシック" panose="020B0400000000000000" pitchFamily="50" charset="-128"/>
                    <a:ea typeface="BIZ UDPゴシック" panose="020B0400000000000000" pitchFamily="50" charset="-128"/>
                  </a:rPr>
                  <a:t>年</a:t>
                </a:r>
                <a:endParaRPr lang="en-US" altLang="ja-JP" sz="1000" dirty="0">
                  <a:solidFill>
                    <a:schemeClr val="dk1"/>
                  </a:solidFill>
                  <a:latin typeface="BIZ UDPゴシック" panose="020B0400000000000000" pitchFamily="50" charset="-128"/>
                  <a:ea typeface="BIZ UDPゴシック" panose="020B0400000000000000" pitchFamily="50" charset="-128"/>
                </a:endParaRPr>
              </a:p>
              <a:p>
                <a:pPr algn="ctr">
                  <a:buClr>
                    <a:schemeClr val="dk1"/>
                  </a:buClr>
                  <a:buSzPts val="1600"/>
                </a:pPr>
                <a:r>
                  <a:rPr lang="en-US" altLang="ja-JP" sz="1100" b="1" dirty="0">
                    <a:solidFill>
                      <a:schemeClr val="dk1"/>
                    </a:solidFill>
                    <a:latin typeface="BIZ UDPゴシック" panose="020B0400000000000000" pitchFamily="50" charset="-128"/>
                    <a:ea typeface="BIZ UDPゴシック" panose="020B0400000000000000" pitchFamily="50" charset="-128"/>
                  </a:rPr>
                  <a:t>200</a:t>
                </a:r>
                <a:r>
                  <a:rPr lang="ja-JP" altLang="en-US" sz="1100" b="1" dirty="0">
                    <a:solidFill>
                      <a:schemeClr val="dk1"/>
                    </a:solidFill>
                    <a:latin typeface="BIZ UDPゴシック" panose="020B0400000000000000" pitchFamily="50" charset="-128"/>
                    <a:ea typeface="BIZ UDPゴシック" panose="020B0400000000000000" pitchFamily="50" charset="-128"/>
                  </a:rPr>
                  <a:t>円</a:t>
                </a:r>
                <a:endParaRPr lang="en-US" altLang="ja-JP" sz="1100" b="1" dirty="0">
                  <a:solidFill>
                    <a:schemeClr val="dk1"/>
                  </a:solidFill>
                  <a:latin typeface="BIZ UDPゴシック" panose="020B0400000000000000" pitchFamily="50" charset="-128"/>
                  <a:ea typeface="BIZ UDPゴシック" panose="020B0400000000000000" pitchFamily="50" charset="-128"/>
                </a:endParaRPr>
              </a:p>
            </p:txBody>
          </p:sp>
          <p:sp>
            <p:nvSpPr>
              <p:cNvPr id="27" name="Google Shape;152;p5">
                <a:extLst>
                  <a:ext uri="{FF2B5EF4-FFF2-40B4-BE49-F238E27FC236}">
                    <a16:creationId xmlns:a16="http://schemas.microsoft.com/office/drawing/2014/main" id="{211BD206-9E44-012C-64A1-784B31EE6586}"/>
                  </a:ext>
                </a:extLst>
              </p:cNvPr>
              <p:cNvSpPr txBox="1"/>
              <p:nvPr/>
            </p:nvSpPr>
            <p:spPr>
              <a:xfrm>
                <a:off x="996116" y="6023183"/>
                <a:ext cx="790804" cy="547710"/>
              </a:xfrm>
              <a:prstGeom prst="rect">
                <a:avLst/>
              </a:prstGeom>
              <a:noFill/>
              <a:ln>
                <a:noFill/>
              </a:ln>
            </p:spPr>
            <p:txBody>
              <a:bodyPr spcFirstLastPara="1" wrap="square" lIns="91425" tIns="45700" rIns="91425" bIns="45700" anchor="ctr" anchorCtr="0">
                <a:noAutofit/>
              </a:bodyPr>
              <a:lstStyle/>
              <a:p>
                <a:pPr algn="ctr">
                  <a:buClr>
                    <a:schemeClr val="dk1"/>
                  </a:buClr>
                  <a:buSzPts val="1600"/>
                </a:pPr>
                <a:r>
                  <a:rPr lang="en-US" altLang="ja-JP" sz="1000" dirty="0">
                    <a:solidFill>
                      <a:schemeClr val="dk1"/>
                    </a:solidFill>
                    <a:latin typeface="BIZ UDPゴシック" panose="020B0400000000000000" pitchFamily="50" charset="-128"/>
                    <a:ea typeface="BIZ UDPゴシック" panose="020B0400000000000000" pitchFamily="50" charset="-128"/>
                  </a:rPr>
                  <a:t>2024</a:t>
                </a:r>
                <a:r>
                  <a:rPr lang="ja-JP" altLang="en-US" sz="1000" dirty="0">
                    <a:solidFill>
                      <a:schemeClr val="dk1"/>
                    </a:solidFill>
                    <a:latin typeface="BIZ UDPゴシック" panose="020B0400000000000000" pitchFamily="50" charset="-128"/>
                    <a:ea typeface="BIZ UDPゴシック" panose="020B0400000000000000" pitchFamily="50" charset="-128"/>
                  </a:rPr>
                  <a:t>年</a:t>
                </a:r>
                <a:endParaRPr lang="en-US" altLang="ja-JP" sz="1000" dirty="0">
                  <a:solidFill>
                    <a:schemeClr val="dk1"/>
                  </a:solidFill>
                  <a:latin typeface="BIZ UDPゴシック" panose="020B0400000000000000" pitchFamily="50" charset="-128"/>
                  <a:ea typeface="BIZ UDPゴシック" panose="020B0400000000000000" pitchFamily="50" charset="-128"/>
                </a:endParaRPr>
              </a:p>
              <a:p>
                <a:pPr algn="ctr">
                  <a:buClr>
                    <a:schemeClr val="dk1"/>
                  </a:buClr>
                  <a:buSzPts val="1600"/>
                </a:pPr>
                <a:r>
                  <a:rPr lang="en-US" altLang="ja-JP" sz="1100" b="1" dirty="0">
                    <a:solidFill>
                      <a:schemeClr val="dk1"/>
                    </a:solidFill>
                    <a:latin typeface="BIZ UDPゴシック" panose="020B0400000000000000" pitchFamily="50" charset="-128"/>
                    <a:ea typeface="BIZ UDPゴシック" panose="020B0400000000000000" pitchFamily="50" charset="-128"/>
                  </a:rPr>
                  <a:t>294</a:t>
                </a:r>
                <a:r>
                  <a:rPr lang="ja-JP" altLang="en-US" sz="1100" b="1" dirty="0">
                    <a:solidFill>
                      <a:schemeClr val="dk1"/>
                    </a:solidFill>
                    <a:latin typeface="BIZ UDPゴシック" panose="020B0400000000000000" pitchFamily="50" charset="-128"/>
                    <a:ea typeface="BIZ UDPゴシック" panose="020B0400000000000000" pitchFamily="50" charset="-128"/>
                  </a:rPr>
                  <a:t>円</a:t>
                </a:r>
                <a:endParaRPr lang="en-US" altLang="ja-JP" sz="1100" b="1" dirty="0">
                  <a:solidFill>
                    <a:schemeClr val="dk1"/>
                  </a:solidFill>
                  <a:latin typeface="BIZ UDPゴシック" panose="020B0400000000000000" pitchFamily="50" charset="-128"/>
                  <a:ea typeface="BIZ UDPゴシック" panose="020B0400000000000000" pitchFamily="50" charset="-128"/>
                </a:endParaRPr>
              </a:p>
            </p:txBody>
          </p:sp>
          <p:sp>
            <p:nvSpPr>
              <p:cNvPr id="30" name="矢印: 上向き折線 29">
                <a:extLst>
                  <a:ext uri="{FF2B5EF4-FFF2-40B4-BE49-F238E27FC236}">
                    <a16:creationId xmlns:a16="http://schemas.microsoft.com/office/drawing/2014/main" id="{036A33AC-4385-F016-A2BE-D8FA21DF498E}"/>
                  </a:ext>
                </a:extLst>
              </p:cNvPr>
              <p:cNvSpPr/>
              <p:nvPr/>
            </p:nvSpPr>
            <p:spPr>
              <a:xfrm>
                <a:off x="895273" y="6195539"/>
                <a:ext cx="216557" cy="208118"/>
              </a:xfrm>
              <a:prstGeom prst="bentUp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grpSp>
        <p:grpSp>
          <p:nvGrpSpPr>
            <p:cNvPr id="250" name="グループ化 249">
              <a:extLst>
                <a:ext uri="{FF2B5EF4-FFF2-40B4-BE49-F238E27FC236}">
                  <a16:creationId xmlns:a16="http://schemas.microsoft.com/office/drawing/2014/main" id="{B63227EB-676F-2E9C-27EE-2AA936CAD733}"/>
                </a:ext>
              </a:extLst>
            </p:cNvPr>
            <p:cNvGrpSpPr/>
            <p:nvPr/>
          </p:nvGrpSpPr>
          <p:grpSpPr>
            <a:xfrm>
              <a:off x="3430454" y="5004707"/>
              <a:ext cx="1541348" cy="1632765"/>
              <a:chOff x="3594284" y="4990148"/>
              <a:chExt cx="1541348" cy="1632765"/>
            </a:xfrm>
          </p:grpSpPr>
          <p:grpSp>
            <p:nvGrpSpPr>
              <p:cNvPr id="219" name="グループ化 218">
                <a:extLst>
                  <a:ext uri="{FF2B5EF4-FFF2-40B4-BE49-F238E27FC236}">
                    <a16:creationId xmlns:a16="http://schemas.microsoft.com/office/drawing/2014/main" id="{F931664D-974A-148E-C229-250DB244214F}"/>
                  </a:ext>
                </a:extLst>
              </p:cNvPr>
              <p:cNvGrpSpPr/>
              <p:nvPr/>
            </p:nvGrpSpPr>
            <p:grpSpPr>
              <a:xfrm>
                <a:off x="3594284" y="4990148"/>
                <a:ext cx="1541348" cy="1632765"/>
                <a:chOff x="245572" y="4969148"/>
                <a:chExt cx="1541348" cy="1632765"/>
              </a:xfrm>
            </p:grpSpPr>
            <p:sp>
              <p:nvSpPr>
                <p:cNvPr id="220" name="四角形: 角を丸くする 219">
                  <a:extLst>
                    <a:ext uri="{FF2B5EF4-FFF2-40B4-BE49-F238E27FC236}">
                      <a16:creationId xmlns:a16="http://schemas.microsoft.com/office/drawing/2014/main" id="{A3D4A7B3-447C-EBD2-8C6C-27917B7DA39D}"/>
                    </a:ext>
                  </a:extLst>
                </p:cNvPr>
                <p:cNvSpPr/>
                <p:nvPr/>
              </p:nvSpPr>
              <p:spPr>
                <a:xfrm>
                  <a:off x="245572" y="4985816"/>
                  <a:ext cx="1496911" cy="1616097"/>
                </a:xfrm>
                <a:prstGeom prst="roundRect">
                  <a:avLst/>
                </a:prstGeom>
                <a:ln w="38100">
                  <a:solidFill>
                    <a:srgbClr val="F29558"/>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21" name="四角形: 角を丸くする 220">
                  <a:extLst>
                    <a:ext uri="{FF2B5EF4-FFF2-40B4-BE49-F238E27FC236}">
                      <a16:creationId xmlns:a16="http://schemas.microsoft.com/office/drawing/2014/main" id="{D087AFE2-3F2D-BCED-838D-027065DA766C}"/>
                    </a:ext>
                  </a:extLst>
                </p:cNvPr>
                <p:cNvSpPr/>
                <p:nvPr/>
              </p:nvSpPr>
              <p:spPr>
                <a:xfrm>
                  <a:off x="324777" y="6106957"/>
                  <a:ext cx="1338500" cy="385283"/>
                </a:xfrm>
                <a:prstGeom prst="roundRect">
                  <a:avLst/>
                </a:prstGeom>
                <a:solidFill>
                  <a:srgbClr val="FCDF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22" name="Google Shape;152;p5">
                  <a:extLst>
                    <a:ext uri="{FF2B5EF4-FFF2-40B4-BE49-F238E27FC236}">
                      <a16:creationId xmlns:a16="http://schemas.microsoft.com/office/drawing/2014/main" id="{54851697-D72D-790C-B90D-426EE93CB2C8}"/>
                    </a:ext>
                  </a:extLst>
                </p:cNvPr>
                <p:cNvSpPr txBox="1"/>
                <p:nvPr/>
              </p:nvSpPr>
              <p:spPr>
                <a:xfrm>
                  <a:off x="310721" y="4969148"/>
                  <a:ext cx="1366613" cy="547710"/>
                </a:xfrm>
                <a:prstGeom prst="rect">
                  <a:avLst/>
                </a:prstGeom>
                <a:noFill/>
                <a:ln>
                  <a:noFill/>
                </a:ln>
              </p:spPr>
              <p:txBody>
                <a:bodyPr spcFirstLastPara="1" wrap="square" lIns="91425" tIns="45700" rIns="91425" bIns="45700" anchor="ctr" anchorCtr="0">
                  <a:noAutofit/>
                </a:bodyPr>
                <a:lstStyle/>
                <a:p>
                  <a:pPr algn="ctr">
                    <a:buClr>
                      <a:schemeClr val="dk1"/>
                    </a:buClr>
                    <a:buSzPts val="1600"/>
                  </a:pPr>
                  <a:r>
                    <a:rPr lang="ja-JP" altLang="en-US" sz="1100" b="1" spc="-150" dirty="0">
                      <a:solidFill>
                        <a:schemeClr val="dk1"/>
                      </a:solidFill>
                      <a:latin typeface="BIZ UDPゴシック" panose="020B0400000000000000" pitchFamily="50" charset="-128"/>
                      <a:ea typeface="BIZ UDPゴシック" panose="020B0400000000000000" pitchFamily="50" charset="-128"/>
                    </a:rPr>
                    <a:t>ガソリン</a:t>
                  </a:r>
                  <a:r>
                    <a:rPr lang="en-US" altLang="ja-JP" sz="1100" b="1" spc="-150" dirty="0">
                      <a:solidFill>
                        <a:schemeClr val="dk1"/>
                      </a:solidFill>
                      <a:latin typeface="BIZ UDPゴシック" panose="020B0400000000000000" pitchFamily="50" charset="-128"/>
                      <a:ea typeface="BIZ UDPゴシック" panose="020B0400000000000000" pitchFamily="50" charset="-128"/>
                    </a:rPr>
                    <a:t>1</a:t>
                  </a:r>
                  <a:r>
                    <a:rPr lang="ja-JP" altLang="en-US" sz="1100" b="1" spc="-150" dirty="0">
                      <a:solidFill>
                        <a:schemeClr val="dk1"/>
                      </a:solidFill>
                      <a:latin typeface="BIZ UDPゴシック" panose="020B0400000000000000" pitchFamily="50" charset="-128"/>
                      <a:ea typeface="BIZ UDPゴシック" panose="020B0400000000000000" pitchFamily="50" charset="-128"/>
                    </a:rPr>
                    <a:t>リットル</a:t>
                  </a:r>
                  <a:endParaRPr lang="en-US" altLang="ja-JP" sz="1100" b="1" spc="-150" dirty="0">
                    <a:solidFill>
                      <a:schemeClr val="dk1"/>
                    </a:solidFill>
                    <a:latin typeface="BIZ UDPゴシック" panose="020B0400000000000000" pitchFamily="50" charset="-128"/>
                    <a:ea typeface="BIZ UDPゴシック" panose="020B0400000000000000" pitchFamily="50" charset="-128"/>
                  </a:endParaRPr>
                </a:p>
                <a:p>
                  <a:pPr algn="ctr">
                    <a:buClr>
                      <a:schemeClr val="dk1"/>
                    </a:buClr>
                    <a:buSzPts val="1600"/>
                  </a:pPr>
                  <a:r>
                    <a:rPr lang="ja-JP" altLang="en-US" sz="900" dirty="0">
                      <a:solidFill>
                        <a:schemeClr val="dk1"/>
                      </a:solidFill>
                      <a:latin typeface="BIZ UDPゴシック" panose="020B0400000000000000" pitchFamily="50" charset="-128"/>
                      <a:ea typeface="BIZ UDPゴシック" panose="020B0400000000000000" pitchFamily="50" charset="-128"/>
                    </a:rPr>
                    <a:t>（レギュラー）</a:t>
                  </a:r>
                  <a:endParaRPr lang="en-US" altLang="ja-JP" sz="900" dirty="0">
                    <a:solidFill>
                      <a:schemeClr val="dk1"/>
                    </a:solidFill>
                    <a:latin typeface="BIZ UDPゴシック" panose="020B0400000000000000" pitchFamily="50" charset="-128"/>
                    <a:ea typeface="BIZ UDPゴシック" panose="020B0400000000000000" pitchFamily="50" charset="-128"/>
                  </a:endParaRPr>
                </a:p>
              </p:txBody>
            </p:sp>
            <p:sp>
              <p:nvSpPr>
                <p:cNvPr id="223" name="Google Shape;152;p5">
                  <a:extLst>
                    <a:ext uri="{FF2B5EF4-FFF2-40B4-BE49-F238E27FC236}">
                      <a16:creationId xmlns:a16="http://schemas.microsoft.com/office/drawing/2014/main" id="{93D999D2-B8E2-3BB8-EEE6-98CFD28708F8}"/>
                    </a:ext>
                  </a:extLst>
                </p:cNvPr>
                <p:cNvSpPr txBox="1"/>
                <p:nvPr/>
              </p:nvSpPr>
              <p:spPr>
                <a:xfrm>
                  <a:off x="254920" y="6023183"/>
                  <a:ext cx="715809" cy="547710"/>
                </a:xfrm>
                <a:prstGeom prst="rect">
                  <a:avLst/>
                </a:prstGeom>
                <a:noFill/>
                <a:ln>
                  <a:noFill/>
                </a:ln>
              </p:spPr>
              <p:txBody>
                <a:bodyPr spcFirstLastPara="1" wrap="square" lIns="91425" tIns="45700" rIns="91425" bIns="45700" anchor="ctr" anchorCtr="0">
                  <a:noAutofit/>
                </a:bodyPr>
                <a:lstStyle/>
                <a:p>
                  <a:pPr algn="ctr">
                    <a:buClr>
                      <a:schemeClr val="dk1"/>
                    </a:buClr>
                    <a:buSzPts val="1600"/>
                  </a:pPr>
                  <a:r>
                    <a:rPr lang="en-US" altLang="ja-JP" sz="1000" dirty="0">
                      <a:solidFill>
                        <a:schemeClr val="dk1"/>
                      </a:solidFill>
                      <a:latin typeface="BIZ UDPゴシック" panose="020B0400000000000000" pitchFamily="50" charset="-128"/>
                      <a:ea typeface="BIZ UDPゴシック" panose="020B0400000000000000" pitchFamily="50" charset="-128"/>
                    </a:rPr>
                    <a:t>2004</a:t>
                  </a:r>
                  <a:r>
                    <a:rPr lang="ja-JP" altLang="en-US" sz="1000" dirty="0">
                      <a:solidFill>
                        <a:schemeClr val="dk1"/>
                      </a:solidFill>
                      <a:latin typeface="BIZ UDPゴシック" panose="020B0400000000000000" pitchFamily="50" charset="-128"/>
                      <a:ea typeface="BIZ UDPゴシック" panose="020B0400000000000000" pitchFamily="50" charset="-128"/>
                    </a:rPr>
                    <a:t>年</a:t>
                  </a:r>
                  <a:endParaRPr lang="en-US" altLang="ja-JP" sz="1000" dirty="0">
                    <a:solidFill>
                      <a:schemeClr val="dk1"/>
                    </a:solidFill>
                    <a:latin typeface="BIZ UDPゴシック" panose="020B0400000000000000" pitchFamily="50" charset="-128"/>
                    <a:ea typeface="BIZ UDPゴシック" panose="020B0400000000000000" pitchFamily="50" charset="-128"/>
                  </a:endParaRPr>
                </a:p>
                <a:p>
                  <a:pPr algn="ctr">
                    <a:buClr>
                      <a:schemeClr val="dk1"/>
                    </a:buClr>
                    <a:buSzPts val="1600"/>
                  </a:pPr>
                  <a:r>
                    <a:rPr lang="en-US" altLang="ja-JP" sz="1100" b="1" dirty="0">
                      <a:solidFill>
                        <a:schemeClr val="dk1"/>
                      </a:solidFill>
                      <a:latin typeface="BIZ UDPゴシック" panose="020B0400000000000000" pitchFamily="50" charset="-128"/>
                      <a:ea typeface="BIZ UDPゴシック" panose="020B0400000000000000" pitchFamily="50" charset="-128"/>
                    </a:rPr>
                    <a:t>113</a:t>
                  </a:r>
                  <a:r>
                    <a:rPr lang="ja-JP" altLang="en-US" sz="1100" b="1" dirty="0">
                      <a:solidFill>
                        <a:schemeClr val="dk1"/>
                      </a:solidFill>
                      <a:latin typeface="BIZ UDPゴシック" panose="020B0400000000000000" pitchFamily="50" charset="-128"/>
                      <a:ea typeface="BIZ UDPゴシック" panose="020B0400000000000000" pitchFamily="50" charset="-128"/>
                    </a:rPr>
                    <a:t>円</a:t>
                  </a:r>
                  <a:endParaRPr lang="en-US" altLang="ja-JP" sz="1100" b="1" dirty="0">
                    <a:solidFill>
                      <a:schemeClr val="dk1"/>
                    </a:solidFill>
                    <a:latin typeface="BIZ UDPゴシック" panose="020B0400000000000000" pitchFamily="50" charset="-128"/>
                    <a:ea typeface="BIZ UDPゴシック" panose="020B0400000000000000" pitchFamily="50" charset="-128"/>
                  </a:endParaRPr>
                </a:p>
              </p:txBody>
            </p:sp>
            <p:sp>
              <p:nvSpPr>
                <p:cNvPr id="224" name="Google Shape;152;p5">
                  <a:extLst>
                    <a:ext uri="{FF2B5EF4-FFF2-40B4-BE49-F238E27FC236}">
                      <a16:creationId xmlns:a16="http://schemas.microsoft.com/office/drawing/2014/main" id="{24BCFDE2-9250-C00E-1B66-3A63D4CD434B}"/>
                    </a:ext>
                  </a:extLst>
                </p:cNvPr>
                <p:cNvSpPr txBox="1"/>
                <p:nvPr/>
              </p:nvSpPr>
              <p:spPr>
                <a:xfrm>
                  <a:off x="996116" y="6023183"/>
                  <a:ext cx="790804" cy="547710"/>
                </a:xfrm>
                <a:prstGeom prst="rect">
                  <a:avLst/>
                </a:prstGeom>
                <a:noFill/>
                <a:ln>
                  <a:noFill/>
                </a:ln>
              </p:spPr>
              <p:txBody>
                <a:bodyPr spcFirstLastPara="1" wrap="square" lIns="91425" tIns="45700" rIns="91425" bIns="45700" anchor="ctr" anchorCtr="0">
                  <a:noAutofit/>
                </a:bodyPr>
                <a:lstStyle/>
                <a:p>
                  <a:pPr algn="ctr">
                    <a:buClr>
                      <a:schemeClr val="dk1"/>
                    </a:buClr>
                    <a:buSzPts val="1600"/>
                  </a:pPr>
                  <a:r>
                    <a:rPr lang="en-US" altLang="ja-JP" sz="1000" dirty="0">
                      <a:solidFill>
                        <a:schemeClr val="dk1"/>
                      </a:solidFill>
                      <a:latin typeface="BIZ UDPゴシック" panose="020B0400000000000000" pitchFamily="50" charset="-128"/>
                      <a:ea typeface="BIZ UDPゴシック" panose="020B0400000000000000" pitchFamily="50" charset="-128"/>
                    </a:rPr>
                    <a:t>2024</a:t>
                  </a:r>
                  <a:r>
                    <a:rPr lang="ja-JP" altLang="en-US" sz="1000" dirty="0">
                      <a:solidFill>
                        <a:schemeClr val="dk1"/>
                      </a:solidFill>
                      <a:latin typeface="BIZ UDPゴシック" panose="020B0400000000000000" pitchFamily="50" charset="-128"/>
                      <a:ea typeface="BIZ UDPゴシック" panose="020B0400000000000000" pitchFamily="50" charset="-128"/>
                    </a:rPr>
                    <a:t>年</a:t>
                  </a:r>
                  <a:endParaRPr lang="en-US" altLang="ja-JP" sz="1000" dirty="0">
                    <a:solidFill>
                      <a:schemeClr val="dk1"/>
                    </a:solidFill>
                    <a:latin typeface="BIZ UDPゴシック" panose="020B0400000000000000" pitchFamily="50" charset="-128"/>
                    <a:ea typeface="BIZ UDPゴシック" panose="020B0400000000000000" pitchFamily="50" charset="-128"/>
                  </a:endParaRPr>
                </a:p>
                <a:p>
                  <a:pPr algn="ctr">
                    <a:buClr>
                      <a:schemeClr val="dk1"/>
                    </a:buClr>
                    <a:buSzPts val="1600"/>
                  </a:pPr>
                  <a:r>
                    <a:rPr lang="en-US" altLang="ja-JP" sz="1100" b="1" dirty="0">
                      <a:solidFill>
                        <a:schemeClr val="dk1"/>
                      </a:solidFill>
                      <a:latin typeface="BIZ UDPゴシック" panose="020B0400000000000000" pitchFamily="50" charset="-128"/>
                      <a:ea typeface="BIZ UDPゴシック" panose="020B0400000000000000" pitchFamily="50" charset="-128"/>
                    </a:rPr>
                    <a:t>174</a:t>
                  </a:r>
                  <a:r>
                    <a:rPr lang="ja-JP" altLang="en-US" sz="1100" b="1" dirty="0">
                      <a:solidFill>
                        <a:schemeClr val="dk1"/>
                      </a:solidFill>
                      <a:latin typeface="BIZ UDPゴシック" panose="020B0400000000000000" pitchFamily="50" charset="-128"/>
                      <a:ea typeface="BIZ UDPゴシック" panose="020B0400000000000000" pitchFamily="50" charset="-128"/>
                    </a:rPr>
                    <a:t>円</a:t>
                  </a:r>
                  <a:endParaRPr lang="en-US" altLang="ja-JP" sz="1100" b="1" dirty="0">
                    <a:solidFill>
                      <a:schemeClr val="dk1"/>
                    </a:solidFill>
                    <a:latin typeface="BIZ UDPゴシック" panose="020B0400000000000000" pitchFamily="50" charset="-128"/>
                    <a:ea typeface="BIZ UDPゴシック" panose="020B0400000000000000" pitchFamily="50" charset="-128"/>
                  </a:endParaRPr>
                </a:p>
              </p:txBody>
            </p:sp>
            <p:sp>
              <p:nvSpPr>
                <p:cNvPr id="225" name="矢印: 上向き折線 224">
                  <a:extLst>
                    <a:ext uri="{FF2B5EF4-FFF2-40B4-BE49-F238E27FC236}">
                      <a16:creationId xmlns:a16="http://schemas.microsoft.com/office/drawing/2014/main" id="{C958C620-EAD6-087A-021B-B2CCDC1D47E2}"/>
                    </a:ext>
                  </a:extLst>
                </p:cNvPr>
                <p:cNvSpPr/>
                <p:nvPr/>
              </p:nvSpPr>
              <p:spPr>
                <a:xfrm>
                  <a:off x="895273" y="6195539"/>
                  <a:ext cx="216557" cy="208118"/>
                </a:xfrm>
                <a:prstGeom prst="bentUp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grpSp>
          <p:pic>
            <p:nvPicPr>
              <p:cNvPr id="178" name="図 177">
                <a:extLst>
                  <a:ext uri="{FF2B5EF4-FFF2-40B4-BE49-F238E27FC236}">
                    <a16:creationId xmlns:a16="http://schemas.microsoft.com/office/drawing/2014/main" id="{216284C3-4862-D70A-55E3-2C90471A357A}"/>
                  </a:ext>
                </a:extLst>
              </p:cNvPr>
              <p:cNvPicPr>
                <a:picLocks noChangeAspect="1"/>
              </p:cNvPicPr>
              <p:nvPr/>
            </p:nvPicPr>
            <p:blipFill>
              <a:blip r:embed="rId7"/>
              <a:stretch>
                <a:fillRect/>
              </a:stretch>
            </p:blipFill>
            <p:spPr>
              <a:xfrm>
                <a:off x="4186813" y="5464903"/>
                <a:ext cx="493851" cy="621402"/>
              </a:xfrm>
              <a:prstGeom prst="rect">
                <a:avLst/>
              </a:prstGeom>
            </p:spPr>
          </p:pic>
        </p:grpSp>
        <p:grpSp>
          <p:nvGrpSpPr>
            <p:cNvPr id="252" name="グループ化 251">
              <a:extLst>
                <a:ext uri="{FF2B5EF4-FFF2-40B4-BE49-F238E27FC236}">
                  <a16:creationId xmlns:a16="http://schemas.microsoft.com/office/drawing/2014/main" id="{03A19A19-F930-A8AC-4748-301A62E5B025}"/>
                </a:ext>
              </a:extLst>
            </p:cNvPr>
            <p:cNvGrpSpPr/>
            <p:nvPr/>
          </p:nvGrpSpPr>
          <p:grpSpPr>
            <a:xfrm>
              <a:off x="6615336" y="4947557"/>
              <a:ext cx="1541348" cy="1689915"/>
              <a:chOff x="6953027" y="4947557"/>
              <a:chExt cx="1541348" cy="1689915"/>
            </a:xfrm>
          </p:grpSpPr>
          <p:grpSp>
            <p:nvGrpSpPr>
              <p:cNvPr id="233" name="グループ化 232">
                <a:extLst>
                  <a:ext uri="{FF2B5EF4-FFF2-40B4-BE49-F238E27FC236}">
                    <a16:creationId xmlns:a16="http://schemas.microsoft.com/office/drawing/2014/main" id="{C650E40C-C5E5-15AE-9853-2F5E4F2DFC8C}"/>
                  </a:ext>
                </a:extLst>
              </p:cNvPr>
              <p:cNvGrpSpPr/>
              <p:nvPr/>
            </p:nvGrpSpPr>
            <p:grpSpPr>
              <a:xfrm>
                <a:off x="6953027" y="4947557"/>
                <a:ext cx="1541348" cy="1689915"/>
                <a:chOff x="245572" y="4911998"/>
                <a:chExt cx="1541348" cy="1689915"/>
              </a:xfrm>
            </p:grpSpPr>
            <p:sp>
              <p:nvSpPr>
                <p:cNvPr id="234" name="四角形: 角を丸くする 233">
                  <a:extLst>
                    <a:ext uri="{FF2B5EF4-FFF2-40B4-BE49-F238E27FC236}">
                      <a16:creationId xmlns:a16="http://schemas.microsoft.com/office/drawing/2014/main" id="{786EB642-2702-0F41-BBB8-B0C2481B9058}"/>
                    </a:ext>
                  </a:extLst>
                </p:cNvPr>
                <p:cNvSpPr/>
                <p:nvPr/>
              </p:nvSpPr>
              <p:spPr>
                <a:xfrm>
                  <a:off x="245572" y="4985816"/>
                  <a:ext cx="1496911" cy="1616097"/>
                </a:xfrm>
                <a:prstGeom prst="roundRect">
                  <a:avLst/>
                </a:prstGeom>
                <a:ln w="38100">
                  <a:solidFill>
                    <a:srgbClr val="F29558"/>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35" name="四角形: 角を丸くする 234">
                  <a:extLst>
                    <a:ext uri="{FF2B5EF4-FFF2-40B4-BE49-F238E27FC236}">
                      <a16:creationId xmlns:a16="http://schemas.microsoft.com/office/drawing/2014/main" id="{6332343A-D3F8-CF69-4EF3-7EB40910245C}"/>
                    </a:ext>
                  </a:extLst>
                </p:cNvPr>
                <p:cNvSpPr/>
                <p:nvPr/>
              </p:nvSpPr>
              <p:spPr>
                <a:xfrm>
                  <a:off x="324777" y="6106957"/>
                  <a:ext cx="1338500" cy="385283"/>
                </a:xfrm>
                <a:prstGeom prst="roundRect">
                  <a:avLst/>
                </a:prstGeom>
                <a:solidFill>
                  <a:srgbClr val="FCDF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36" name="Google Shape;152;p5">
                  <a:extLst>
                    <a:ext uri="{FF2B5EF4-FFF2-40B4-BE49-F238E27FC236}">
                      <a16:creationId xmlns:a16="http://schemas.microsoft.com/office/drawing/2014/main" id="{5626CB4E-A49A-9CDE-96D8-FD4E119A379C}"/>
                    </a:ext>
                  </a:extLst>
                </p:cNvPr>
                <p:cNvSpPr txBox="1"/>
                <p:nvPr/>
              </p:nvSpPr>
              <p:spPr>
                <a:xfrm>
                  <a:off x="310721" y="4911998"/>
                  <a:ext cx="1366613" cy="547710"/>
                </a:xfrm>
                <a:prstGeom prst="rect">
                  <a:avLst/>
                </a:prstGeom>
                <a:noFill/>
                <a:ln>
                  <a:noFill/>
                </a:ln>
              </p:spPr>
              <p:txBody>
                <a:bodyPr spcFirstLastPara="1" wrap="square" lIns="91425" tIns="45700" rIns="91425" bIns="45700" anchor="ctr" anchorCtr="0">
                  <a:noAutofit/>
                </a:bodyPr>
                <a:lstStyle/>
                <a:p>
                  <a:pPr algn="ctr">
                    <a:lnSpc>
                      <a:spcPct val="150000"/>
                    </a:lnSpc>
                    <a:buClr>
                      <a:schemeClr val="dk1"/>
                    </a:buClr>
                    <a:buSzPts val="1600"/>
                  </a:pPr>
                  <a:r>
                    <a:rPr lang="ja-JP" altLang="en-US" sz="1100" b="1" dirty="0">
                      <a:solidFill>
                        <a:schemeClr val="dk1"/>
                      </a:solidFill>
                      <a:latin typeface="BIZ UDPゴシック" panose="020B0400000000000000" pitchFamily="50" charset="-128"/>
                      <a:ea typeface="BIZ UDPゴシック" panose="020B0400000000000000" pitchFamily="50" charset="-128"/>
                    </a:rPr>
                    <a:t>キャベツ</a:t>
                  </a:r>
                  <a:r>
                    <a:rPr lang="en-US" altLang="ja-JP" sz="1100" b="1" dirty="0">
                      <a:solidFill>
                        <a:schemeClr val="dk1"/>
                      </a:solidFill>
                      <a:latin typeface="BIZ UDPゴシック" panose="020B0400000000000000" pitchFamily="50" charset="-128"/>
                      <a:ea typeface="BIZ UDPゴシック" panose="020B0400000000000000" pitchFamily="50" charset="-128"/>
                    </a:rPr>
                    <a:t>1</a:t>
                  </a:r>
                  <a:r>
                    <a:rPr lang="ja-JP" altLang="en-US" sz="1100" b="1" dirty="0">
                      <a:solidFill>
                        <a:schemeClr val="dk1"/>
                      </a:solidFill>
                      <a:latin typeface="BIZ UDPゴシック" panose="020B0400000000000000" pitchFamily="50" charset="-128"/>
                      <a:ea typeface="BIZ UDPゴシック" panose="020B0400000000000000" pitchFamily="50" charset="-128"/>
                    </a:rPr>
                    <a:t>キロ</a:t>
                  </a:r>
                  <a:endParaRPr lang="en-US" altLang="ja-JP" sz="1100" b="1" dirty="0">
                    <a:solidFill>
                      <a:schemeClr val="dk1"/>
                    </a:solidFill>
                    <a:latin typeface="BIZ UDPゴシック" panose="020B0400000000000000" pitchFamily="50" charset="-128"/>
                    <a:ea typeface="BIZ UDPゴシック" panose="020B0400000000000000" pitchFamily="50" charset="-128"/>
                  </a:endParaRPr>
                </a:p>
              </p:txBody>
            </p:sp>
            <p:sp>
              <p:nvSpPr>
                <p:cNvPr id="237" name="Google Shape;152;p5">
                  <a:extLst>
                    <a:ext uri="{FF2B5EF4-FFF2-40B4-BE49-F238E27FC236}">
                      <a16:creationId xmlns:a16="http://schemas.microsoft.com/office/drawing/2014/main" id="{DBD10919-9D0B-9587-A455-27C8F3E38E40}"/>
                    </a:ext>
                  </a:extLst>
                </p:cNvPr>
                <p:cNvSpPr txBox="1"/>
                <p:nvPr/>
              </p:nvSpPr>
              <p:spPr>
                <a:xfrm>
                  <a:off x="254920" y="6023183"/>
                  <a:ext cx="715809" cy="547710"/>
                </a:xfrm>
                <a:prstGeom prst="rect">
                  <a:avLst/>
                </a:prstGeom>
                <a:noFill/>
                <a:ln>
                  <a:noFill/>
                </a:ln>
              </p:spPr>
              <p:txBody>
                <a:bodyPr spcFirstLastPara="1" wrap="square" lIns="91425" tIns="45700" rIns="91425" bIns="45700" anchor="ctr" anchorCtr="0">
                  <a:noAutofit/>
                </a:bodyPr>
                <a:lstStyle/>
                <a:p>
                  <a:pPr algn="ctr">
                    <a:buClr>
                      <a:schemeClr val="dk1"/>
                    </a:buClr>
                    <a:buSzPts val="1600"/>
                  </a:pPr>
                  <a:r>
                    <a:rPr lang="en-US" altLang="ja-JP" sz="1000" dirty="0">
                      <a:solidFill>
                        <a:schemeClr val="dk1"/>
                      </a:solidFill>
                      <a:latin typeface="BIZ UDPゴシック" panose="020B0400000000000000" pitchFamily="50" charset="-128"/>
                      <a:ea typeface="BIZ UDPゴシック" panose="020B0400000000000000" pitchFamily="50" charset="-128"/>
                    </a:rPr>
                    <a:t>2004</a:t>
                  </a:r>
                  <a:r>
                    <a:rPr lang="ja-JP" altLang="en-US" sz="1000" dirty="0">
                      <a:solidFill>
                        <a:schemeClr val="dk1"/>
                      </a:solidFill>
                      <a:latin typeface="BIZ UDPゴシック" panose="020B0400000000000000" pitchFamily="50" charset="-128"/>
                      <a:ea typeface="BIZ UDPゴシック" panose="020B0400000000000000" pitchFamily="50" charset="-128"/>
                    </a:rPr>
                    <a:t>年</a:t>
                  </a:r>
                  <a:endParaRPr lang="en-US" altLang="ja-JP" sz="1000" dirty="0">
                    <a:solidFill>
                      <a:schemeClr val="dk1"/>
                    </a:solidFill>
                    <a:latin typeface="BIZ UDPゴシック" panose="020B0400000000000000" pitchFamily="50" charset="-128"/>
                    <a:ea typeface="BIZ UDPゴシック" panose="020B0400000000000000" pitchFamily="50" charset="-128"/>
                  </a:endParaRPr>
                </a:p>
                <a:p>
                  <a:pPr algn="ctr">
                    <a:buClr>
                      <a:schemeClr val="dk1"/>
                    </a:buClr>
                    <a:buSzPts val="1600"/>
                  </a:pPr>
                  <a:r>
                    <a:rPr lang="en-US" altLang="ja-JP" sz="1100" b="1" dirty="0">
                      <a:solidFill>
                        <a:schemeClr val="dk1"/>
                      </a:solidFill>
                      <a:latin typeface="BIZ UDPゴシック" panose="020B0400000000000000" pitchFamily="50" charset="-128"/>
                      <a:ea typeface="BIZ UDPゴシック" panose="020B0400000000000000" pitchFamily="50" charset="-128"/>
                    </a:rPr>
                    <a:t>200</a:t>
                  </a:r>
                  <a:r>
                    <a:rPr lang="ja-JP" altLang="en-US" sz="1100" b="1" dirty="0">
                      <a:solidFill>
                        <a:schemeClr val="dk1"/>
                      </a:solidFill>
                      <a:latin typeface="BIZ UDPゴシック" panose="020B0400000000000000" pitchFamily="50" charset="-128"/>
                      <a:ea typeface="BIZ UDPゴシック" panose="020B0400000000000000" pitchFamily="50" charset="-128"/>
                    </a:rPr>
                    <a:t>円</a:t>
                  </a:r>
                  <a:endParaRPr lang="en-US" altLang="ja-JP" sz="1100" b="1" dirty="0">
                    <a:solidFill>
                      <a:schemeClr val="dk1"/>
                    </a:solidFill>
                    <a:latin typeface="BIZ UDPゴシック" panose="020B0400000000000000" pitchFamily="50" charset="-128"/>
                    <a:ea typeface="BIZ UDPゴシック" panose="020B0400000000000000" pitchFamily="50" charset="-128"/>
                  </a:endParaRPr>
                </a:p>
              </p:txBody>
            </p:sp>
            <p:sp>
              <p:nvSpPr>
                <p:cNvPr id="238" name="Google Shape;152;p5">
                  <a:extLst>
                    <a:ext uri="{FF2B5EF4-FFF2-40B4-BE49-F238E27FC236}">
                      <a16:creationId xmlns:a16="http://schemas.microsoft.com/office/drawing/2014/main" id="{71C4F063-15B9-F7D7-90CD-88C72D17A4FF}"/>
                    </a:ext>
                  </a:extLst>
                </p:cNvPr>
                <p:cNvSpPr txBox="1"/>
                <p:nvPr/>
              </p:nvSpPr>
              <p:spPr>
                <a:xfrm>
                  <a:off x="996116" y="6023183"/>
                  <a:ext cx="790804" cy="547710"/>
                </a:xfrm>
                <a:prstGeom prst="rect">
                  <a:avLst/>
                </a:prstGeom>
                <a:noFill/>
                <a:ln>
                  <a:noFill/>
                </a:ln>
              </p:spPr>
              <p:txBody>
                <a:bodyPr spcFirstLastPara="1" wrap="square" lIns="91425" tIns="45700" rIns="91425" bIns="45700" anchor="ctr" anchorCtr="0">
                  <a:noAutofit/>
                </a:bodyPr>
                <a:lstStyle/>
                <a:p>
                  <a:pPr algn="ctr">
                    <a:buClr>
                      <a:schemeClr val="dk1"/>
                    </a:buClr>
                    <a:buSzPts val="1600"/>
                  </a:pPr>
                  <a:r>
                    <a:rPr lang="en-US" altLang="ja-JP" sz="1000" dirty="0">
                      <a:solidFill>
                        <a:schemeClr val="dk1"/>
                      </a:solidFill>
                      <a:latin typeface="BIZ UDPゴシック" panose="020B0400000000000000" pitchFamily="50" charset="-128"/>
                      <a:ea typeface="BIZ UDPゴシック" panose="020B0400000000000000" pitchFamily="50" charset="-128"/>
                    </a:rPr>
                    <a:t>2024</a:t>
                  </a:r>
                  <a:r>
                    <a:rPr lang="ja-JP" altLang="en-US" sz="1000" dirty="0">
                      <a:solidFill>
                        <a:schemeClr val="dk1"/>
                      </a:solidFill>
                      <a:latin typeface="BIZ UDPゴシック" panose="020B0400000000000000" pitchFamily="50" charset="-128"/>
                      <a:ea typeface="BIZ UDPゴシック" panose="020B0400000000000000" pitchFamily="50" charset="-128"/>
                    </a:rPr>
                    <a:t>年</a:t>
                  </a:r>
                  <a:endParaRPr lang="en-US" altLang="ja-JP" sz="1000" dirty="0">
                    <a:solidFill>
                      <a:schemeClr val="dk1"/>
                    </a:solidFill>
                    <a:latin typeface="BIZ UDPゴシック" panose="020B0400000000000000" pitchFamily="50" charset="-128"/>
                    <a:ea typeface="BIZ UDPゴシック" panose="020B0400000000000000" pitchFamily="50" charset="-128"/>
                  </a:endParaRPr>
                </a:p>
                <a:p>
                  <a:pPr algn="ctr">
                    <a:buClr>
                      <a:schemeClr val="dk1"/>
                    </a:buClr>
                    <a:buSzPts val="1600"/>
                  </a:pPr>
                  <a:r>
                    <a:rPr lang="en-US" altLang="ja-JP" sz="1100" b="1" dirty="0">
                      <a:solidFill>
                        <a:schemeClr val="dk1"/>
                      </a:solidFill>
                      <a:latin typeface="BIZ UDPゴシック" panose="020B0400000000000000" pitchFamily="50" charset="-128"/>
                      <a:ea typeface="BIZ UDPゴシック" panose="020B0400000000000000" pitchFamily="50" charset="-128"/>
                    </a:rPr>
                    <a:t>236</a:t>
                  </a:r>
                  <a:r>
                    <a:rPr lang="ja-JP" altLang="en-US" sz="1100" b="1" dirty="0">
                      <a:solidFill>
                        <a:schemeClr val="dk1"/>
                      </a:solidFill>
                      <a:latin typeface="BIZ UDPゴシック" panose="020B0400000000000000" pitchFamily="50" charset="-128"/>
                      <a:ea typeface="BIZ UDPゴシック" panose="020B0400000000000000" pitchFamily="50" charset="-128"/>
                    </a:rPr>
                    <a:t>円</a:t>
                  </a:r>
                  <a:endParaRPr lang="en-US" altLang="ja-JP" sz="1100" b="1" dirty="0">
                    <a:solidFill>
                      <a:schemeClr val="dk1"/>
                    </a:solidFill>
                    <a:latin typeface="BIZ UDPゴシック" panose="020B0400000000000000" pitchFamily="50" charset="-128"/>
                    <a:ea typeface="BIZ UDPゴシック" panose="020B0400000000000000" pitchFamily="50" charset="-128"/>
                  </a:endParaRPr>
                </a:p>
              </p:txBody>
            </p:sp>
            <p:sp>
              <p:nvSpPr>
                <p:cNvPr id="239" name="矢印: 上向き折線 238">
                  <a:extLst>
                    <a:ext uri="{FF2B5EF4-FFF2-40B4-BE49-F238E27FC236}">
                      <a16:creationId xmlns:a16="http://schemas.microsoft.com/office/drawing/2014/main" id="{87C2E5B0-7176-C524-D55E-0835F10BA399}"/>
                    </a:ext>
                  </a:extLst>
                </p:cNvPr>
                <p:cNvSpPr/>
                <p:nvPr/>
              </p:nvSpPr>
              <p:spPr>
                <a:xfrm>
                  <a:off x="895273" y="6195539"/>
                  <a:ext cx="216557" cy="208118"/>
                </a:xfrm>
                <a:prstGeom prst="bentUp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grpSp>
          <p:pic>
            <p:nvPicPr>
              <p:cNvPr id="210" name="図 209">
                <a:extLst>
                  <a:ext uri="{FF2B5EF4-FFF2-40B4-BE49-F238E27FC236}">
                    <a16:creationId xmlns:a16="http://schemas.microsoft.com/office/drawing/2014/main" id="{47F2CB22-D55E-D203-2D1B-D48772D59420}"/>
                  </a:ext>
                </a:extLst>
              </p:cNvPr>
              <p:cNvPicPr>
                <a:picLocks noChangeAspect="1"/>
              </p:cNvPicPr>
              <p:nvPr/>
            </p:nvPicPr>
            <p:blipFill>
              <a:blip r:embed="rId8"/>
              <a:stretch>
                <a:fillRect/>
              </a:stretch>
            </p:blipFill>
            <p:spPr>
              <a:xfrm>
                <a:off x="7369451" y="5432772"/>
                <a:ext cx="708500" cy="625147"/>
              </a:xfrm>
              <a:prstGeom prst="rect">
                <a:avLst/>
              </a:prstGeom>
            </p:spPr>
          </p:pic>
        </p:grpSp>
        <p:grpSp>
          <p:nvGrpSpPr>
            <p:cNvPr id="249" name="グループ化 248">
              <a:extLst>
                <a:ext uri="{FF2B5EF4-FFF2-40B4-BE49-F238E27FC236}">
                  <a16:creationId xmlns:a16="http://schemas.microsoft.com/office/drawing/2014/main" id="{8807DE99-6426-DD06-9757-ECEFFC923EC1}"/>
                </a:ext>
              </a:extLst>
            </p:cNvPr>
            <p:cNvGrpSpPr/>
            <p:nvPr/>
          </p:nvGrpSpPr>
          <p:grpSpPr>
            <a:xfrm>
              <a:off x="1838013" y="4947557"/>
              <a:ext cx="1541348" cy="1689915"/>
              <a:chOff x="1919928" y="4911998"/>
              <a:chExt cx="1541348" cy="1689915"/>
            </a:xfrm>
          </p:grpSpPr>
          <p:grpSp>
            <p:nvGrpSpPr>
              <p:cNvPr id="211" name="グループ化 210">
                <a:extLst>
                  <a:ext uri="{FF2B5EF4-FFF2-40B4-BE49-F238E27FC236}">
                    <a16:creationId xmlns:a16="http://schemas.microsoft.com/office/drawing/2014/main" id="{E2AF58A1-080A-6F5E-A30E-DDA98306BFB6}"/>
                  </a:ext>
                </a:extLst>
              </p:cNvPr>
              <p:cNvGrpSpPr/>
              <p:nvPr/>
            </p:nvGrpSpPr>
            <p:grpSpPr>
              <a:xfrm>
                <a:off x="1919928" y="4911998"/>
                <a:ext cx="1541348" cy="1689915"/>
                <a:chOff x="245572" y="4911998"/>
                <a:chExt cx="1541348" cy="1689915"/>
              </a:xfrm>
            </p:grpSpPr>
            <p:sp>
              <p:nvSpPr>
                <p:cNvPr id="212" name="四角形: 角を丸くする 211">
                  <a:extLst>
                    <a:ext uri="{FF2B5EF4-FFF2-40B4-BE49-F238E27FC236}">
                      <a16:creationId xmlns:a16="http://schemas.microsoft.com/office/drawing/2014/main" id="{BF4B9DD7-8BF3-723E-12B2-60FD837817E8}"/>
                    </a:ext>
                  </a:extLst>
                </p:cNvPr>
                <p:cNvSpPr/>
                <p:nvPr/>
              </p:nvSpPr>
              <p:spPr>
                <a:xfrm>
                  <a:off x="245572" y="4985816"/>
                  <a:ext cx="1496911" cy="1616097"/>
                </a:xfrm>
                <a:prstGeom prst="roundRect">
                  <a:avLst/>
                </a:prstGeom>
                <a:ln w="38100">
                  <a:solidFill>
                    <a:srgbClr val="F29558"/>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13" name="四角形: 角を丸くする 212">
                  <a:extLst>
                    <a:ext uri="{FF2B5EF4-FFF2-40B4-BE49-F238E27FC236}">
                      <a16:creationId xmlns:a16="http://schemas.microsoft.com/office/drawing/2014/main" id="{80DA5902-4D70-8EEC-9854-2494D13938D1}"/>
                    </a:ext>
                  </a:extLst>
                </p:cNvPr>
                <p:cNvSpPr/>
                <p:nvPr/>
              </p:nvSpPr>
              <p:spPr>
                <a:xfrm>
                  <a:off x="324777" y="6106957"/>
                  <a:ext cx="1338500" cy="385283"/>
                </a:xfrm>
                <a:prstGeom prst="roundRect">
                  <a:avLst/>
                </a:prstGeom>
                <a:solidFill>
                  <a:srgbClr val="FCDF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14" name="Google Shape;152;p5">
                  <a:extLst>
                    <a:ext uri="{FF2B5EF4-FFF2-40B4-BE49-F238E27FC236}">
                      <a16:creationId xmlns:a16="http://schemas.microsoft.com/office/drawing/2014/main" id="{087EB5A4-C3BC-14CA-FBA0-9E41A4820112}"/>
                    </a:ext>
                  </a:extLst>
                </p:cNvPr>
                <p:cNvSpPr txBox="1"/>
                <p:nvPr/>
              </p:nvSpPr>
              <p:spPr>
                <a:xfrm>
                  <a:off x="310721" y="4911998"/>
                  <a:ext cx="1366613" cy="547710"/>
                </a:xfrm>
                <a:prstGeom prst="rect">
                  <a:avLst/>
                </a:prstGeom>
                <a:noFill/>
                <a:ln>
                  <a:noFill/>
                </a:ln>
              </p:spPr>
              <p:txBody>
                <a:bodyPr spcFirstLastPara="1" wrap="square" lIns="91425" tIns="45700" rIns="91425" bIns="45700" anchor="ctr" anchorCtr="0">
                  <a:noAutofit/>
                </a:bodyPr>
                <a:lstStyle/>
                <a:p>
                  <a:pPr algn="ctr">
                    <a:lnSpc>
                      <a:spcPct val="150000"/>
                    </a:lnSpc>
                    <a:buClr>
                      <a:schemeClr val="dk1"/>
                    </a:buClr>
                    <a:buSzPts val="1600"/>
                  </a:pPr>
                  <a:r>
                    <a:rPr lang="ja-JP" altLang="en-US" sz="1100" b="1" dirty="0">
                      <a:solidFill>
                        <a:schemeClr val="dk1"/>
                      </a:solidFill>
                      <a:latin typeface="BIZ UDPゴシック" panose="020B0400000000000000" pitchFamily="50" charset="-128"/>
                      <a:ea typeface="BIZ UDPゴシック" panose="020B0400000000000000" pitchFamily="50" charset="-128"/>
                    </a:rPr>
                    <a:t>小麦粉</a:t>
                  </a:r>
                  <a:r>
                    <a:rPr lang="en-US" altLang="ja-JP" sz="1100" b="1" dirty="0">
                      <a:solidFill>
                        <a:schemeClr val="dk1"/>
                      </a:solidFill>
                      <a:latin typeface="BIZ UDPゴシック" panose="020B0400000000000000" pitchFamily="50" charset="-128"/>
                      <a:ea typeface="BIZ UDPゴシック" panose="020B0400000000000000" pitchFamily="50" charset="-128"/>
                    </a:rPr>
                    <a:t>1</a:t>
                  </a:r>
                  <a:r>
                    <a:rPr lang="ja-JP" altLang="en-US" sz="1100" b="1" dirty="0">
                      <a:solidFill>
                        <a:schemeClr val="dk1"/>
                      </a:solidFill>
                      <a:latin typeface="BIZ UDPゴシック" panose="020B0400000000000000" pitchFamily="50" charset="-128"/>
                      <a:ea typeface="BIZ UDPゴシック" panose="020B0400000000000000" pitchFamily="50" charset="-128"/>
                    </a:rPr>
                    <a:t>キロ</a:t>
                  </a:r>
                  <a:endParaRPr lang="en-US" altLang="ja-JP" sz="1100" b="1" dirty="0">
                    <a:solidFill>
                      <a:schemeClr val="dk1"/>
                    </a:solidFill>
                    <a:latin typeface="BIZ UDPゴシック" panose="020B0400000000000000" pitchFamily="50" charset="-128"/>
                    <a:ea typeface="BIZ UDPゴシック" panose="020B0400000000000000" pitchFamily="50" charset="-128"/>
                  </a:endParaRPr>
                </a:p>
              </p:txBody>
            </p:sp>
            <p:sp>
              <p:nvSpPr>
                <p:cNvPr id="216" name="Google Shape;152;p5">
                  <a:extLst>
                    <a:ext uri="{FF2B5EF4-FFF2-40B4-BE49-F238E27FC236}">
                      <a16:creationId xmlns:a16="http://schemas.microsoft.com/office/drawing/2014/main" id="{6066B0A3-0E18-DA39-CEB2-9E9D7FA431FB}"/>
                    </a:ext>
                  </a:extLst>
                </p:cNvPr>
                <p:cNvSpPr txBox="1"/>
                <p:nvPr/>
              </p:nvSpPr>
              <p:spPr>
                <a:xfrm>
                  <a:off x="254920" y="6023183"/>
                  <a:ext cx="715809" cy="547710"/>
                </a:xfrm>
                <a:prstGeom prst="rect">
                  <a:avLst/>
                </a:prstGeom>
                <a:noFill/>
                <a:ln>
                  <a:noFill/>
                </a:ln>
              </p:spPr>
              <p:txBody>
                <a:bodyPr spcFirstLastPara="1" wrap="square" lIns="91425" tIns="45700" rIns="91425" bIns="45700" anchor="ctr" anchorCtr="0">
                  <a:noAutofit/>
                </a:bodyPr>
                <a:lstStyle/>
                <a:p>
                  <a:pPr algn="ctr">
                    <a:buClr>
                      <a:schemeClr val="dk1"/>
                    </a:buClr>
                    <a:buSzPts val="1600"/>
                  </a:pPr>
                  <a:r>
                    <a:rPr lang="en-US" altLang="ja-JP" sz="1000" dirty="0">
                      <a:solidFill>
                        <a:schemeClr val="dk1"/>
                      </a:solidFill>
                      <a:latin typeface="BIZ UDPゴシック" panose="020B0400000000000000" pitchFamily="50" charset="-128"/>
                      <a:ea typeface="BIZ UDPゴシック" panose="020B0400000000000000" pitchFamily="50" charset="-128"/>
                    </a:rPr>
                    <a:t>2004</a:t>
                  </a:r>
                  <a:r>
                    <a:rPr lang="ja-JP" altLang="en-US" sz="1000" dirty="0">
                      <a:solidFill>
                        <a:schemeClr val="dk1"/>
                      </a:solidFill>
                      <a:latin typeface="BIZ UDPゴシック" panose="020B0400000000000000" pitchFamily="50" charset="-128"/>
                      <a:ea typeface="BIZ UDPゴシック" panose="020B0400000000000000" pitchFamily="50" charset="-128"/>
                    </a:rPr>
                    <a:t>年</a:t>
                  </a:r>
                  <a:endParaRPr lang="en-US" altLang="ja-JP" sz="1000" dirty="0">
                    <a:solidFill>
                      <a:schemeClr val="dk1"/>
                    </a:solidFill>
                    <a:latin typeface="BIZ UDPゴシック" panose="020B0400000000000000" pitchFamily="50" charset="-128"/>
                    <a:ea typeface="BIZ UDPゴシック" panose="020B0400000000000000" pitchFamily="50" charset="-128"/>
                  </a:endParaRPr>
                </a:p>
                <a:p>
                  <a:pPr algn="ctr">
                    <a:buClr>
                      <a:schemeClr val="dk1"/>
                    </a:buClr>
                    <a:buSzPts val="1600"/>
                  </a:pPr>
                  <a:r>
                    <a:rPr lang="en-US" altLang="ja-JP" sz="1100" b="1" dirty="0">
                      <a:solidFill>
                        <a:schemeClr val="dk1"/>
                      </a:solidFill>
                      <a:latin typeface="BIZ UDPゴシック" panose="020B0400000000000000" pitchFamily="50" charset="-128"/>
                      <a:ea typeface="BIZ UDPゴシック" panose="020B0400000000000000" pitchFamily="50" charset="-128"/>
                    </a:rPr>
                    <a:t>189</a:t>
                  </a:r>
                  <a:r>
                    <a:rPr lang="ja-JP" altLang="en-US" sz="1100" b="1" dirty="0">
                      <a:solidFill>
                        <a:schemeClr val="dk1"/>
                      </a:solidFill>
                      <a:latin typeface="BIZ UDPゴシック" panose="020B0400000000000000" pitchFamily="50" charset="-128"/>
                      <a:ea typeface="BIZ UDPゴシック" panose="020B0400000000000000" pitchFamily="50" charset="-128"/>
                    </a:rPr>
                    <a:t>円</a:t>
                  </a:r>
                  <a:endParaRPr lang="en-US" altLang="ja-JP" sz="1100" b="1" dirty="0">
                    <a:solidFill>
                      <a:schemeClr val="dk1"/>
                    </a:solidFill>
                    <a:latin typeface="BIZ UDPゴシック" panose="020B0400000000000000" pitchFamily="50" charset="-128"/>
                    <a:ea typeface="BIZ UDPゴシック" panose="020B0400000000000000" pitchFamily="50" charset="-128"/>
                  </a:endParaRPr>
                </a:p>
              </p:txBody>
            </p:sp>
            <p:sp>
              <p:nvSpPr>
                <p:cNvPr id="217" name="Google Shape;152;p5">
                  <a:extLst>
                    <a:ext uri="{FF2B5EF4-FFF2-40B4-BE49-F238E27FC236}">
                      <a16:creationId xmlns:a16="http://schemas.microsoft.com/office/drawing/2014/main" id="{4C5986C8-BCD0-DB89-DD9C-80E0E636261B}"/>
                    </a:ext>
                  </a:extLst>
                </p:cNvPr>
                <p:cNvSpPr txBox="1"/>
                <p:nvPr/>
              </p:nvSpPr>
              <p:spPr>
                <a:xfrm>
                  <a:off x="996116" y="6023183"/>
                  <a:ext cx="790804" cy="547710"/>
                </a:xfrm>
                <a:prstGeom prst="rect">
                  <a:avLst/>
                </a:prstGeom>
                <a:noFill/>
                <a:ln>
                  <a:noFill/>
                </a:ln>
              </p:spPr>
              <p:txBody>
                <a:bodyPr spcFirstLastPara="1" wrap="square" lIns="91425" tIns="45700" rIns="91425" bIns="45700" anchor="ctr" anchorCtr="0">
                  <a:noAutofit/>
                </a:bodyPr>
                <a:lstStyle/>
                <a:p>
                  <a:pPr algn="ctr">
                    <a:buClr>
                      <a:schemeClr val="dk1"/>
                    </a:buClr>
                    <a:buSzPts val="1600"/>
                  </a:pPr>
                  <a:r>
                    <a:rPr lang="en-US" altLang="ja-JP" sz="1000" dirty="0">
                      <a:solidFill>
                        <a:schemeClr val="dk1"/>
                      </a:solidFill>
                      <a:latin typeface="BIZ UDPゴシック" panose="020B0400000000000000" pitchFamily="50" charset="-128"/>
                      <a:ea typeface="BIZ UDPゴシック" panose="020B0400000000000000" pitchFamily="50" charset="-128"/>
                    </a:rPr>
                    <a:t>2024</a:t>
                  </a:r>
                  <a:r>
                    <a:rPr lang="ja-JP" altLang="en-US" sz="1000" dirty="0">
                      <a:solidFill>
                        <a:schemeClr val="dk1"/>
                      </a:solidFill>
                      <a:latin typeface="BIZ UDPゴシック" panose="020B0400000000000000" pitchFamily="50" charset="-128"/>
                      <a:ea typeface="BIZ UDPゴシック" panose="020B0400000000000000" pitchFamily="50" charset="-128"/>
                    </a:rPr>
                    <a:t>年</a:t>
                  </a:r>
                  <a:endParaRPr lang="en-US" altLang="ja-JP" sz="1000" dirty="0">
                    <a:solidFill>
                      <a:schemeClr val="dk1"/>
                    </a:solidFill>
                    <a:latin typeface="BIZ UDPゴシック" panose="020B0400000000000000" pitchFamily="50" charset="-128"/>
                    <a:ea typeface="BIZ UDPゴシック" panose="020B0400000000000000" pitchFamily="50" charset="-128"/>
                  </a:endParaRPr>
                </a:p>
                <a:p>
                  <a:pPr algn="ctr">
                    <a:buClr>
                      <a:schemeClr val="dk1"/>
                    </a:buClr>
                    <a:buSzPts val="1600"/>
                  </a:pPr>
                  <a:r>
                    <a:rPr lang="en-US" altLang="ja-JP" sz="1100" b="1" dirty="0">
                      <a:solidFill>
                        <a:schemeClr val="dk1"/>
                      </a:solidFill>
                      <a:latin typeface="BIZ UDPゴシック" panose="020B0400000000000000" pitchFamily="50" charset="-128"/>
                      <a:ea typeface="BIZ UDPゴシック" panose="020B0400000000000000" pitchFamily="50" charset="-128"/>
                    </a:rPr>
                    <a:t>339</a:t>
                  </a:r>
                  <a:r>
                    <a:rPr lang="ja-JP" altLang="en-US" sz="1100" b="1" dirty="0">
                      <a:solidFill>
                        <a:schemeClr val="dk1"/>
                      </a:solidFill>
                      <a:latin typeface="BIZ UDPゴシック" panose="020B0400000000000000" pitchFamily="50" charset="-128"/>
                      <a:ea typeface="BIZ UDPゴシック" panose="020B0400000000000000" pitchFamily="50" charset="-128"/>
                    </a:rPr>
                    <a:t>円</a:t>
                  </a:r>
                  <a:endParaRPr lang="en-US" altLang="ja-JP" sz="1100" b="1" dirty="0">
                    <a:solidFill>
                      <a:schemeClr val="dk1"/>
                    </a:solidFill>
                    <a:latin typeface="BIZ UDPゴシック" panose="020B0400000000000000" pitchFamily="50" charset="-128"/>
                    <a:ea typeface="BIZ UDPゴシック" panose="020B0400000000000000" pitchFamily="50" charset="-128"/>
                  </a:endParaRPr>
                </a:p>
              </p:txBody>
            </p:sp>
            <p:sp>
              <p:nvSpPr>
                <p:cNvPr id="218" name="矢印: 上向き折線 217">
                  <a:extLst>
                    <a:ext uri="{FF2B5EF4-FFF2-40B4-BE49-F238E27FC236}">
                      <a16:creationId xmlns:a16="http://schemas.microsoft.com/office/drawing/2014/main" id="{AAA46C87-D3A1-BDBD-E2AC-82789FA510A7}"/>
                    </a:ext>
                  </a:extLst>
                </p:cNvPr>
                <p:cNvSpPr/>
                <p:nvPr/>
              </p:nvSpPr>
              <p:spPr>
                <a:xfrm>
                  <a:off x="895273" y="6195539"/>
                  <a:ext cx="216557" cy="208118"/>
                </a:xfrm>
                <a:prstGeom prst="bentUp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grpSp>
          <p:pic>
            <p:nvPicPr>
              <p:cNvPr id="169" name="図 168">
                <a:extLst>
                  <a:ext uri="{FF2B5EF4-FFF2-40B4-BE49-F238E27FC236}">
                    <a16:creationId xmlns:a16="http://schemas.microsoft.com/office/drawing/2014/main" id="{DE48F228-1A9B-9913-C7EB-A613620CDCD4}"/>
                  </a:ext>
                </a:extLst>
              </p:cNvPr>
              <p:cNvPicPr>
                <a:picLocks noChangeAspect="1"/>
              </p:cNvPicPr>
              <p:nvPr/>
            </p:nvPicPr>
            <p:blipFill>
              <a:blip r:embed="rId9"/>
              <a:stretch>
                <a:fillRect/>
              </a:stretch>
            </p:blipFill>
            <p:spPr>
              <a:xfrm>
                <a:off x="2380898" y="5377711"/>
                <a:ext cx="619408" cy="640663"/>
              </a:xfrm>
              <a:prstGeom prst="rect">
                <a:avLst/>
              </a:prstGeom>
            </p:spPr>
          </p:pic>
        </p:grpSp>
        <p:grpSp>
          <p:nvGrpSpPr>
            <p:cNvPr id="251" name="グループ化 250">
              <a:extLst>
                <a:ext uri="{FF2B5EF4-FFF2-40B4-BE49-F238E27FC236}">
                  <a16:creationId xmlns:a16="http://schemas.microsoft.com/office/drawing/2014/main" id="{D9DFAC6F-34D6-3B99-DD66-8FB59C26990A}"/>
                </a:ext>
              </a:extLst>
            </p:cNvPr>
            <p:cNvGrpSpPr/>
            <p:nvPr/>
          </p:nvGrpSpPr>
          <p:grpSpPr>
            <a:xfrm>
              <a:off x="5022895" y="4947557"/>
              <a:ext cx="1541348" cy="1689915"/>
              <a:chOff x="5251160" y="4914662"/>
              <a:chExt cx="1541348" cy="1689915"/>
            </a:xfrm>
          </p:grpSpPr>
          <p:grpSp>
            <p:nvGrpSpPr>
              <p:cNvPr id="226" name="グループ化 225">
                <a:extLst>
                  <a:ext uri="{FF2B5EF4-FFF2-40B4-BE49-F238E27FC236}">
                    <a16:creationId xmlns:a16="http://schemas.microsoft.com/office/drawing/2014/main" id="{59665996-07AA-ECA5-5696-1348789EC317}"/>
                  </a:ext>
                </a:extLst>
              </p:cNvPr>
              <p:cNvGrpSpPr/>
              <p:nvPr/>
            </p:nvGrpSpPr>
            <p:grpSpPr>
              <a:xfrm>
                <a:off x="5251160" y="4914662"/>
                <a:ext cx="1541348" cy="1689915"/>
                <a:chOff x="245572" y="4911998"/>
                <a:chExt cx="1541348" cy="1689915"/>
              </a:xfrm>
            </p:grpSpPr>
            <p:sp>
              <p:nvSpPr>
                <p:cNvPr id="227" name="四角形: 角を丸くする 226">
                  <a:extLst>
                    <a:ext uri="{FF2B5EF4-FFF2-40B4-BE49-F238E27FC236}">
                      <a16:creationId xmlns:a16="http://schemas.microsoft.com/office/drawing/2014/main" id="{2010BB16-D852-A176-0E92-5B33E8512714}"/>
                    </a:ext>
                  </a:extLst>
                </p:cNvPr>
                <p:cNvSpPr/>
                <p:nvPr/>
              </p:nvSpPr>
              <p:spPr>
                <a:xfrm>
                  <a:off x="245572" y="4985816"/>
                  <a:ext cx="1496911" cy="1616097"/>
                </a:xfrm>
                <a:prstGeom prst="roundRect">
                  <a:avLst/>
                </a:prstGeom>
                <a:ln w="38100">
                  <a:solidFill>
                    <a:srgbClr val="F29558"/>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28" name="四角形: 角を丸くする 227">
                  <a:extLst>
                    <a:ext uri="{FF2B5EF4-FFF2-40B4-BE49-F238E27FC236}">
                      <a16:creationId xmlns:a16="http://schemas.microsoft.com/office/drawing/2014/main" id="{6B372E9F-75E2-AF56-619A-C84AB6D3C3ED}"/>
                    </a:ext>
                  </a:extLst>
                </p:cNvPr>
                <p:cNvSpPr/>
                <p:nvPr/>
              </p:nvSpPr>
              <p:spPr>
                <a:xfrm>
                  <a:off x="324777" y="6106957"/>
                  <a:ext cx="1338500" cy="385283"/>
                </a:xfrm>
                <a:prstGeom prst="roundRect">
                  <a:avLst/>
                </a:prstGeom>
                <a:solidFill>
                  <a:srgbClr val="FCDF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29" name="Google Shape;152;p5">
                  <a:extLst>
                    <a:ext uri="{FF2B5EF4-FFF2-40B4-BE49-F238E27FC236}">
                      <a16:creationId xmlns:a16="http://schemas.microsoft.com/office/drawing/2014/main" id="{7F230203-427E-CF4D-F26E-CD8F289E3916}"/>
                    </a:ext>
                  </a:extLst>
                </p:cNvPr>
                <p:cNvSpPr txBox="1"/>
                <p:nvPr/>
              </p:nvSpPr>
              <p:spPr>
                <a:xfrm>
                  <a:off x="310721" y="4911998"/>
                  <a:ext cx="1366613" cy="547710"/>
                </a:xfrm>
                <a:prstGeom prst="rect">
                  <a:avLst/>
                </a:prstGeom>
                <a:noFill/>
                <a:ln>
                  <a:noFill/>
                </a:ln>
              </p:spPr>
              <p:txBody>
                <a:bodyPr spcFirstLastPara="1" wrap="square" lIns="91425" tIns="45700" rIns="91425" bIns="45700" anchor="ctr" anchorCtr="0">
                  <a:noAutofit/>
                </a:bodyPr>
                <a:lstStyle/>
                <a:p>
                  <a:pPr algn="ctr">
                    <a:lnSpc>
                      <a:spcPct val="150000"/>
                    </a:lnSpc>
                    <a:buClr>
                      <a:schemeClr val="dk1"/>
                    </a:buClr>
                    <a:buSzPts val="1600"/>
                  </a:pPr>
                  <a:r>
                    <a:rPr lang="ja-JP" altLang="en-US" sz="1100" b="1" dirty="0">
                      <a:solidFill>
                        <a:schemeClr val="dk1"/>
                      </a:solidFill>
                      <a:latin typeface="BIZ UDPゴシック" panose="020B0400000000000000" pitchFamily="50" charset="-128"/>
                      <a:ea typeface="BIZ UDPゴシック" panose="020B0400000000000000" pitchFamily="50" charset="-128"/>
                    </a:rPr>
                    <a:t>じゃがいも</a:t>
                  </a:r>
                  <a:r>
                    <a:rPr lang="en-US" altLang="ja-JP" sz="1100" b="1" dirty="0">
                      <a:solidFill>
                        <a:schemeClr val="dk1"/>
                      </a:solidFill>
                      <a:latin typeface="BIZ UDPゴシック" panose="020B0400000000000000" pitchFamily="50" charset="-128"/>
                      <a:ea typeface="BIZ UDPゴシック" panose="020B0400000000000000" pitchFamily="50" charset="-128"/>
                    </a:rPr>
                    <a:t>1</a:t>
                  </a:r>
                  <a:r>
                    <a:rPr lang="ja-JP" altLang="en-US" sz="1100" b="1" dirty="0">
                      <a:solidFill>
                        <a:schemeClr val="dk1"/>
                      </a:solidFill>
                      <a:latin typeface="BIZ UDPゴシック" panose="020B0400000000000000" pitchFamily="50" charset="-128"/>
                      <a:ea typeface="BIZ UDPゴシック" panose="020B0400000000000000" pitchFamily="50" charset="-128"/>
                    </a:rPr>
                    <a:t>キロ</a:t>
                  </a:r>
                  <a:endParaRPr lang="en-US" altLang="ja-JP" sz="1100" b="1" dirty="0">
                    <a:solidFill>
                      <a:schemeClr val="dk1"/>
                    </a:solidFill>
                    <a:latin typeface="BIZ UDPゴシック" panose="020B0400000000000000" pitchFamily="50" charset="-128"/>
                    <a:ea typeface="BIZ UDPゴシック" panose="020B0400000000000000" pitchFamily="50" charset="-128"/>
                  </a:endParaRPr>
                </a:p>
              </p:txBody>
            </p:sp>
            <p:sp>
              <p:nvSpPr>
                <p:cNvPr id="230" name="Google Shape;152;p5">
                  <a:extLst>
                    <a:ext uri="{FF2B5EF4-FFF2-40B4-BE49-F238E27FC236}">
                      <a16:creationId xmlns:a16="http://schemas.microsoft.com/office/drawing/2014/main" id="{2278B63C-F024-8F4E-86CF-4EA3774E241C}"/>
                    </a:ext>
                  </a:extLst>
                </p:cNvPr>
                <p:cNvSpPr txBox="1"/>
                <p:nvPr/>
              </p:nvSpPr>
              <p:spPr>
                <a:xfrm>
                  <a:off x="254920" y="6023183"/>
                  <a:ext cx="715809" cy="547710"/>
                </a:xfrm>
                <a:prstGeom prst="rect">
                  <a:avLst/>
                </a:prstGeom>
                <a:noFill/>
                <a:ln>
                  <a:noFill/>
                </a:ln>
              </p:spPr>
              <p:txBody>
                <a:bodyPr spcFirstLastPara="1" wrap="square" lIns="91425" tIns="45700" rIns="91425" bIns="45700" anchor="ctr" anchorCtr="0">
                  <a:noAutofit/>
                </a:bodyPr>
                <a:lstStyle/>
                <a:p>
                  <a:pPr algn="ctr">
                    <a:buClr>
                      <a:schemeClr val="dk1"/>
                    </a:buClr>
                    <a:buSzPts val="1600"/>
                  </a:pPr>
                  <a:r>
                    <a:rPr lang="en-US" altLang="ja-JP" sz="1000" dirty="0">
                      <a:solidFill>
                        <a:schemeClr val="dk1"/>
                      </a:solidFill>
                      <a:latin typeface="BIZ UDPゴシック" panose="020B0400000000000000" pitchFamily="50" charset="-128"/>
                      <a:ea typeface="BIZ UDPゴシック" panose="020B0400000000000000" pitchFamily="50" charset="-128"/>
                    </a:rPr>
                    <a:t>2004</a:t>
                  </a:r>
                  <a:r>
                    <a:rPr lang="ja-JP" altLang="en-US" sz="1000" dirty="0">
                      <a:solidFill>
                        <a:schemeClr val="dk1"/>
                      </a:solidFill>
                      <a:latin typeface="BIZ UDPゴシック" panose="020B0400000000000000" pitchFamily="50" charset="-128"/>
                      <a:ea typeface="BIZ UDPゴシック" panose="020B0400000000000000" pitchFamily="50" charset="-128"/>
                    </a:rPr>
                    <a:t>年</a:t>
                  </a:r>
                  <a:endParaRPr lang="en-US" altLang="ja-JP" sz="1000" dirty="0">
                    <a:solidFill>
                      <a:schemeClr val="dk1"/>
                    </a:solidFill>
                    <a:latin typeface="BIZ UDPゴシック" panose="020B0400000000000000" pitchFamily="50" charset="-128"/>
                    <a:ea typeface="BIZ UDPゴシック" panose="020B0400000000000000" pitchFamily="50" charset="-128"/>
                  </a:endParaRPr>
                </a:p>
                <a:p>
                  <a:pPr algn="ctr">
                    <a:buClr>
                      <a:schemeClr val="dk1"/>
                    </a:buClr>
                    <a:buSzPts val="1600"/>
                  </a:pPr>
                  <a:r>
                    <a:rPr lang="en-US" altLang="ja-JP" sz="1100" b="1" dirty="0">
                      <a:solidFill>
                        <a:schemeClr val="dk1"/>
                      </a:solidFill>
                      <a:latin typeface="BIZ UDPゴシック" panose="020B0400000000000000" pitchFamily="50" charset="-128"/>
                      <a:ea typeface="BIZ UDPゴシック" panose="020B0400000000000000" pitchFamily="50" charset="-128"/>
                    </a:rPr>
                    <a:t>283</a:t>
                  </a:r>
                  <a:r>
                    <a:rPr lang="ja-JP" altLang="en-US" sz="1100" b="1" dirty="0">
                      <a:solidFill>
                        <a:schemeClr val="dk1"/>
                      </a:solidFill>
                      <a:latin typeface="BIZ UDPゴシック" panose="020B0400000000000000" pitchFamily="50" charset="-128"/>
                      <a:ea typeface="BIZ UDPゴシック" panose="020B0400000000000000" pitchFamily="50" charset="-128"/>
                    </a:rPr>
                    <a:t>円</a:t>
                  </a:r>
                  <a:endParaRPr lang="en-US" altLang="ja-JP" sz="1100" b="1" dirty="0">
                    <a:solidFill>
                      <a:schemeClr val="dk1"/>
                    </a:solidFill>
                    <a:latin typeface="BIZ UDPゴシック" panose="020B0400000000000000" pitchFamily="50" charset="-128"/>
                    <a:ea typeface="BIZ UDPゴシック" panose="020B0400000000000000" pitchFamily="50" charset="-128"/>
                  </a:endParaRPr>
                </a:p>
              </p:txBody>
            </p:sp>
            <p:sp>
              <p:nvSpPr>
                <p:cNvPr id="231" name="Google Shape;152;p5">
                  <a:extLst>
                    <a:ext uri="{FF2B5EF4-FFF2-40B4-BE49-F238E27FC236}">
                      <a16:creationId xmlns:a16="http://schemas.microsoft.com/office/drawing/2014/main" id="{9D76359D-6B65-D9A4-BA69-2503ADEF15F8}"/>
                    </a:ext>
                  </a:extLst>
                </p:cNvPr>
                <p:cNvSpPr txBox="1"/>
                <p:nvPr/>
              </p:nvSpPr>
              <p:spPr>
                <a:xfrm>
                  <a:off x="996116" y="6023183"/>
                  <a:ext cx="790804" cy="547710"/>
                </a:xfrm>
                <a:prstGeom prst="rect">
                  <a:avLst/>
                </a:prstGeom>
                <a:noFill/>
                <a:ln>
                  <a:noFill/>
                </a:ln>
              </p:spPr>
              <p:txBody>
                <a:bodyPr spcFirstLastPara="1" wrap="square" lIns="91425" tIns="45700" rIns="91425" bIns="45700" anchor="ctr" anchorCtr="0">
                  <a:noAutofit/>
                </a:bodyPr>
                <a:lstStyle/>
                <a:p>
                  <a:pPr algn="ctr">
                    <a:buClr>
                      <a:schemeClr val="dk1"/>
                    </a:buClr>
                    <a:buSzPts val="1600"/>
                  </a:pPr>
                  <a:r>
                    <a:rPr lang="en-US" altLang="ja-JP" sz="1000" dirty="0">
                      <a:solidFill>
                        <a:schemeClr val="dk1"/>
                      </a:solidFill>
                      <a:latin typeface="BIZ UDPゴシック" panose="020B0400000000000000" pitchFamily="50" charset="-128"/>
                      <a:ea typeface="BIZ UDPゴシック" panose="020B0400000000000000" pitchFamily="50" charset="-128"/>
                    </a:rPr>
                    <a:t>2024</a:t>
                  </a:r>
                  <a:r>
                    <a:rPr lang="ja-JP" altLang="en-US" sz="1000" dirty="0">
                      <a:solidFill>
                        <a:schemeClr val="dk1"/>
                      </a:solidFill>
                      <a:latin typeface="BIZ UDPゴシック" panose="020B0400000000000000" pitchFamily="50" charset="-128"/>
                      <a:ea typeface="BIZ UDPゴシック" panose="020B0400000000000000" pitchFamily="50" charset="-128"/>
                    </a:rPr>
                    <a:t>年</a:t>
                  </a:r>
                  <a:endParaRPr lang="en-US" altLang="ja-JP" sz="1000" dirty="0">
                    <a:solidFill>
                      <a:schemeClr val="dk1"/>
                    </a:solidFill>
                    <a:latin typeface="BIZ UDPゴシック" panose="020B0400000000000000" pitchFamily="50" charset="-128"/>
                    <a:ea typeface="BIZ UDPゴシック" panose="020B0400000000000000" pitchFamily="50" charset="-128"/>
                  </a:endParaRPr>
                </a:p>
                <a:p>
                  <a:pPr algn="ctr">
                    <a:buClr>
                      <a:schemeClr val="dk1"/>
                    </a:buClr>
                    <a:buSzPts val="1600"/>
                  </a:pPr>
                  <a:r>
                    <a:rPr lang="en-US" altLang="ja-JP" sz="1100" b="1" dirty="0">
                      <a:solidFill>
                        <a:schemeClr val="dk1"/>
                      </a:solidFill>
                      <a:latin typeface="BIZ UDPゴシック" panose="020B0400000000000000" pitchFamily="50" charset="-128"/>
                      <a:ea typeface="BIZ UDPゴシック" panose="020B0400000000000000" pitchFamily="50" charset="-128"/>
                    </a:rPr>
                    <a:t>419</a:t>
                  </a:r>
                  <a:r>
                    <a:rPr lang="ja-JP" altLang="en-US" sz="1100" b="1" dirty="0">
                      <a:solidFill>
                        <a:schemeClr val="dk1"/>
                      </a:solidFill>
                      <a:latin typeface="BIZ UDPゴシック" panose="020B0400000000000000" pitchFamily="50" charset="-128"/>
                      <a:ea typeface="BIZ UDPゴシック" panose="020B0400000000000000" pitchFamily="50" charset="-128"/>
                    </a:rPr>
                    <a:t>円</a:t>
                  </a:r>
                  <a:endParaRPr lang="en-US" altLang="ja-JP" sz="1100" b="1" dirty="0">
                    <a:solidFill>
                      <a:schemeClr val="dk1"/>
                    </a:solidFill>
                    <a:latin typeface="BIZ UDPゴシック" panose="020B0400000000000000" pitchFamily="50" charset="-128"/>
                    <a:ea typeface="BIZ UDPゴシック" panose="020B0400000000000000" pitchFamily="50" charset="-128"/>
                  </a:endParaRPr>
                </a:p>
              </p:txBody>
            </p:sp>
            <p:sp>
              <p:nvSpPr>
                <p:cNvPr id="232" name="矢印: 上向き折線 231">
                  <a:extLst>
                    <a:ext uri="{FF2B5EF4-FFF2-40B4-BE49-F238E27FC236}">
                      <a16:creationId xmlns:a16="http://schemas.microsoft.com/office/drawing/2014/main" id="{628469F9-D8E6-1A47-3E66-5BB6ADBE4D75}"/>
                    </a:ext>
                  </a:extLst>
                </p:cNvPr>
                <p:cNvSpPr/>
                <p:nvPr/>
              </p:nvSpPr>
              <p:spPr>
                <a:xfrm>
                  <a:off x="895273" y="6195539"/>
                  <a:ext cx="216557" cy="208118"/>
                </a:xfrm>
                <a:prstGeom prst="bentUp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grpSp>
          <p:pic>
            <p:nvPicPr>
              <p:cNvPr id="200" name="図 199">
                <a:extLst>
                  <a:ext uri="{FF2B5EF4-FFF2-40B4-BE49-F238E27FC236}">
                    <a16:creationId xmlns:a16="http://schemas.microsoft.com/office/drawing/2014/main" id="{A818FE74-E2C6-18D3-B3B1-9E6688CB5C6E}"/>
                  </a:ext>
                </a:extLst>
              </p:cNvPr>
              <p:cNvPicPr>
                <a:picLocks noChangeAspect="1"/>
              </p:cNvPicPr>
              <p:nvPr/>
            </p:nvPicPr>
            <p:blipFill>
              <a:blip r:embed="rId10"/>
              <a:stretch>
                <a:fillRect/>
              </a:stretch>
            </p:blipFill>
            <p:spPr>
              <a:xfrm>
                <a:off x="5628374" y="5432886"/>
                <a:ext cx="767871" cy="609908"/>
              </a:xfrm>
              <a:prstGeom prst="rect">
                <a:avLst/>
              </a:prstGeom>
            </p:spPr>
          </p:pic>
        </p:grpSp>
        <p:grpSp>
          <p:nvGrpSpPr>
            <p:cNvPr id="253" name="グループ化 252">
              <a:extLst>
                <a:ext uri="{FF2B5EF4-FFF2-40B4-BE49-F238E27FC236}">
                  <a16:creationId xmlns:a16="http://schemas.microsoft.com/office/drawing/2014/main" id="{8522EDB3-5BDC-172C-1C56-67C8ECBA2B9B}"/>
                </a:ext>
              </a:extLst>
            </p:cNvPr>
            <p:cNvGrpSpPr/>
            <p:nvPr/>
          </p:nvGrpSpPr>
          <p:grpSpPr>
            <a:xfrm>
              <a:off x="8207779" y="4947557"/>
              <a:ext cx="1541348" cy="1689915"/>
              <a:chOff x="8831085" y="4911998"/>
              <a:chExt cx="1541348" cy="1689915"/>
            </a:xfrm>
          </p:grpSpPr>
          <p:grpSp>
            <p:nvGrpSpPr>
              <p:cNvPr id="240" name="グループ化 239">
                <a:extLst>
                  <a:ext uri="{FF2B5EF4-FFF2-40B4-BE49-F238E27FC236}">
                    <a16:creationId xmlns:a16="http://schemas.microsoft.com/office/drawing/2014/main" id="{5841B8A2-FCC7-A46A-2E80-A10A6549B161}"/>
                  </a:ext>
                </a:extLst>
              </p:cNvPr>
              <p:cNvGrpSpPr/>
              <p:nvPr/>
            </p:nvGrpSpPr>
            <p:grpSpPr>
              <a:xfrm>
                <a:off x="8831085" y="4911998"/>
                <a:ext cx="1541348" cy="1689915"/>
                <a:chOff x="245572" y="4911998"/>
                <a:chExt cx="1541348" cy="1689915"/>
              </a:xfrm>
            </p:grpSpPr>
            <p:sp>
              <p:nvSpPr>
                <p:cNvPr id="241" name="四角形: 角を丸くする 240">
                  <a:extLst>
                    <a:ext uri="{FF2B5EF4-FFF2-40B4-BE49-F238E27FC236}">
                      <a16:creationId xmlns:a16="http://schemas.microsoft.com/office/drawing/2014/main" id="{A127F571-60BD-4E63-E0F5-B9A9884A0E11}"/>
                    </a:ext>
                  </a:extLst>
                </p:cNvPr>
                <p:cNvSpPr/>
                <p:nvPr/>
              </p:nvSpPr>
              <p:spPr>
                <a:xfrm>
                  <a:off x="245572" y="4985816"/>
                  <a:ext cx="1496911" cy="1616097"/>
                </a:xfrm>
                <a:prstGeom prst="roundRect">
                  <a:avLst/>
                </a:prstGeom>
                <a:ln w="38100">
                  <a:solidFill>
                    <a:srgbClr val="F29558"/>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42" name="四角形: 角を丸くする 241">
                  <a:extLst>
                    <a:ext uri="{FF2B5EF4-FFF2-40B4-BE49-F238E27FC236}">
                      <a16:creationId xmlns:a16="http://schemas.microsoft.com/office/drawing/2014/main" id="{224AD03B-2EBB-DAC5-2268-6A8484FFE561}"/>
                    </a:ext>
                  </a:extLst>
                </p:cNvPr>
                <p:cNvSpPr/>
                <p:nvPr/>
              </p:nvSpPr>
              <p:spPr>
                <a:xfrm>
                  <a:off x="324777" y="6106957"/>
                  <a:ext cx="1338500" cy="385283"/>
                </a:xfrm>
                <a:prstGeom prst="roundRect">
                  <a:avLst/>
                </a:prstGeom>
                <a:solidFill>
                  <a:srgbClr val="FCDF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43" name="Google Shape;152;p5">
                  <a:extLst>
                    <a:ext uri="{FF2B5EF4-FFF2-40B4-BE49-F238E27FC236}">
                      <a16:creationId xmlns:a16="http://schemas.microsoft.com/office/drawing/2014/main" id="{ED03AF1A-4F8A-B47D-BFD9-9CBDD04E624A}"/>
                    </a:ext>
                  </a:extLst>
                </p:cNvPr>
                <p:cNvSpPr txBox="1"/>
                <p:nvPr/>
              </p:nvSpPr>
              <p:spPr>
                <a:xfrm>
                  <a:off x="310721" y="4911998"/>
                  <a:ext cx="1366613" cy="547710"/>
                </a:xfrm>
                <a:prstGeom prst="rect">
                  <a:avLst/>
                </a:prstGeom>
                <a:noFill/>
                <a:ln>
                  <a:noFill/>
                </a:ln>
              </p:spPr>
              <p:txBody>
                <a:bodyPr spcFirstLastPara="1" wrap="square" lIns="91425" tIns="45700" rIns="91425" bIns="45700" anchor="ctr" anchorCtr="0">
                  <a:noAutofit/>
                </a:bodyPr>
                <a:lstStyle/>
                <a:p>
                  <a:pPr algn="ctr">
                    <a:lnSpc>
                      <a:spcPct val="150000"/>
                    </a:lnSpc>
                    <a:buClr>
                      <a:schemeClr val="dk1"/>
                    </a:buClr>
                    <a:buSzPts val="1600"/>
                  </a:pPr>
                  <a:r>
                    <a:rPr lang="ja-JP" altLang="en-US" sz="1100" b="1" dirty="0">
                      <a:solidFill>
                        <a:schemeClr val="dk1"/>
                      </a:solidFill>
                      <a:latin typeface="BIZ UDPゴシック" panose="020B0400000000000000" pitchFamily="50" charset="-128"/>
                      <a:ea typeface="BIZ UDPゴシック" panose="020B0400000000000000" pitchFamily="50" charset="-128"/>
                    </a:rPr>
                    <a:t>ノート</a:t>
                  </a:r>
                  <a:r>
                    <a:rPr lang="en-US" altLang="ja-JP" sz="1100" b="1" dirty="0">
                      <a:solidFill>
                        <a:schemeClr val="dk1"/>
                      </a:solidFill>
                      <a:latin typeface="BIZ UDPゴシック" panose="020B0400000000000000" pitchFamily="50" charset="-128"/>
                      <a:ea typeface="BIZ UDPゴシック" panose="020B0400000000000000" pitchFamily="50" charset="-128"/>
                    </a:rPr>
                    <a:t>1</a:t>
                  </a:r>
                  <a:r>
                    <a:rPr lang="ja-JP" altLang="en-US" sz="1100" b="1" dirty="0">
                      <a:solidFill>
                        <a:schemeClr val="dk1"/>
                      </a:solidFill>
                      <a:latin typeface="BIZ UDPゴシック" panose="020B0400000000000000" pitchFamily="50" charset="-128"/>
                      <a:ea typeface="BIZ UDPゴシック" panose="020B0400000000000000" pitchFamily="50" charset="-128"/>
                    </a:rPr>
                    <a:t>冊</a:t>
                  </a:r>
                  <a:endParaRPr lang="en-US" altLang="ja-JP" sz="1100" b="1" dirty="0">
                    <a:solidFill>
                      <a:schemeClr val="dk1"/>
                    </a:solidFill>
                    <a:latin typeface="BIZ UDPゴシック" panose="020B0400000000000000" pitchFamily="50" charset="-128"/>
                    <a:ea typeface="BIZ UDPゴシック" panose="020B0400000000000000" pitchFamily="50" charset="-128"/>
                  </a:endParaRPr>
                </a:p>
              </p:txBody>
            </p:sp>
            <p:sp>
              <p:nvSpPr>
                <p:cNvPr id="244" name="Google Shape;152;p5">
                  <a:extLst>
                    <a:ext uri="{FF2B5EF4-FFF2-40B4-BE49-F238E27FC236}">
                      <a16:creationId xmlns:a16="http://schemas.microsoft.com/office/drawing/2014/main" id="{38DA7650-049D-6E9D-7213-CD889DFD91EF}"/>
                    </a:ext>
                  </a:extLst>
                </p:cNvPr>
                <p:cNvSpPr txBox="1"/>
                <p:nvPr/>
              </p:nvSpPr>
              <p:spPr>
                <a:xfrm>
                  <a:off x="254920" y="6023183"/>
                  <a:ext cx="715809" cy="547710"/>
                </a:xfrm>
                <a:prstGeom prst="rect">
                  <a:avLst/>
                </a:prstGeom>
                <a:noFill/>
                <a:ln>
                  <a:noFill/>
                </a:ln>
              </p:spPr>
              <p:txBody>
                <a:bodyPr spcFirstLastPara="1" wrap="square" lIns="91425" tIns="45700" rIns="91425" bIns="45700" anchor="ctr" anchorCtr="0">
                  <a:noAutofit/>
                </a:bodyPr>
                <a:lstStyle/>
                <a:p>
                  <a:pPr algn="ctr">
                    <a:buClr>
                      <a:schemeClr val="dk1"/>
                    </a:buClr>
                    <a:buSzPts val="1600"/>
                  </a:pPr>
                  <a:r>
                    <a:rPr lang="en-US" altLang="ja-JP" sz="1000" dirty="0">
                      <a:solidFill>
                        <a:schemeClr val="dk1"/>
                      </a:solidFill>
                      <a:latin typeface="BIZ UDPゴシック" panose="020B0400000000000000" pitchFamily="50" charset="-128"/>
                      <a:ea typeface="BIZ UDPゴシック" panose="020B0400000000000000" pitchFamily="50" charset="-128"/>
                    </a:rPr>
                    <a:t>2004</a:t>
                  </a:r>
                  <a:r>
                    <a:rPr lang="ja-JP" altLang="en-US" sz="1000" dirty="0">
                      <a:solidFill>
                        <a:schemeClr val="dk1"/>
                      </a:solidFill>
                      <a:latin typeface="BIZ UDPゴシック" panose="020B0400000000000000" pitchFamily="50" charset="-128"/>
                      <a:ea typeface="BIZ UDPゴシック" panose="020B0400000000000000" pitchFamily="50" charset="-128"/>
                    </a:rPr>
                    <a:t>年</a:t>
                  </a:r>
                  <a:endParaRPr lang="en-US" altLang="ja-JP" sz="1000" dirty="0">
                    <a:solidFill>
                      <a:schemeClr val="dk1"/>
                    </a:solidFill>
                    <a:latin typeface="BIZ UDPゴシック" panose="020B0400000000000000" pitchFamily="50" charset="-128"/>
                    <a:ea typeface="BIZ UDPゴシック" panose="020B0400000000000000" pitchFamily="50" charset="-128"/>
                  </a:endParaRPr>
                </a:p>
                <a:p>
                  <a:pPr algn="ctr">
                    <a:buClr>
                      <a:schemeClr val="dk1"/>
                    </a:buClr>
                    <a:buSzPts val="1600"/>
                  </a:pPr>
                  <a:r>
                    <a:rPr lang="en-US" altLang="ja-JP" sz="1100" b="1" dirty="0">
                      <a:solidFill>
                        <a:schemeClr val="dk1"/>
                      </a:solidFill>
                      <a:latin typeface="BIZ UDPゴシック" panose="020B0400000000000000" pitchFamily="50" charset="-128"/>
                      <a:ea typeface="BIZ UDPゴシック" panose="020B0400000000000000" pitchFamily="50" charset="-128"/>
                    </a:rPr>
                    <a:t>130</a:t>
                  </a:r>
                  <a:r>
                    <a:rPr lang="ja-JP" altLang="en-US" sz="1100" b="1" dirty="0">
                      <a:solidFill>
                        <a:schemeClr val="dk1"/>
                      </a:solidFill>
                      <a:latin typeface="BIZ UDPゴシック" panose="020B0400000000000000" pitchFamily="50" charset="-128"/>
                      <a:ea typeface="BIZ UDPゴシック" panose="020B0400000000000000" pitchFamily="50" charset="-128"/>
                    </a:rPr>
                    <a:t>円</a:t>
                  </a:r>
                  <a:endParaRPr lang="en-US" altLang="ja-JP" sz="1100" b="1" dirty="0">
                    <a:solidFill>
                      <a:schemeClr val="dk1"/>
                    </a:solidFill>
                    <a:latin typeface="BIZ UDPゴシック" panose="020B0400000000000000" pitchFamily="50" charset="-128"/>
                    <a:ea typeface="BIZ UDPゴシック" panose="020B0400000000000000" pitchFamily="50" charset="-128"/>
                  </a:endParaRPr>
                </a:p>
              </p:txBody>
            </p:sp>
            <p:sp>
              <p:nvSpPr>
                <p:cNvPr id="245" name="Google Shape;152;p5">
                  <a:extLst>
                    <a:ext uri="{FF2B5EF4-FFF2-40B4-BE49-F238E27FC236}">
                      <a16:creationId xmlns:a16="http://schemas.microsoft.com/office/drawing/2014/main" id="{84BA27FC-605E-BD18-F3FE-CC0489F45889}"/>
                    </a:ext>
                  </a:extLst>
                </p:cNvPr>
                <p:cNvSpPr txBox="1"/>
                <p:nvPr/>
              </p:nvSpPr>
              <p:spPr>
                <a:xfrm>
                  <a:off x="996116" y="6023183"/>
                  <a:ext cx="790804" cy="547710"/>
                </a:xfrm>
                <a:prstGeom prst="rect">
                  <a:avLst/>
                </a:prstGeom>
                <a:noFill/>
                <a:ln>
                  <a:noFill/>
                </a:ln>
              </p:spPr>
              <p:txBody>
                <a:bodyPr spcFirstLastPara="1" wrap="square" lIns="91425" tIns="45700" rIns="91425" bIns="45700" anchor="ctr" anchorCtr="0">
                  <a:noAutofit/>
                </a:bodyPr>
                <a:lstStyle/>
                <a:p>
                  <a:pPr algn="ctr">
                    <a:buClr>
                      <a:schemeClr val="dk1"/>
                    </a:buClr>
                    <a:buSzPts val="1600"/>
                  </a:pPr>
                  <a:r>
                    <a:rPr lang="en-US" altLang="ja-JP" sz="1000" dirty="0">
                      <a:solidFill>
                        <a:schemeClr val="dk1"/>
                      </a:solidFill>
                      <a:latin typeface="BIZ UDPゴシック" panose="020B0400000000000000" pitchFamily="50" charset="-128"/>
                      <a:ea typeface="BIZ UDPゴシック" panose="020B0400000000000000" pitchFamily="50" charset="-128"/>
                    </a:rPr>
                    <a:t>2024</a:t>
                  </a:r>
                  <a:r>
                    <a:rPr lang="ja-JP" altLang="en-US" sz="1000" dirty="0">
                      <a:solidFill>
                        <a:schemeClr val="dk1"/>
                      </a:solidFill>
                      <a:latin typeface="BIZ UDPゴシック" panose="020B0400000000000000" pitchFamily="50" charset="-128"/>
                      <a:ea typeface="BIZ UDPゴシック" panose="020B0400000000000000" pitchFamily="50" charset="-128"/>
                    </a:rPr>
                    <a:t>年</a:t>
                  </a:r>
                  <a:endParaRPr lang="en-US" altLang="ja-JP" sz="1000" dirty="0">
                    <a:solidFill>
                      <a:schemeClr val="dk1"/>
                    </a:solidFill>
                    <a:latin typeface="BIZ UDPゴシック" panose="020B0400000000000000" pitchFamily="50" charset="-128"/>
                    <a:ea typeface="BIZ UDPゴシック" panose="020B0400000000000000" pitchFamily="50" charset="-128"/>
                  </a:endParaRPr>
                </a:p>
                <a:p>
                  <a:pPr algn="ctr">
                    <a:buClr>
                      <a:schemeClr val="dk1"/>
                    </a:buClr>
                    <a:buSzPts val="1600"/>
                  </a:pPr>
                  <a:r>
                    <a:rPr lang="en-US" altLang="ja-JP" sz="1100" b="1" dirty="0">
                      <a:solidFill>
                        <a:schemeClr val="dk1"/>
                      </a:solidFill>
                      <a:latin typeface="BIZ UDPゴシック" panose="020B0400000000000000" pitchFamily="50" charset="-128"/>
                      <a:ea typeface="BIZ UDPゴシック" panose="020B0400000000000000" pitchFamily="50" charset="-128"/>
                    </a:rPr>
                    <a:t>188</a:t>
                  </a:r>
                  <a:r>
                    <a:rPr lang="ja-JP" altLang="en-US" sz="1100" b="1" dirty="0">
                      <a:solidFill>
                        <a:schemeClr val="dk1"/>
                      </a:solidFill>
                      <a:latin typeface="BIZ UDPゴシック" panose="020B0400000000000000" pitchFamily="50" charset="-128"/>
                      <a:ea typeface="BIZ UDPゴシック" panose="020B0400000000000000" pitchFamily="50" charset="-128"/>
                    </a:rPr>
                    <a:t>円</a:t>
                  </a:r>
                  <a:endParaRPr lang="en-US" altLang="ja-JP" sz="1100" b="1" dirty="0">
                    <a:solidFill>
                      <a:schemeClr val="dk1"/>
                    </a:solidFill>
                    <a:latin typeface="BIZ UDPゴシック" panose="020B0400000000000000" pitchFamily="50" charset="-128"/>
                    <a:ea typeface="BIZ UDPゴシック" panose="020B0400000000000000" pitchFamily="50" charset="-128"/>
                  </a:endParaRPr>
                </a:p>
              </p:txBody>
            </p:sp>
            <p:sp>
              <p:nvSpPr>
                <p:cNvPr id="246" name="矢印: 上向き折線 245">
                  <a:extLst>
                    <a:ext uri="{FF2B5EF4-FFF2-40B4-BE49-F238E27FC236}">
                      <a16:creationId xmlns:a16="http://schemas.microsoft.com/office/drawing/2014/main" id="{349A5935-7B18-E5DD-050C-D1546256BB0C}"/>
                    </a:ext>
                  </a:extLst>
                </p:cNvPr>
                <p:cNvSpPr/>
                <p:nvPr/>
              </p:nvSpPr>
              <p:spPr>
                <a:xfrm>
                  <a:off x="895273" y="6195539"/>
                  <a:ext cx="216557" cy="208118"/>
                </a:xfrm>
                <a:prstGeom prst="bentUp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grpSp>
          <p:pic>
            <p:nvPicPr>
              <p:cNvPr id="248" name="図 247">
                <a:extLst>
                  <a:ext uri="{FF2B5EF4-FFF2-40B4-BE49-F238E27FC236}">
                    <a16:creationId xmlns:a16="http://schemas.microsoft.com/office/drawing/2014/main" id="{F152FD55-9949-2C0E-49F7-80564434973F}"/>
                  </a:ext>
                </a:extLst>
              </p:cNvPr>
              <p:cNvPicPr>
                <a:picLocks noChangeAspect="1"/>
              </p:cNvPicPr>
              <p:nvPr/>
            </p:nvPicPr>
            <p:blipFill>
              <a:blip r:embed="rId11"/>
              <a:stretch>
                <a:fillRect/>
              </a:stretch>
            </p:blipFill>
            <p:spPr>
              <a:xfrm>
                <a:off x="9318040" y="5342178"/>
                <a:ext cx="567438" cy="705920"/>
              </a:xfrm>
              <a:prstGeom prst="rect">
                <a:avLst/>
              </a:prstGeom>
            </p:spPr>
          </p:pic>
        </p:grpSp>
      </p:grpSp>
      <p:sp>
        <p:nvSpPr>
          <p:cNvPr id="14" name="テキスト ボックス 13">
            <a:extLst>
              <a:ext uri="{FF2B5EF4-FFF2-40B4-BE49-F238E27FC236}">
                <a16:creationId xmlns:a16="http://schemas.microsoft.com/office/drawing/2014/main" id="{0AE21C3A-91CC-2CCF-77EC-105CC142DD84}"/>
              </a:ext>
            </a:extLst>
          </p:cNvPr>
          <p:cNvSpPr txBox="1"/>
          <p:nvPr/>
        </p:nvSpPr>
        <p:spPr>
          <a:xfrm>
            <a:off x="6087644" y="4520882"/>
            <a:ext cx="3020388" cy="338554"/>
          </a:xfrm>
          <a:prstGeom prst="rect">
            <a:avLst/>
          </a:prstGeom>
          <a:noFill/>
        </p:spPr>
        <p:txBody>
          <a:bodyPr wrap="square">
            <a:spAutoFit/>
          </a:bodyPr>
          <a:lstStyle/>
          <a:p>
            <a:r>
              <a:rPr lang="en-US" altLang="ja-JP" sz="800" dirty="0">
                <a:latin typeface="BIZ UDPゴシック" panose="020B0400000000000000" pitchFamily="50" charset="-128"/>
                <a:ea typeface="BIZ UDPゴシック" panose="020B0400000000000000" pitchFamily="50" charset="-128"/>
              </a:rPr>
              <a:t>(</a:t>
            </a:r>
            <a:r>
              <a:rPr lang="ja-JP" altLang="en-US" sz="800" dirty="0">
                <a:latin typeface="BIZ UDPゴシック" panose="020B0400000000000000" pitchFamily="50" charset="-128"/>
                <a:ea typeface="BIZ UDPゴシック" panose="020B0400000000000000" pitchFamily="50" charset="-128"/>
              </a:rPr>
              <a:t>注</a:t>
            </a:r>
            <a:r>
              <a:rPr lang="en-US" altLang="ja-JP" sz="800" dirty="0">
                <a:latin typeface="BIZ UDPゴシック" panose="020B0400000000000000" pitchFamily="50" charset="-128"/>
                <a:ea typeface="BIZ UDPゴシック" panose="020B0400000000000000" pitchFamily="50" charset="-128"/>
              </a:rPr>
              <a:t>)2024</a:t>
            </a:r>
            <a:r>
              <a:rPr lang="ja-JP" altLang="en-US" sz="800" dirty="0">
                <a:latin typeface="BIZ UDPゴシック" panose="020B0400000000000000" pitchFamily="50" charset="-128"/>
                <a:ea typeface="BIZ UDPゴシック" panose="020B0400000000000000" pitchFamily="50" charset="-128"/>
              </a:rPr>
              <a:t>年分は</a:t>
            </a:r>
            <a:r>
              <a:rPr lang="en-US" altLang="ja-JP" sz="800" dirty="0">
                <a:latin typeface="BIZ UDPゴシック" panose="020B0400000000000000" pitchFamily="50" charset="-128"/>
                <a:ea typeface="BIZ UDPゴシック" panose="020B0400000000000000" pitchFamily="50" charset="-128"/>
              </a:rPr>
              <a:t>1</a:t>
            </a:r>
            <a:r>
              <a:rPr lang="ja-JP" altLang="en-US" sz="800" dirty="0">
                <a:latin typeface="BIZ UDPゴシック" panose="020B0400000000000000" pitchFamily="50" charset="-128"/>
                <a:ea typeface="BIZ UDPゴシック" panose="020B0400000000000000" pitchFamily="50" charset="-128"/>
              </a:rPr>
              <a:t>～</a:t>
            </a:r>
            <a:r>
              <a:rPr lang="en-US" altLang="ja-JP" sz="800" dirty="0">
                <a:latin typeface="BIZ UDPゴシック" panose="020B0400000000000000" pitchFamily="50" charset="-128"/>
                <a:ea typeface="BIZ UDPゴシック" panose="020B0400000000000000" pitchFamily="50" charset="-128"/>
              </a:rPr>
              <a:t>6</a:t>
            </a:r>
            <a:r>
              <a:rPr lang="ja-JP" altLang="en-US" sz="800" dirty="0">
                <a:latin typeface="BIZ UDPゴシック" panose="020B0400000000000000" pitchFamily="50" charset="-128"/>
                <a:ea typeface="BIZ UDPゴシック" panose="020B0400000000000000" pitchFamily="50" charset="-128"/>
              </a:rPr>
              <a:t>月までの平均、小数点以下は四捨五入。</a:t>
            </a:r>
            <a:endParaRPr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総務省「小売物価統計調査」を基に独自に計算し作成。</a:t>
            </a:r>
          </a:p>
        </p:txBody>
      </p:sp>
      <p:sp>
        <p:nvSpPr>
          <p:cNvPr id="5" name="フッター プレースホルダー 3">
            <a:extLst>
              <a:ext uri="{FF2B5EF4-FFF2-40B4-BE49-F238E27FC236}">
                <a16:creationId xmlns:a16="http://schemas.microsoft.com/office/drawing/2014/main" id="{8CFD9842-20BA-DB35-EC7C-61D6FEF55982}"/>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BC7D2-1313-F24B-CCE4-512F33752825}"/>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118849DE-D17B-5A73-0250-D7C2D437EACB}"/>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a:t>
            </a:r>
            <a:r>
              <a:rPr kumimoji="1" lang="ja-JP" altLang="en-US" sz="1400" b="1" dirty="0">
                <a:solidFill>
                  <a:srgbClr val="E7E6E6">
                    <a:lumMod val="25000"/>
                  </a:srgbClr>
                </a:solidFill>
                <a:latin typeface="BIZ UDPゴシック" panose="020B0400000000000000" pitchFamily="50" charset="-128"/>
                <a:ea typeface="BIZ UDPゴシック" panose="020B0400000000000000" pitchFamily="50" charset="-128"/>
              </a:rPr>
              <a:t>子どもに負担をかけない老後のお金</a:t>
            </a: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テキスト ボックス 2">
            <a:extLst>
              <a:ext uri="{FF2B5EF4-FFF2-40B4-BE49-F238E27FC236}">
                <a16:creationId xmlns:a16="http://schemas.microsoft.com/office/drawing/2014/main" id="{29197F61-36BE-A291-FD48-C677D819FA3C}"/>
              </a:ext>
            </a:extLst>
          </p:cNvPr>
          <p:cNvSpPr txBox="1"/>
          <p:nvPr/>
        </p:nvSpPr>
        <p:spPr>
          <a:xfrm>
            <a:off x="713305" y="1312321"/>
            <a:ext cx="774972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1400" b="1" dirty="0">
                <a:solidFill>
                  <a:srgbClr val="F4A169"/>
                </a:solidFill>
                <a:latin typeface="BIZ UDPゴシック" panose="020B0400000000000000" pitchFamily="50" charset="-128"/>
                <a:ea typeface="BIZ UDPゴシック" panose="020B0400000000000000" pitchFamily="50" charset="-128"/>
              </a:rPr>
              <a:t>まとめ</a:t>
            </a:r>
            <a:endPar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endParaRPr>
          </a:p>
        </p:txBody>
      </p:sp>
      <p:pic>
        <p:nvPicPr>
          <p:cNvPr id="7" name="図 6">
            <a:extLst>
              <a:ext uri="{FF2B5EF4-FFF2-40B4-BE49-F238E27FC236}">
                <a16:creationId xmlns:a16="http://schemas.microsoft.com/office/drawing/2014/main" id="{1C11C262-4661-A248-94C1-1E8748666198}"/>
              </a:ext>
            </a:extLst>
          </p:cNvPr>
          <p:cNvPicPr>
            <a:picLocks noChangeAspect="1"/>
          </p:cNvPicPr>
          <p:nvPr/>
        </p:nvPicPr>
        <p:blipFill>
          <a:blip r:embed="rId3"/>
          <a:stretch>
            <a:fillRect/>
          </a:stretch>
        </p:blipFill>
        <p:spPr>
          <a:xfrm flipH="1">
            <a:off x="581042" y="1263737"/>
            <a:ext cx="45719" cy="384042"/>
          </a:xfrm>
          <a:prstGeom prst="rect">
            <a:avLst/>
          </a:prstGeom>
        </p:spPr>
      </p:pic>
      <p:pic>
        <p:nvPicPr>
          <p:cNvPr id="9" name="図 8">
            <a:extLst>
              <a:ext uri="{FF2B5EF4-FFF2-40B4-BE49-F238E27FC236}">
                <a16:creationId xmlns:a16="http://schemas.microsoft.com/office/drawing/2014/main" id="{86C5233C-31BB-9153-310B-3B6831FD8F6D}"/>
              </a:ext>
            </a:extLst>
          </p:cNvPr>
          <p:cNvPicPr>
            <a:picLocks noChangeAspect="1"/>
          </p:cNvPicPr>
          <p:nvPr/>
        </p:nvPicPr>
        <p:blipFill>
          <a:blip r:embed="rId4"/>
          <a:stretch>
            <a:fillRect/>
          </a:stretch>
        </p:blipFill>
        <p:spPr>
          <a:xfrm>
            <a:off x="789709" y="2043433"/>
            <a:ext cx="234860" cy="241571"/>
          </a:xfrm>
          <a:prstGeom prst="rect">
            <a:avLst/>
          </a:prstGeom>
        </p:spPr>
      </p:pic>
      <p:pic>
        <p:nvPicPr>
          <p:cNvPr id="12" name="図 11">
            <a:extLst>
              <a:ext uri="{FF2B5EF4-FFF2-40B4-BE49-F238E27FC236}">
                <a16:creationId xmlns:a16="http://schemas.microsoft.com/office/drawing/2014/main" id="{8B45673B-D5B7-5311-BBAA-0D7918854FC1}"/>
              </a:ext>
            </a:extLst>
          </p:cNvPr>
          <p:cNvPicPr>
            <a:picLocks noChangeAspect="1"/>
          </p:cNvPicPr>
          <p:nvPr/>
        </p:nvPicPr>
        <p:blipFill>
          <a:blip r:embed="rId4"/>
          <a:stretch>
            <a:fillRect/>
          </a:stretch>
        </p:blipFill>
        <p:spPr>
          <a:xfrm>
            <a:off x="789709" y="4294096"/>
            <a:ext cx="234860" cy="241571"/>
          </a:xfrm>
          <a:prstGeom prst="rect">
            <a:avLst/>
          </a:prstGeom>
        </p:spPr>
      </p:pic>
      <p:sp>
        <p:nvSpPr>
          <p:cNvPr id="15" name="テキスト ボックス 14">
            <a:extLst>
              <a:ext uri="{FF2B5EF4-FFF2-40B4-BE49-F238E27FC236}">
                <a16:creationId xmlns:a16="http://schemas.microsoft.com/office/drawing/2014/main" id="{3B9B5306-55D4-0AA0-E3B8-D9E5C109C48F}"/>
              </a:ext>
            </a:extLst>
          </p:cNvPr>
          <p:cNvSpPr txBox="1"/>
          <p:nvPr/>
        </p:nvSpPr>
        <p:spPr>
          <a:xfrm>
            <a:off x="1029386" y="1859044"/>
            <a:ext cx="8186345" cy="475515"/>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dirty="0">
                <a:solidFill>
                  <a:prstClr val="black"/>
                </a:solidFill>
                <a:latin typeface="BIZ UDPゴシック" panose="020B0400000000000000" pitchFamily="50" charset="-128"/>
                <a:ea typeface="BIZ UDPゴシック" panose="020B0400000000000000" pitchFamily="50" charset="-128"/>
              </a:rPr>
              <a:t>目先の子育てにかかるお金も大事</a:t>
            </a:r>
            <a:endPar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pic>
        <p:nvPicPr>
          <p:cNvPr id="16" name="図 15">
            <a:extLst>
              <a:ext uri="{FF2B5EF4-FFF2-40B4-BE49-F238E27FC236}">
                <a16:creationId xmlns:a16="http://schemas.microsoft.com/office/drawing/2014/main" id="{73C4F799-DFC3-AB13-84B6-1435B271C3B3}"/>
              </a:ext>
            </a:extLst>
          </p:cNvPr>
          <p:cNvPicPr>
            <a:picLocks noChangeAspect="1"/>
          </p:cNvPicPr>
          <p:nvPr/>
        </p:nvPicPr>
        <p:blipFill>
          <a:blip r:embed="rId4"/>
          <a:stretch>
            <a:fillRect/>
          </a:stretch>
        </p:blipFill>
        <p:spPr>
          <a:xfrm>
            <a:off x="789709" y="2897538"/>
            <a:ext cx="234860" cy="241571"/>
          </a:xfrm>
          <a:prstGeom prst="rect">
            <a:avLst/>
          </a:prstGeom>
        </p:spPr>
      </p:pic>
      <p:sp>
        <p:nvSpPr>
          <p:cNvPr id="17" name="正方形/長方形 16">
            <a:extLst>
              <a:ext uri="{FF2B5EF4-FFF2-40B4-BE49-F238E27FC236}">
                <a16:creationId xmlns:a16="http://schemas.microsoft.com/office/drawing/2014/main" id="{DA35D45B-0A37-748A-65F1-3BD0A05FCBCD}"/>
              </a:ext>
            </a:extLst>
          </p:cNvPr>
          <p:cNvSpPr/>
          <p:nvPr/>
        </p:nvSpPr>
        <p:spPr>
          <a:xfrm>
            <a:off x="5936673" y="2894027"/>
            <a:ext cx="2667000" cy="31381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8" name="正方形/長方形 17">
            <a:extLst>
              <a:ext uri="{FF2B5EF4-FFF2-40B4-BE49-F238E27FC236}">
                <a16:creationId xmlns:a16="http://schemas.microsoft.com/office/drawing/2014/main" id="{4F020DC2-B348-EAE1-C40A-2E6392C09F2F}"/>
              </a:ext>
            </a:extLst>
          </p:cNvPr>
          <p:cNvSpPr/>
          <p:nvPr/>
        </p:nvSpPr>
        <p:spPr>
          <a:xfrm>
            <a:off x="1024569" y="3371180"/>
            <a:ext cx="1582444" cy="31381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D0ACE898-4AC9-F940-DE55-599351CE2330}"/>
              </a:ext>
            </a:extLst>
          </p:cNvPr>
          <p:cNvSpPr txBox="1"/>
          <p:nvPr/>
        </p:nvSpPr>
        <p:spPr>
          <a:xfrm>
            <a:off x="1006350" y="4116449"/>
            <a:ext cx="8186345" cy="475515"/>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まずは、老後の支出や使える制度を把握しておくことが重要</a:t>
            </a:r>
          </a:p>
        </p:txBody>
      </p:sp>
      <p:grpSp>
        <p:nvGrpSpPr>
          <p:cNvPr id="4" name="グループ化 3">
            <a:extLst>
              <a:ext uri="{FF2B5EF4-FFF2-40B4-BE49-F238E27FC236}">
                <a16:creationId xmlns:a16="http://schemas.microsoft.com/office/drawing/2014/main" id="{097A1563-2C5D-433C-68B9-74A1162D0DFE}"/>
              </a:ext>
            </a:extLst>
          </p:cNvPr>
          <p:cNvGrpSpPr/>
          <p:nvPr/>
        </p:nvGrpSpPr>
        <p:grpSpPr>
          <a:xfrm>
            <a:off x="789709" y="2546701"/>
            <a:ext cx="8326582" cy="2308589"/>
            <a:chOff x="789709" y="2546701"/>
            <a:chExt cx="7813964" cy="2308589"/>
          </a:xfrm>
        </p:grpSpPr>
        <p:cxnSp>
          <p:nvCxnSpPr>
            <p:cNvPr id="5" name="直線コネクタ 4">
              <a:extLst>
                <a:ext uri="{FF2B5EF4-FFF2-40B4-BE49-F238E27FC236}">
                  <a16:creationId xmlns:a16="http://schemas.microsoft.com/office/drawing/2014/main" id="{F182A36A-C7F3-51A4-9026-22A672433B88}"/>
                </a:ext>
              </a:extLst>
            </p:cNvPr>
            <p:cNvCxnSpPr>
              <a:cxnSpLocks/>
            </p:cNvCxnSpPr>
            <p:nvPr/>
          </p:nvCxnSpPr>
          <p:spPr>
            <a:xfrm>
              <a:off x="789709" y="2546701"/>
              <a:ext cx="7813964"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6" name="直線コネクタ 5">
              <a:extLst>
                <a:ext uri="{FF2B5EF4-FFF2-40B4-BE49-F238E27FC236}">
                  <a16:creationId xmlns:a16="http://schemas.microsoft.com/office/drawing/2014/main" id="{24B69BB5-D830-3185-8A1D-1BF14414405D}"/>
                </a:ext>
              </a:extLst>
            </p:cNvPr>
            <p:cNvCxnSpPr>
              <a:cxnSpLocks/>
            </p:cNvCxnSpPr>
            <p:nvPr/>
          </p:nvCxnSpPr>
          <p:spPr>
            <a:xfrm>
              <a:off x="789709" y="3924629"/>
              <a:ext cx="7813964"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19" name="直線コネクタ 18">
              <a:extLst>
                <a:ext uri="{FF2B5EF4-FFF2-40B4-BE49-F238E27FC236}">
                  <a16:creationId xmlns:a16="http://schemas.microsoft.com/office/drawing/2014/main" id="{2B31086E-92EB-4D4F-32F5-925A9599338F}"/>
                </a:ext>
              </a:extLst>
            </p:cNvPr>
            <p:cNvCxnSpPr>
              <a:cxnSpLocks/>
            </p:cNvCxnSpPr>
            <p:nvPr/>
          </p:nvCxnSpPr>
          <p:spPr>
            <a:xfrm>
              <a:off x="789709" y="4855290"/>
              <a:ext cx="7813964" cy="0"/>
            </a:xfrm>
            <a:prstGeom prst="line">
              <a:avLst/>
            </a:prstGeom>
          </p:spPr>
          <p:style>
            <a:lnRef idx="1">
              <a:schemeClr val="accent2"/>
            </a:lnRef>
            <a:fillRef idx="0">
              <a:schemeClr val="accent2"/>
            </a:fillRef>
            <a:effectRef idx="0">
              <a:schemeClr val="accent2"/>
            </a:effectRef>
            <a:fontRef idx="minor">
              <a:schemeClr val="tx1"/>
            </a:fontRef>
          </p:style>
        </p:cxnSp>
      </p:grpSp>
      <p:sp>
        <p:nvSpPr>
          <p:cNvPr id="14" name="テキスト ボックス 13">
            <a:extLst>
              <a:ext uri="{FF2B5EF4-FFF2-40B4-BE49-F238E27FC236}">
                <a16:creationId xmlns:a16="http://schemas.microsoft.com/office/drawing/2014/main" id="{085AFAA3-0E21-110F-0DA9-BF8DEBCC384F}"/>
              </a:ext>
            </a:extLst>
          </p:cNvPr>
          <p:cNvSpPr txBox="1"/>
          <p:nvPr/>
        </p:nvSpPr>
        <p:spPr>
          <a:xfrm>
            <a:off x="1006350" y="2756803"/>
            <a:ext cx="7597323" cy="971676"/>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しかし、親が経済的自立をしていないと、成人後の子どもの人生の負担になる</a:t>
            </a:r>
          </a:p>
        </p:txBody>
      </p:sp>
      <p:sp>
        <p:nvSpPr>
          <p:cNvPr id="8" name="フッター プレースホルダー 3">
            <a:extLst>
              <a:ext uri="{FF2B5EF4-FFF2-40B4-BE49-F238E27FC236}">
                <a16:creationId xmlns:a16="http://schemas.microsoft.com/office/drawing/2014/main" id="{E8EFE58E-647C-DD88-8153-9E0E5E031AFC}"/>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860156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25DC00-B421-1F0A-14B3-B8FE181A81B0}"/>
            </a:ext>
          </a:extLst>
        </p:cNvPr>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4BA83445-CE87-A6BE-2BFA-7326043F9A1C}"/>
              </a:ext>
            </a:extLst>
          </p:cNvPr>
          <p:cNvGrpSpPr/>
          <p:nvPr/>
        </p:nvGrpSpPr>
        <p:grpSpPr>
          <a:xfrm>
            <a:off x="10933" y="0"/>
            <a:ext cx="9906000" cy="6858000"/>
            <a:chOff x="0" y="0"/>
            <a:chExt cx="9906000" cy="6858000"/>
          </a:xfrm>
        </p:grpSpPr>
        <p:pic>
          <p:nvPicPr>
            <p:cNvPr id="4" name="図 3">
              <a:extLst>
                <a:ext uri="{FF2B5EF4-FFF2-40B4-BE49-F238E27FC236}">
                  <a16:creationId xmlns:a16="http://schemas.microsoft.com/office/drawing/2014/main" id="{8AF1C3C5-975D-D005-4D80-D6C0D250519E}"/>
                </a:ext>
              </a:extLst>
            </p:cNvPr>
            <p:cNvPicPr>
              <a:picLocks noChangeAspect="1"/>
            </p:cNvPicPr>
            <p:nvPr/>
          </p:nvPicPr>
          <p:blipFill>
            <a:blip r:embed="rId2"/>
            <a:stretch>
              <a:fillRect/>
            </a:stretch>
          </p:blipFill>
          <p:spPr>
            <a:xfrm>
              <a:off x="0" y="0"/>
              <a:ext cx="9906000" cy="6858000"/>
            </a:xfrm>
            <a:prstGeom prst="rect">
              <a:avLst/>
            </a:prstGeom>
          </p:spPr>
        </p:pic>
        <p:sp>
          <p:nvSpPr>
            <p:cNvPr id="5" name="正方形/長方形 4">
              <a:extLst>
                <a:ext uri="{FF2B5EF4-FFF2-40B4-BE49-F238E27FC236}">
                  <a16:creationId xmlns:a16="http://schemas.microsoft.com/office/drawing/2014/main" id="{4CA12A22-9592-B525-3504-34792CC77D81}"/>
                </a:ext>
              </a:extLst>
            </p:cNvPr>
            <p:cNvSpPr/>
            <p:nvPr/>
          </p:nvSpPr>
          <p:spPr>
            <a:xfrm>
              <a:off x="330200" y="368300"/>
              <a:ext cx="9207500" cy="6121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pic>
        <p:nvPicPr>
          <p:cNvPr id="19" name="図 18">
            <a:extLst>
              <a:ext uri="{FF2B5EF4-FFF2-40B4-BE49-F238E27FC236}">
                <a16:creationId xmlns:a16="http://schemas.microsoft.com/office/drawing/2014/main" id="{F501E33B-010B-E899-FF38-117324E9BD32}"/>
              </a:ext>
            </a:extLst>
          </p:cNvPr>
          <p:cNvPicPr>
            <a:picLocks noChangeAspect="1"/>
          </p:cNvPicPr>
          <p:nvPr/>
        </p:nvPicPr>
        <p:blipFill>
          <a:blip r:embed="rId3"/>
          <a:stretch>
            <a:fillRect/>
          </a:stretch>
        </p:blipFill>
        <p:spPr>
          <a:xfrm>
            <a:off x="6589768" y="-575947"/>
            <a:ext cx="5287860" cy="4578263"/>
          </a:xfrm>
          <a:prstGeom prst="rect">
            <a:avLst/>
          </a:prstGeom>
        </p:spPr>
      </p:pic>
      <p:pic>
        <p:nvPicPr>
          <p:cNvPr id="20" name="図 19">
            <a:extLst>
              <a:ext uri="{FF2B5EF4-FFF2-40B4-BE49-F238E27FC236}">
                <a16:creationId xmlns:a16="http://schemas.microsoft.com/office/drawing/2014/main" id="{8F565DFD-637A-D2EF-55E3-589BCDB5CAEC}"/>
              </a:ext>
            </a:extLst>
          </p:cNvPr>
          <p:cNvPicPr>
            <a:picLocks noChangeAspect="1"/>
          </p:cNvPicPr>
          <p:nvPr/>
        </p:nvPicPr>
        <p:blipFill>
          <a:blip r:embed="rId4"/>
          <a:stretch>
            <a:fillRect/>
          </a:stretch>
        </p:blipFill>
        <p:spPr>
          <a:xfrm>
            <a:off x="6085408" y="-192952"/>
            <a:ext cx="1683756" cy="1122504"/>
          </a:xfrm>
          <a:prstGeom prst="rect">
            <a:avLst/>
          </a:prstGeom>
        </p:spPr>
      </p:pic>
      <p:cxnSp>
        <p:nvCxnSpPr>
          <p:cNvPr id="22" name="直線コネクタ 21">
            <a:extLst>
              <a:ext uri="{FF2B5EF4-FFF2-40B4-BE49-F238E27FC236}">
                <a16:creationId xmlns:a16="http://schemas.microsoft.com/office/drawing/2014/main" id="{824520C7-5FF2-677F-1250-E913019C4CAA}"/>
              </a:ext>
            </a:extLst>
          </p:cNvPr>
          <p:cNvCxnSpPr/>
          <p:nvPr/>
        </p:nvCxnSpPr>
        <p:spPr>
          <a:xfrm>
            <a:off x="0" y="3556648"/>
            <a:ext cx="5617254" cy="0"/>
          </a:xfrm>
          <a:prstGeom prst="line">
            <a:avLst/>
          </a:prstGeom>
          <a:ln w="12700"/>
        </p:spPr>
        <p:style>
          <a:lnRef idx="1">
            <a:schemeClr val="accent2"/>
          </a:lnRef>
          <a:fillRef idx="0">
            <a:schemeClr val="accent2"/>
          </a:fillRef>
          <a:effectRef idx="0">
            <a:schemeClr val="accent2"/>
          </a:effectRef>
          <a:fontRef idx="minor">
            <a:schemeClr val="tx1"/>
          </a:fontRef>
        </p:style>
      </p:cxnSp>
      <p:sp>
        <p:nvSpPr>
          <p:cNvPr id="6" name="テキスト ボックス 5">
            <a:extLst>
              <a:ext uri="{FF2B5EF4-FFF2-40B4-BE49-F238E27FC236}">
                <a16:creationId xmlns:a16="http://schemas.microsoft.com/office/drawing/2014/main" id="{609C1D1E-0105-F5AD-D495-EFB0B594E468}"/>
              </a:ext>
            </a:extLst>
          </p:cNvPr>
          <p:cNvSpPr txBox="1"/>
          <p:nvPr/>
        </p:nvSpPr>
        <p:spPr>
          <a:xfrm>
            <a:off x="508696" y="2747499"/>
            <a:ext cx="6724528" cy="628890"/>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子どもの将来のためのお金の話</a:t>
            </a:r>
            <a:endParaRPr kumimoji="1" lang="en-US" altLang="ja-JP" sz="2800" b="1" dirty="0">
              <a:solidFill>
                <a:prstClr val="black"/>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6A5460ED-2FFA-B210-28FD-7331A2CEDB34}"/>
              </a:ext>
            </a:extLst>
          </p:cNvPr>
          <p:cNvSpPr txBox="1"/>
          <p:nvPr/>
        </p:nvSpPr>
        <p:spPr>
          <a:xfrm>
            <a:off x="508696" y="3689907"/>
            <a:ext cx="4151781" cy="1758174"/>
          </a:xfrm>
          <a:prstGeom prst="rect">
            <a:avLst/>
          </a:prstGeom>
          <a:noFill/>
        </p:spPr>
        <p:txBody>
          <a:bodyPr wrap="square" rtlCol="0">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mn-cs"/>
              </a:rPr>
              <a:t>１ 子育てにかかるお金</a:t>
            </a:r>
            <a:endParaRPr kumimoji="1" lang="en-US" altLang="ja-JP" sz="14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２ 子どもに負担をかけない老後のお金</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dirty="0">
                <a:solidFill>
                  <a:srgbClr val="EF7019"/>
                </a:solidFill>
                <a:highlight>
                  <a:srgbClr val="FCDFBE"/>
                </a:highlight>
                <a:latin typeface="BIZ UDPゴシック" panose="020B0400000000000000" pitchFamily="50" charset="-128"/>
                <a:ea typeface="BIZ UDPゴシック" panose="020B0400000000000000" pitchFamily="50" charset="-128"/>
              </a:rPr>
              <a:t>３ </a:t>
            </a:r>
            <a:r>
              <a:rPr kumimoji="1" lang="ja-JP" altLang="en-US" sz="1400" b="1" i="0" u="none" strike="noStrike" kern="1200" cap="none" spc="0" normalizeH="0" baseline="0" noProof="0" dirty="0">
                <a:ln>
                  <a:noFill/>
                </a:ln>
                <a:solidFill>
                  <a:srgbClr val="EF7019"/>
                </a:solidFill>
                <a:effectLst/>
                <a:highlight>
                  <a:srgbClr val="FCDFBE"/>
                </a:highlight>
                <a:uLnTx/>
                <a:uFillTx/>
                <a:latin typeface="BIZ UDPゴシック" panose="020B0400000000000000" pitchFamily="50" charset="-128"/>
                <a:ea typeface="BIZ UDPゴシック" panose="020B0400000000000000" pitchFamily="50" charset="-128"/>
                <a:cs typeface="+mn-cs"/>
              </a:rPr>
              <a:t>子どもの将来のために今できること</a:t>
            </a:r>
            <a:endParaRPr kumimoji="1" lang="en-US" altLang="ja-JP" sz="1400" b="1" i="0" u="none" strike="noStrike" kern="1200" cap="none" spc="0" normalizeH="0" baseline="0" noProof="0" dirty="0">
              <a:ln>
                <a:noFill/>
              </a:ln>
              <a:solidFill>
                <a:srgbClr val="EF7019"/>
              </a:solidFill>
              <a:effectLst/>
              <a:highlight>
                <a:srgbClr val="FCDFBE"/>
              </a:highligh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４ さいごに</a:t>
            </a:r>
          </a:p>
        </p:txBody>
      </p:sp>
      <p:grpSp>
        <p:nvGrpSpPr>
          <p:cNvPr id="7" name="グループ化 6">
            <a:extLst>
              <a:ext uri="{FF2B5EF4-FFF2-40B4-BE49-F238E27FC236}">
                <a16:creationId xmlns:a16="http://schemas.microsoft.com/office/drawing/2014/main" id="{2C9FF0EC-4859-45B1-2EC7-8B224B322849}"/>
              </a:ext>
            </a:extLst>
          </p:cNvPr>
          <p:cNvGrpSpPr/>
          <p:nvPr/>
        </p:nvGrpSpPr>
        <p:grpSpPr>
          <a:xfrm>
            <a:off x="651731" y="2388138"/>
            <a:ext cx="1315079" cy="415486"/>
            <a:chOff x="504143" y="1165999"/>
            <a:chExt cx="1603022" cy="506459"/>
          </a:xfrm>
        </p:grpSpPr>
        <p:pic>
          <p:nvPicPr>
            <p:cNvPr id="9" name="図 8">
              <a:extLst>
                <a:ext uri="{FF2B5EF4-FFF2-40B4-BE49-F238E27FC236}">
                  <a16:creationId xmlns:a16="http://schemas.microsoft.com/office/drawing/2014/main" id="{1526966B-A395-E156-44DF-721E334C47CD}"/>
                </a:ext>
              </a:extLst>
            </p:cNvPr>
            <p:cNvPicPr>
              <a:picLocks noChangeAspect="1"/>
            </p:cNvPicPr>
            <p:nvPr/>
          </p:nvPicPr>
          <p:blipFill>
            <a:blip r:embed="rId5"/>
            <a:stretch>
              <a:fillRect/>
            </a:stretch>
          </p:blipFill>
          <p:spPr>
            <a:xfrm>
              <a:off x="504143" y="1175747"/>
              <a:ext cx="1603022" cy="496711"/>
            </a:xfrm>
            <a:prstGeom prst="rect">
              <a:avLst/>
            </a:prstGeom>
          </p:spPr>
        </p:pic>
        <p:sp>
          <p:nvSpPr>
            <p:cNvPr id="10" name="タイトル 1">
              <a:extLst>
                <a:ext uri="{FF2B5EF4-FFF2-40B4-BE49-F238E27FC236}">
                  <a16:creationId xmlns:a16="http://schemas.microsoft.com/office/drawing/2014/main" id="{B74B84E9-4B54-A8DE-D6DB-533E7827020B}"/>
                </a:ext>
              </a:extLst>
            </p:cNvPr>
            <p:cNvSpPr txBox="1">
              <a:spLocks/>
            </p:cNvSpPr>
            <p:nvPr/>
          </p:nvSpPr>
          <p:spPr>
            <a:xfrm>
              <a:off x="752496" y="1165999"/>
              <a:ext cx="1194450" cy="45631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a:lstStyle>
            <a:p>
              <a:r>
                <a:rPr lang="ja-JP" altLang="en-US" sz="1600" b="1" dirty="0">
                  <a:solidFill>
                    <a:schemeClr val="bg1"/>
                  </a:solidFill>
                  <a:latin typeface="BIZ UDPゴシック" panose="020B0400000000000000" pitchFamily="50" charset="-128"/>
                  <a:ea typeface="BIZ UDPゴシック" panose="020B0400000000000000" pitchFamily="50" charset="-128"/>
                </a:rPr>
                <a:t>パート </a:t>
              </a:r>
              <a:r>
                <a:rPr lang="en-US" altLang="ja-JP" sz="1600" b="1" dirty="0">
                  <a:solidFill>
                    <a:schemeClr val="bg1"/>
                  </a:solidFill>
                  <a:latin typeface="BIZ UDPゴシック" panose="020B0400000000000000" pitchFamily="50" charset="-128"/>
                  <a:ea typeface="BIZ UDPゴシック" panose="020B0400000000000000" pitchFamily="50" charset="-128"/>
                </a:rPr>
                <a:t>2</a:t>
              </a:r>
              <a:endParaRPr lang="ja-JP" altLang="en-US" sz="1600" b="1" dirty="0">
                <a:solidFill>
                  <a:schemeClr val="bg1"/>
                </a:solidFill>
                <a:latin typeface="BIZ UDPゴシック" panose="020B0400000000000000" pitchFamily="50" charset="-128"/>
                <a:ea typeface="BIZ UDPゴシック" panose="020B0400000000000000" pitchFamily="50" charset="-128"/>
              </a:endParaRPr>
            </a:p>
          </p:txBody>
        </p:sp>
      </p:grpSp>
      <p:sp>
        <p:nvSpPr>
          <p:cNvPr id="2" name="フッター プレースホルダー 3">
            <a:extLst>
              <a:ext uri="{FF2B5EF4-FFF2-40B4-BE49-F238E27FC236}">
                <a16:creationId xmlns:a16="http://schemas.microsoft.com/office/drawing/2014/main" id="{1BD49C35-77B7-5DFE-72DA-ECDB8D6B80FC}"/>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717516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0A3FB-EF9D-31F0-5765-B0A51C07D7BC}"/>
            </a:ext>
          </a:extLst>
        </p:cNvPr>
        <p:cNvGrpSpPr/>
        <p:nvPr/>
      </p:nvGrpSpPr>
      <p:grpSpPr>
        <a:xfrm>
          <a:off x="0" y="0"/>
          <a:ext cx="0" cy="0"/>
          <a:chOff x="0" y="0"/>
          <a:chExt cx="0" cy="0"/>
        </a:xfrm>
      </p:grpSpPr>
      <p:sp>
        <p:nvSpPr>
          <p:cNvPr id="53" name="正方形/長方形 52">
            <a:extLst>
              <a:ext uri="{FF2B5EF4-FFF2-40B4-BE49-F238E27FC236}">
                <a16:creationId xmlns:a16="http://schemas.microsoft.com/office/drawing/2014/main" id="{C63A9A35-8476-E523-38D2-45B62D365999}"/>
              </a:ext>
            </a:extLst>
          </p:cNvPr>
          <p:cNvSpPr/>
          <p:nvPr/>
        </p:nvSpPr>
        <p:spPr>
          <a:xfrm>
            <a:off x="300942" y="5950627"/>
            <a:ext cx="9248172" cy="551818"/>
          </a:xfrm>
          <a:prstGeom prst="rect">
            <a:avLst/>
          </a:prstGeom>
          <a:solidFill>
            <a:srgbClr val="EF70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42" name="四角形: 角を丸くする 41">
            <a:extLst>
              <a:ext uri="{FF2B5EF4-FFF2-40B4-BE49-F238E27FC236}">
                <a16:creationId xmlns:a16="http://schemas.microsoft.com/office/drawing/2014/main" id="{7EBC4ECA-22A4-4822-F6D1-A503F08E941C}"/>
              </a:ext>
            </a:extLst>
          </p:cNvPr>
          <p:cNvSpPr/>
          <p:nvPr/>
        </p:nvSpPr>
        <p:spPr>
          <a:xfrm>
            <a:off x="707136" y="3213794"/>
            <a:ext cx="8478454" cy="1174264"/>
          </a:xfrm>
          <a:prstGeom prst="roundRect">
            <a:avLst>
              <a:gd name="adj" fmla="val 5613"/>
            </a:avLst>
          </a:prstGeom>
          <a:noFill/>
          <a:ln w="19050">
            <a:solidFill>
              <a:srgbClr val="F28D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pic>
        <p:nvPicPr>
          <p:cNvPr id="37" name="グラフィックス 36">
            <a:extLst>
              <a:ext uri="{FF2B5EF4-FFF2-40B4-BE49-F238E27FC236}">
                <a16:creationId xmlns:a16="http://schemas.microsoft.com/office/drawing/2014/main" id="{FC03ACE9-A94F-059B-9749-2E239EE4F3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559708" y="2050314"/>
            <a:ext cx="603869" cy="1358705"/>
          </a:xfrm>
          <a:prstGeom prst="rect">
            <a:avLst/>
          </a:prstGeom>
        </p:spPr>
      </p:pic>
      <p:sp>
        <p:nvSpPr>
          <p:cNvPr id="2" name="テキスト ボックス 1">
            <a:extLst>
              <a:ext uri="{FF2B5EF4-FFF2-40B4-BE49-F238E27FC236}">
                <a16:creationId xmlns:a16="http://schemas.microsoft.com/office/drawing/2014/main" id="{D048051B-263D-605B-D424-5A986CE80C25}"/>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～子どもの将来のために今できること～</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DAED141B-8245-BCAC-72F0-7A7AF79F1E83}"/>
              </a:ext>
            </a:extLst>
          </p:cNvPr>
          <p:cNvSpPr txBox="1"/>
          <p:nvPr/>
        </p:nvSpPr>
        <p:spPr>
          <a:xfrm>
            <a:off x="1023840" y="3732750"/>
            <a:ext cx="1463973" cy="360548"/>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28D48"/>
                </a:solidFill>
                <a:effectLst/>
                <a:uLnTx/>
                <a:uFillTx/>
                <a:latin typeface="BIZ UDPゴシック" panose="020B0400000000000000" pitchFamily="50" charset="-128"/>
                <a:ea typeface="BIZ UDPゴシック" panose="020B0400000000000000" pitchFamily="50" charset="-128"/>
                <a:cs typeface="+mn-cs"/>
              </a:rPr>
              <a:t>［戸惑う要因］</a:t>
            </a:r>
            <a:endParaRPr kumimoji="1" lang="en-US" altLang="ja-JP" sz="1400" b="1" i="0" u="none" strike="noStrike" kern="1200" cap="none" spc="0" normalizeH="0" baseline="0" noProof="0" dirty="0">
              <a:ln>
                <a:noFill/>
              </a:ln>
              <a:solidFill>
                <a:srgbClr val="F28D48"/>
              </a:solidFill>
              <a:effectLst/>
              <a:uLnTx/>
              <a:uFillTx/>
              <a:latin typeface="BIZ UDPゴシック" panose="020B0400000000000000" pitchFamily="50" charset="-128"/>
              <a:ea typeface="BIZ UDPゴシック" panose="020B0400000000000000" pitchFamily="50" charset="-128"/>
              <a:cs typeface="+mn-cs"/>
            </a:endParaRPr>
          </a:p>
        </p:txBody>
      </p:sp>
      <p:sp>
        <p:nvSpPr>
          <p:cNvPr id="11" name="テキスト ボックス 10">
            <a:extLst>
              <a:ext uri="{FF2B5EF4-FFF2-40B4-BE49-F238E27FC236}">
                <a16:creationId xmlns:a16="http://schemas.microsoft.com/office/drawing/2014/main" id="{3565E1FD-C2BC-4226-0570-1B5CCF5C3181}"/>
              </a:ext>
            </a:extLst>
          </p:cNvPr>
          <p:cNvSpPr txBox="1"/>
          <p:nvPr/>
        </p:nvSpPr>
        <p:spPr>
          <a:xfrm>
            <a:off x="1495266" y="4730313"/>
            <a:ext cx="6855276" cy="79579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1600" b="1" i="0" u="none" strike="noStrike" kern="1200" cap="none" spc="300" normalizeH="0" baseline="0" noProof="0" dirty="0">
                <a:ln>
                  <a:noFill/>
                </a:ln>
                <a:effectLst/>
                <a:uLnTx/>
                <a:uFillTx/>
                <a:latin typeface="BIZ UDPゴシック" panose="020B0400000000000000" pitchFamily="50" charset="-128"/>
                <a:ea typeface="BIZ UDPゴシック" panose="020B0400000000000000" pitchFamily="50" charset="-128"/>
                <a:cs typeface="+mn-cs"/>
              </a:rPr>
              <a:t>まずは情報を把握し、子どもの将来の選択肢を狭めないよう、</a:t>
            </a:r>
            <a:endParaRPr kumimoji="1" lang="en-US" altLang="ja-JP" sz="1600" b="1" i="0" u="none" strike="noStrike" kern="1200" cap="none" spc="300" normalizeH="0" baseline="0" noProof="0" dirty="0">
              <a:ln>
                <a:noFill/>
              </a:ln>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1600" b="1" spc="300" dirty="0">
                <a:latin typeface="BIZ UDPゴシック" panose="020B0400000000000000" pitchFamily="50" charset="-128"/>
                <a:ea typeface="BIZ UDPゴシック" panose="020B0400000000000000" pitchFamily="50" charset="-128"/>
              </a:rPr>
              <a:t>いくつかのケースを想定して</a:t>
            </a:r>
            <a:r>
              <a:rPr kumimoji="1" lang="ja-JP" altLang="en-US" sz="1600" b="1" i="0" u="none" strike="noStrike" kern="1200" cap="none" spc="300" normalizeH="0" baseline="0" noProof="0" dirty="0">
                <a:ln>
                  <a:noFill/>
                </a:ln>
                <a:effectLst/>
                <a:uLnTx/>
                <a:uFillTx/>
                <a:latin typeface="BIZ UDPゴシック" panose="020B0400000000000000" pitchFamily="50" charset="-128"/>
                <a:ea typeface="BIZ UDPゴシック" panose="020B0400000000000000" pitchFamily="50" charset="-128"/>
                <a:cs typeface="+mn-cs"/>
              </a:rPr>
              <a:t>準備を進めることが必要。</a:t>
            </a:r>
            <a:endParaRPr kumimoji="1" lang="en-US" altLang="ja-JP" sz="1600" b="1" spc="300" dirty="0">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61EC4478-28DB-D618-B07E-03BBB5831B88}"/>
              </a:ext>
            </a:extLst>
          </p:cNvPr>
          <p:cNvSpPr/>
          <p:nvPr/>
        </p:nvSpPr>
        <p:spPr>
          <a:xfrm>
            <a:off x="2827860" y="2951491"/>
            <a:ext cx="4237005" cy="523959"/>
          </a:xfrm>
          <a:prstGeom prst="round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latin typeface="BIZ UDPゴシック" panose="020B0400000000000000" pitchFamily="50" charset="-128"/>
                <a:ea typeface="BIZ UDPゴシック" panose="020B0400000000000000" pitchFamily="50" charset="-128"/>
              </a:rPr>
              <a:t>何から始めればいいか分からない</a:t>
            </a:r>
          </a:p>
        </p:txBody>
      </p:sp>
      <p:sp>
        <p:nvSpPr>
          <p:cNvPr id="24" name="矢印: 下 23">
            <a:extLst>
              <a:ext uri="{FF2B5EF4-FFF2-40B4-BE49-F238E27FC236}">
                <a16:creationId xmlns:a16="http://schemas.microsoft.com/office/drawing/2014/main" id="{9A2E2A60-B2B0-C89C-7622-E381DEC1BFB4}"/>
              </a:ext>
            </a:extLst>
          </p:cNvPr>
          <p:cNvSpPr/>
          <p:nvPr/>
        </p:nvSpPr>
        <p:spPr>
          <a:xfrm>
            <a:off x="4454929" y="4381843"/>
            <a:ext cx="982865" cy="339174"/>
          </a:xfrm>
          <a:prstGeom prst="downArrow">
            <a:avLst>
              <a:gd name="adj1" fmla="val 50000"/>
              <a:gd name="adj2" fmla="val 65236"/>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6" name="テキスト ボックス 25">
            <a:extLst>
              <a:ext uri="{FF2B5EF4-FFF2-40B4-BE49-F238E27FC236}">
                <a16:creationId xmlns:a16="http://schemas.microsoft.com/office/drawing/2014/main" id="{C23F3FBA-1B1F-CB25-5C89-9BB872CDA2C7}"/>
              </a:ext>
            </a:extLst>
          </p:cNvPr>
          <p:cNvSpPr txBox="1"/>
          <p:nvPr/>
        </p:nvSpPr>
        <p:spPr>
          <a:xfrm>
            <a:off x="3120850" y="5909495"/>
            <a:ext cx="3664300" cy="51392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2200" b="1" dirty="0">
                <a:solidFill>
                  <a:schemeClr val="bg1"/>
                </a:solidFill>
                <a:latin typeface="BIZ UDPゴシック" panose="020B0400000000000000" pitchFamily="50" charset="-128"/>
                <a:ea typeface="BIZ UDPゴシック" panose="020B0400000000000000" pitchFamily="50" charset="-128"/>
              </a:rPr>
              <a:t>ライフプランニング</a:t>
            </a:r>
            <a:endParaRPr kumimoji="1" lang="en-US" altLang="ja-JP" sz="2200" b="1" dirty="0">
              <a:solidFill>
                <a:schemeClr val="bg1"/>
              </a:solidFill>
              <a:latin typeface="BIZ UDPゴシック" panose="020B0400000000000000" pitchFamily="50" charset="-128"/>
              <a:ea typeface="BIZ UDPゴシック" panose="020B0400000000000000" pitchFamily="50" charset="-128"/>
            </a:endParaRPr>
          </a:p>
        </p:txBody>
      </p:sp>
      <p:sp>
        <p:nvSpPr>
          <p:cNvPr id="3" name="楕円 2">
            <a:extLst>
              <a:ext uri="{FF2B5EF4-FFF2-40B4-BE49-F238E27FC236}">
                <a16:creationId xmlns:a16="http://schemas.microsoft.com/office/drawing/2014/main" id="{6D1BAE7B-C454-7CAA-4822-E833FA9DF1EE}"/>
              </a:ext>
            </a:extLst>
          </p:cNvPr>
          <p:cNvSpPr/>
          <p:nvPr/>
        </p:nvSpPr>
        <p:spPr>
          <a:xfrm>
            <a:off x="978921" y="1159077"/>
            <a:ext cx="3494054" cy="1587489"/>
          </a:xfrm>
          <a:prstGeom prst="ellipse">
            <a:avLst/>
          </a:prstGeom>
          <a:solidFill>
            <a:srgbClr val="FCDF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952516A3-7C8A-C80C-1CBC-31ED1BF291CC}"/>
              </a:ext>
            </a:extLst>
          </p:cNvPr>
          <p:cNvSpPr/>
          <p:nvPr/>
        </p:nvSpPr>
        <p:spPr>
          <a:xfrm>
            <a:off x="2028767" y="1110145"/>
            <a:ext cx="1349525" cy="249698"/>
          </a:xfrm>
          <a:prstGeom prst="roundRect">
            <a:avLst>
              <a:gd name="adj" fmla="val 9443"/>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子育てのお金</a:t>
            </a:r>
          </a:p>
        </p:txBody>
      </p:sp>
      <p:sp>
        <p:nvSpPr>
          <p:cNvPr id="19" name="テキスト ボックス 18">
            <a:extLst>
              <a:ext uri="{FF2B5EF4-FFF2-40B4-BE49-F238E27FC236}">
                <a16:creationId xmlns:a16="http://schemas.microsoft.com/office/drawing/2014/main" id="{9E782C3D-ECD9-FDA1-791C-8BEA07C215E4}"/>
              </a:ext>
            </a:extLst>
          </p:cNvPr>
          <p:cNvSpPr txBox="1"/>
          <p:nvPr/>
        </p:nvSpPr>
        <p:spPr>
          <a:xfrm>
            <a:off x="3530233" y="2264643"/>
            <a:ext cx="564459" cy="283924"/>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など</a:t>
            </a:r>
            <a:endPar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6" name="正方形/長方形 5">
            <a:extLst>
              <a:ext uri="{FF2B5EF4-FFF2-40B4-BE49-F238E27FC236}">
                <a16:creationId xmlns:a16="http://schemas.microsoft.com/office/drawing/2014/main" id="{8EDFBED3-016A-4855-9BD1-F710066ACCFF}"/>
              </a:ext>
            </a:extLst>
          </p:cNvPr>
          <p:cNvSpPr/>
          <p:nvPr/>
        </p:nvSpPr>
        <p:spPr>
          <a:xfrm>
            <a:off x="1495266" y="1473489"/>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大学費用</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12" name="正方形/長方形 11">
            <a:extLst>
              <a:ext uri="{FF2B5EF4-FFF2-40B4-BE49-F238E27FC236}">
                <a16:creationId xmlns:a16="http://schemas.microsoft.com/office/drawing/2014/main" id="{BBCA346A-56F0-DCBE-FAE4-C166FCC67918}"/>
              </a:ext>
            </a:extLst>
          </p:cNvPr>
          <p:cNvSpPr/>
          <p:nvPr/>
        </p:nvSpPr>
        <p:spPr>
          <a:xfrm>
            <a:off x="2340773" y="1473489"/>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習い事</a:t>
            </a:r>
          </a:p>
        </p:txBody>
      </p:sp>
      <p:sp>
        <p:nvSpPr>
          <p:cNvPr id="13" name="正方形/長方形 12">
            <a:extLst>
              <a:ext uri="{FF2B5EF4-FFF2-40B4-BE49-F238E27FC236}">
                <a16:creationId xmlns:a16="http://schemas.microsoft.com/office/drawing/2014/main" id="{07545A6D-F785-D7D5-3055-768140393AFE}"/>
              </a:ext>
            </a:extLst>
          </p:cNvPr>
          <p:cNvSpPr/>
          <p:nvPr/>
        </p:nvSpPr>
        <p:spPr>
          <a:xfrm>
            <a:off x="3167491" y="1473489"/>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塾</a:t>
            </a:r>
          </a:p>
        </p:txBody>
      </p:sp>
      <p:sp>
        <p:nvSpPr>
          <p:cNvPr id="14" name="正方形/長方形 13">
            <a:extLst>
              <a:ext uri="{FF2B5EF4-FFF2-40B4-BE49-F238E27FC236}">
                <a16:creationId xmlns:a16="http://schemas.microsoft.com/office/drawing/2014/main" id="{B74C3AF3-66B8-BE31-0779-8AD98D7B9131}"/>
              </a:ext>
            </a:extLst>
          </p:cNvPr>
          <p:cNvSpPr/>
          <p:nvPr/>
        </p:nvSpPr>
        <p:spPr>
          <a:xfrm>
            <a:off x="1495266" y="1849270"/>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家庭教師</a:t>
            </a:r>
          </a:p>
        </p:txBody>
      </p:sp>
      <p:sp>
        <p:nvSpPr>
          <p:cNvPr id="15" name="正方形/長方形 14">
            <a:extLst>
              <a:ext uri="{FF2B5EF4-FFF2-40B4-BE49-F238E27FC236}">
                <a16:creationId xmlns:a16="http://schemas.microsoft.com/office/drawing/2014/main" id="{544BCCDF-2677-0091-E9C0-001D3874195F}"/>
              </a:ext>
            </a:extLst>
          </p:cNvPr>
          <p:cNvSpPr/>
          <p:nvPr/>
        </p:nvSpPr>
        <p:spPr>
          <a:xfrm>
            <a:off x="2340773" y="1849270"/>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音楽</a:t>
            </a:r>
          </a:p>
        </p:txBody>
      </p:sp>
      <p:sp>
        <p:nvSpPr>
          <p:cNvPr id="16" name="正方形/長方形 15">
            <a:extLst>
              <a:ext uri="{FF2B5EF4-FFF2-40B4-BE49-F238E27FC236}">
                <a16:creationId xmlns:a16="http://schemas.microsoft.com/office/drawing/2014/main" id="{511AF0E8-5FF6-46EE-4912-1547AF9FADFD}"/>
              </a:ext>
            </a:extLst>
          </p:cNvPr>
          <p:cNvSpPr/>
          <p:nvPr/>
        </p:nvSpPr>
        <p:spPr>
          <a:xfrm>
            <a:off x="3167491" y="1849270"/>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留学</a:t>
            </a:r>
          </a:p>
        </p:txBody>
      </p:sp>
      <p:sp>
        <p:nvSpPr>
          <p:cNvPr id="20" name="正方形/長方形 19">
            <a:extLst>
              <a:ext uri="{FF2B5EF4-FFF2-40B4-BE49-F238E27FC236}">
                <a16:creationId xmlns:a16="http://schemas.microsoft.com/office/drawing/2014/main" id="{C7FB251C-58CE-8520-C8E7-1F49772BA47F}"/>
              </a:ext>
            </a:extLst>
          </p:cNvPr>
          <p:cNvSpPr/>
          <p:nvPr/>
        </p:nvSpPr>
        <p:spPr>
          <a:xfrm>
            <a:off x="1880441" y="2218787"/>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寮生活</a:t>
            </a:r>
          </a:p>
        </p:txBody>
      </p:sp>
      <p:sp>
        <p:nvSpPr>
          <p:cNvPr id="21" name="正方形/長方形 20">
            <a:extLst>
              <a:ext uri="{FF2B5EF4-FFF2-40B4-BE49-F238E27FC236}">
                <a16:creationId xmlns:a16="http://schemas.microsoft.com/office/drawing/2014/main" id="{42069EE1-F669-39BD-7C36-C2FDB5BC07E8}"/>
              </a:ext>
            </a:extLst>
          </p:cNvPr>
          <p:cNvSpPr/>
          <p:nvPr/>
        </p:nvSpPr>
        <p:spPr>
          <a:xfrm>
            <a:off x="2776052" y="2218787"/>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通学の</a:t>
            </a:r>
            <a:endParaRPr kumimoji="1" lang="en-US" altLang="ja-JP" sz="10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交通費</a:t>
            </a:r>
          </a:p>
        </p:txBody>
      </p:sp>
      <p:sp>
        <p:nvSpPr>
          <p:cNvPr id="22" name="楕円 21">
            <a:extLst>
              <a:ext uri="{FF2B5EF4-FFF2-40B4-BE49-F238E27FC236}">
                <a16:creationId xmlns:a16="http://schemas.microsoft.com/office/drawing/2014/main" id="{A1855D76-9B0E-1196-F43D-40076A2E9176}"/>
              </a:ext>
            </a:extLst>
          </p:cNvPr>
          <p:cNvSpPr/>
          <p:nvPr/>
        </p:nvSpPr>
        <p:spPr>
          <a:xfrm>
            <a:off x="5277260" y="1159077"/>
            <a:ext cx="3494054" cy="1587489"/>
          </a:xfrm>
          <a:prstGeom prst="ellipse">
            <a:avLst/>
          </a:prstGeom>
          <a:solidFill>
            <a:srgbClr val="FCDF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5" name="四角形: 角を丸くする 24">
            <a:extLst>
              <a:ext uri="{FF2B5EF4-FFF2-40B4-BE49-F238E27FC236}">
                <a16:creationId xmlns:a16="http://schemas.microsoft.com/office/drawing/2014/main" id="{A92D8940-B20B-A25B-E8F8-F2ED5A82E84B}"/>
              </a:ext>
            </a:extLst>
          </p:cNvPr>
          <p:cNvSpPr/>
          <p:nvPr/>
        </p:nvSpPr>
        <p:spPr>
          <a:xfrm>
            <a:off x="6327106" y="1110145"/>
            <a:ext cx="1349525" cy="249698"/>
          </a:xfrm>
          <a:prstGeom prst="roundRect">
            <a:avLst>
              <a:gd name="adj" fmla="val 9443"/>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老後のお金</a:t>
            </a:r>
          </a:p>
        </p:txBody>
      </p:sp>
      <p:sp>
        <p:nvSpPr>
          <p:cNvPr id="27" name="テキスト ボックス 26">
            <a:extLst>
              <a:ext uri="{FF2B5EF4-FFF2-40B4-BE49-F238E27FC236}">
                <a16:creationId xmlns:a16="http://schemas.microsoft.com/office/drawing/2014/main" id="{266ED708-77E1-B9C7-0DEF-7E14C816F147}"/>
              </a:ext>
            </a:extLst>
          </p:cNvPr>
          <p:cNvSpPr txBox="1"/>
          <p:nvPr/>
        </p:nvSpPr>
        <p:spPr>
          <a:xfrm>
            <a:off x="7205471" y="2036168"/>
            <a:ext cx="564459" cy="283924"/>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など</a:t>
            </a:r>
            <a:endPar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28" name="正方形/長方形 27">
            <a:extLst>
              <a:ext uri="{FF2B5EF4-FFF2-40B4-BE49-F238E27FC236}">
                <a16:creationId xmlns:a16="http://schemas.microsoft.com/office/drawing/2014/main" id="{067A2281-94B8-6164-EE1B-55DC033912B0}"/>
              </a:ext>
            </a:extLst>
          </p:cNvPr>
          <p:cNvSpPr/>
          <p:nvPr/>
        </p:nvSpPr>
        <p:spPr>
          <a:xfrm>
            <a:off x="5793605" y="1625032"/>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生活費</a:t>
            </a:r>
          </a:p>
        </p:txBody>
      </p:sp>
      <p:sp>
        <p:nvSpPr>
          <p:cNvPr id="29" name="正方形/長方形 28">
            <a:extLst>
              <a:ext uri="{FF2B5EF4-FFF2-40B4-BE49-F238E27FC236}">
                <a16:creationId xmlns:a16="http://schemas.microsoft.com/office/drawing/2014/main" id="{DFCADB46-0160-CEA4-2B5B-9BEE73732C56}"/>
              </a:ext>
            </a:extLst>
          </p:cNvPr>
          <p:cNvSpPr/>
          <p:nvPr/>
        </p:nvSpPr>
        <p:spPr>
          <a:xfrm>
            <a:off x="6639112" y="1625032"/>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医療費</a:t>
            </a:r>
          </a:p>
        </p:txBody>
      </p:sp>
      <p:sp>
        <p:nvSpPr>
          <p:cNvPr id="30" name="正方形/長方形 29">
            <a:extLst>
              <a:ext uri="{FF2B5EF4-FFF2-40B4-BE49-F238E27FC236}">
                <a16:creationId xmlns:a16="http://schemas.microsoft.com/office/drawing/2014/main" id="{7B9B0989-C8B4-48EC-5013-4E40C770AAEF}"/>
              </a:ext>
            </a:extLst>
          </p:cNvPr>
          <p:cNvSpPr/>
          <p:nvPr/>
        </p:nvSpPr>
        <p:spPr>
          <a:xfrm>
            <a:off x="7465830" y="1625032"/>
            <a:ext cx="770351"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施設</a:t>
            </a:r>
          </a:p>
        </p:txBody>
      </p:sp>
      <p:sp>
        <p:nvSpPr>
          <p:cNvPr id="31" name="正方形/長方形 30">
            <a:extLst>
              <a:ext uri="{FF2B5EF4-FFF2-40B4-BE49-F238E27FC236}">
                <a16:creationId xmlns:a16="http://schemas.microsoft.com/office/drawing/2014/main" id="{D457BBD7-A221-3C83-8A46-DA28892E7111}"/>
              </a:ext>
            </a:extLst>
          </p:cNvPr>
          <p:cNvSpPr/>
          <p:nvPr/>
        </p:nvSpPr>
        <p:spPr>
          <a:xfrm>
            <a:off x="5793604" y="2000813"/>
            <a:ext cx="1411867" cy="3030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BIZ UDPゴシック" panose="020B0400000000000000" pitchFamily="50" charset="-128"/>
                <a:ea typeface="BIZ UDPゴシック" panose="020B0400000000000000" pitchFamily="50" charset="-128"/>
              </a:rPr>
              <a:t>リフォームや住替え</a:t>
            </a:r>
          </a:p>
        </p:txBody>
      </p:sp>
      <p:sp>
        <p:nvSpPr>
          <p:cNvPr id="38" name="楕円 37">
            <a:extLst>
              <a:ext uri="{FF2B5EF4-FFF2-40B4-BE49-F238E27FC236}">
                <a16:creationId xmlns:a16="http://schemas.microsoft.com/office/drawing/2014/main" id="{7F14F46B-C2BC-954C-8DBF-28BD55458B28}"/>
              </a:ext>
            </a:extLst>
          </p:cNvPr>
          <p:cNvSpPr/>
          <p:nvPr/>
        </p:nvSpPr>
        <p:spPr>
          <a:xfrm>
            <a:off x="4094692" y="2264643"/>
            <a:ext cx="331152" cy="201599"/>
          </a:xfrm>
          <a:prstGeom prst="ellipse">
            <a:avLst/>
          </a:prstGeom>
          <a:solidFill>
            <a:srgbClr val="FCDF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39" name="楕円 38">
            <a:extLst>
              <a:ext uri="{FF2B5EF4-FFF2-40B4-BE49-F238E27FC236}">
                <a16:creationId xmlns:a16="http://schemas.microsoft.com/office/drawing/2014/main" id="{C8C0D69C-E204-885E-AC34-717F5E595F51}"/>
              </a:ext>
            </a:extLst>
          </p:cNvPr>
          <p:cNvSpPr/>
          <p:nvPr/>
        </p:nvSpPr>
        <p:spPr>
          <a:xfrm>
            <a:off x="4422348" y="2428016"/>
            <a:ext cx="148386" cy="93857"/>
          </a:xfrm>
          <a:prstGeom prst="ellipse">
            <a:avLst/>
          </a:prstGeom>
          <a:solidFill>
            <a:srgbClr val="FCDF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40" name="楕円 39">
            <a:extLst>
              <a:ext uri="{FF2B5EF4-FFF2-40B4-BE49-F238E27FC236}">
                <a16:creationId xmlns:a16="http://schemas.microsoft.com/office/drawing/2014/main" id="{307DB81A-01BC-79AD-E6F9-68A512D1BFBB}"/>
              </a:ext>
            </a:extLst>
          </p:cNvPr>
          <p:cNvSpPr/>
          <p:nvPr/>
        </p:nvSpPr>
        <p:spPr>
          <a:xfrm>
            <a:off x="5333117" y="2264643"/>
            <a:ext cx="331152" cy="201599"/>
          </a:xfrm>
          <a:prstGeom prst="ellipse">
            <a:avLst/>
          </a:prstGeom>
          <a:solidFill>
            <a:srgbClr val="FCDF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41" name="楕円 40">
            <a:extLst>
              <a:ext uri="{FF2B5EF4-FFF2-40B4-BE49-F238E27FC236}">
                <a16:creationId xmlns:a16="http://schemas.microsoft.com/office/drawing/2014/main" id="{5ABC9927-C09C-99A6-5E0E-64E00AFC7447}"/>
              </a:ext>
            </a:extLst>
          </p:cNvPr>
          <p:cNvSpPr/>
          <p:nvPr/>
        </p:nvSpPr>
        <p:spPr>
          <a:xfrm>
            <a:off x="5209260" y="2428016"/>
            <a:ext cx="148386" cy="93857"/>
          </a:xfrm>
          <a:prstGeom prst="ellipse">
            <a:avLst/>
          </a:prstGeom>
          <a:solidFill>
            <a:srgbClr val="FCDF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6ED37775-B19A-7186-1C30-42B4687FB5B7}"/>
              </a:ext>
            </a:extLst>
          </p:cNvPr>
          <p:cNvSpPr txBox="1"/>
          <p:nvPr/>
        </p:nvSpPr>
        <p:spPr>
          <a:xfrm>
            <a:off x="2446377" y="3576665"/>
            <a:ext cx="6435783" cy="707886"/>
          </a:xfrm>
          <a:prstGeom prst="rect">
            <a:avLst/>
          </a:prstGeom>
          <a:noFill/>
        </p:spPr>
        <p:txBody>
          <a:bodyPr wrap="square" rtlCol="0">
            <a:spAutoFit/>
          </a:bodyPr>
          <a:lstStyle/>
          <a:p>
            <a:pPr>
              <a:lnSpc>
                <a:spcPct val="150000"/>
              </a:lnSpc>
              <a:defRPr/>
            </a:pP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1400" b="1" dirty="0">
                <a:solidFill>
                  <a:prstClr val="black"/>
                </a:solidFill>
                <a:latin typeface="BIZ UDPゴシック" panose="020B0400000000000000" pitchFamily="50" charset="-128"/>
                <a:ea typeface="BIZ UDPゴシック" panose="020B0400000000000000" pitchFamily="50" charset="-128"/>
              </a:rPr>
              <a:t>情報を得る機会がない　　</a:t>
            </a:r>
            <a:r>
              <a:rPr kumimoji="1"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・まだ子どもの将来の進路が定まっていない</a:t>
            </a:r>
            <a:endParaRPr kumimoji="1" lang="en-US" altLang="ja-JP"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400" b="1" dirty="0">
                <a:solidFill>
                  <a:prstClr val="black"/>
                </a:solidFill>
                <a:latin typeface="BIZ UDPゴシック" panose="020B0400000000000000" pitchFamily="50" charset="-128"/>
                <a:ea typeface="BIZ UDPゴシック" panose="020B0400000000000000" pitchFamily="50" charset="-128"/>
              </a:rPr>
              <a:t>・いつまでにいくら準備すればよいか、整理がむずかしい</a:t>
            </a:r>
            <a:endParaRPr kumimoji="1" lang="en-US" altLang="ja-JP" sz="1400" b="1" dirty="0">
              <a:solidFill>
                <a:prstClr val="black"/>
              </a:solidFill>
              <a:latin typeface="BIZ UDPゴシック" panose="020B0400000000000000" pitchFamily="50" charset="-128"/>
              <a:ea typeface="BIZ UDPゴシック" panose="020B0400000000000000" pitchFamily="50" charset="-128"/>
            </a:endParaRPr>
          </a:p>
        </p:txBody>
      </p:sp>
      <p:grpSp>
        <p:nvGrpSpPr>
          <p:cNvPr id="51" name="グループ化 50">
            <a:extLst>
              <a:ext uri="{FF2B5EF4-FFF2-40B4-BE49-F238E27FC236}">
                <a16:creationId xmlns:a16="http://schemas.microsoft.com/office/drawing/2014/main" id="{989E32E4-9BA1-CF9C-C43D-226BA4FD16C7}"/>
              </a:ext>
            </a:extLst>
          </p:cNvPr>
          <p:cNvGrpSpPr/>
          <p:nvPr/>
        </p:nvGrpSpPr>
        <p:grpSpPr>
          <a:xfrm>
            <a:off x="4851457" y="5558249"/>
            <a:ext cx="221466" cy="283668"/>
            <a:chOff x="4851457" y="5558249"/>
            <a:chExt cx="221466" cy="283668"/>
          </a:xfrm>
        </p:grpSpPr>
        <p:sp>
          <p:nvSpPr>
            <p:cNvPr id="48" name="正方形/長方形 47">
              <a:extLst>
                <a:ext uri="{FF2B5EF4-FFF2-40B4-BE49-F238E27FC236}">
                  <a16:creationId xmlns:a16="http://schemas.microsoft.com/office/drawing/2014/main" id="{2DE2C751-75BF-02AA-3DE5-84A812B4A606}"/>
                </a:ext>
              </a:extLst>
            </p:cNvPr>
            <p:cNvSpPr/>
            <p:nvPr/>
          </p:nvSpPr>
          <p:spPr>
            <a:xfrm>
              <a:off x="4851457" y="5558249"/>
              <a:ext cx="71447" cy="283668"/>
            </a:xfrm>
            <a:prstGeom prst="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50" name="正方形/長方形 49">
              <a:extLst>
                <a:ext uri="{FF2B5EF4-FFF2-40B4-BE49-F238E27FC236}">
                  <a16:creationId xmlns:a16="http://schemas.microsoft.com/office/drawing/2014/main" id="{C2284CD1-50A7-C432-6D95-9FDA724FF767}"/>
                </a:ext>
              </a:extLst>
            </p:cNvPr>
            <p:cNvSpPr/>
            <p:nvPr/>
          </p:nvSpPr>
          <p:spPr>
            <a:xfrm>
              <a:off x="5001476" y="5558249"/>
              <a:ext cx="71447" cy="283668"/>
            </a:xfrm>
            <a:prstGeom prst="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grpSp>
      <p:sp>
        <p:nvSpPr>
          <p:cNvPr id="4" name="フッター プレースホルダー 3">
            <a:extLst>
              <a:ext uri="{FF2B5EF4-FFF2-40B4-BE49-F238E27FC236}">
                <a16:creationId xmlns:a16="http://schemas.microsoft.com/office/drawing/2014/main" id="{B453B41A-6977-F8A1-A8F4-9E8FCD713382}"/>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2629767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0B1B9-304E-FFFB-0C95-1DBB8F82CD85}"/>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1B31BE3-1A66-0A11-F98E-1EE06C50734F}"/>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～子どもの将来のために今できること～</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A28BF6EC-6D95-EABA-7898-5DC7A790FAA5}"/>
              </a:ext>
            </a:extLst>
          </p:cNvPr>
          <p:cNvSpPr txBox="1"/>
          <p:nvPr/>
        </p:nvSpPr>
        <p:spPr>
          <a:xfrm>
            <a:off x="713305" y="1152940"/>
            <a:ext cx="774972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1400" b="1" dirty="0">
                <a:solidFill>
                  <a:srgbClr val="F4A169"/>
                </a:solidFill>
                <a:latin typeface="BIZ UDPゴシック" panose="020B0400000000000000" pitchFamily="50" charset="-128"/>
                <a:ea typeface="BIZ UDPゴシック" panose="020B0400000000000000" pitchFamily="50" charset="-128"/>
              </a:rPr>
              <a:t>ライフプランニングに関する意識調査（</a:t>
            </a:r>
            <a:r>
              <a:rPr kumimoji="1" lang="en-US" altLang="ja-JP" sz="1400" b="1" dirty="0">
                <a:solidFill>
                  <a:srgbClr val="F4A169"/>
                </a:solidFill>
                <a:latin typeface="BIZ UDPゴシック" panose="020B0400000000000000" pitchFamily="50" charset="-128"/>
                <a:ea typeface="BIZ UDPゴシック" panose="020B0400000000000000" pitchFamily="50" charset="-128"/>
              </a:rPr>
              <a:t>※</a:t>
            </a:r>
            <a:r>
              <a:rPr kumimoji="1" lang="ja-JP" altLang="en-US" sz="1400" b="1" dirty="0">
                <a:solidFill>
                  <a:srgbClr val="F4A169"/>
                </a:solidFill>
                <a:latin typeface="BIZ UDPゴシック" panose="020B0400000000000000" pitchFamily="50" charset="-128"/>
                <a:ea typeface="BIZ UDPゴシック" panose="020B0400000000000000" pitchFamily="50" charset="-128"/>
              </a:rPr>
              <a:t>１）</a:t>
            </a:r>
            <a:endParaRPr kumimoji="1" lang="en-US" altLang="ja-JP" sz="1400" b="1" dirty="0">
              <a:solidFill>
                <a:srgbClr val="F4A169"/>
              </a:solidFill>
              <a:latin typeface="BIZ UDPゴシック" panose="020B0400000000000000" pitchFamily="50" charset="-128"/>
              <a:ea typeface="BIZ UDPゴシック" panose="020B0400000000000000" pitchFamily="50" charset="-128"/>
            </a:endParaRPr>
          </a:p>
        </p:txBody>
      </p:sp>
      <p:pic>
        <p:nvPicPr>
          <p:cNvPr id="6" name="図 5">
            <a:extLst>
              <a:ext uri="{FF2B5EF4-FFF2-40B4-BE49-F238E27FC236}">
                <a16:creationId xmlns:a16="http://schemas.microsoft.com/office/drawing/2014/main" id="{B4ADC845-11A1-972D-F3BD-4699820635F0}"/>
              </a:ext>
            </a:extLst>
          </p:cNvPr>
          <p:cNvPicPr>
            <a:picLocks noChangeAspect="1"/>
          </p:cNvPicPr>
          <p:nvPr/>
        </p:nvPicPr>
        <p:blipFill>
          <a:blip r:embed="rId3"/>
          <a:stretch>
            <a:fillRect/>
          </a:stretch>
        </p:blipFill>
        <p:spPr>
          <a:xfrm flipH="1">
            <a:off x="581042" y="1104356"/>
            <a:ext cx="45719" cy="384042"/>
          </a:xfrm>
          <a:prstGeom prst="rect">
            <a:avLst/>
          </a:prstGeom>
        </p:spPr>
      </p:pic>
      <p:grpSp>
        <p:nvGrpSpPr>
          <p:cNvPr id="105" name="グループ化 104">
            <a:extLst>
              <a:ext uri="{FF2B5EF4-FFF2-40B4-BE49-F238E27FC236}">
                <a16:creationId xmlns:a16="http://schemas.microsoft.com/office/drawing/2014/main" id="{091FB95A-6D78-9B73-900D-ED2694A90CB6}"/>
              </a:ext>
            </a:extLst>
          </p:cNvPr>
          <p:cNvGrpSpPr/>
          <p:nvPr/>
        </p:nvGrpSpPr>
        <p:grpSpPr>
          <a:xfrm>
            <a:off x="626761" y="4780662"/>
            <a:ext cx="1582805" cy="813108"/>
            <a:chOff x="759024" y="4536568"/>
            <a:chExt cx="1582805" cy="813108"/>
          </a:xfrm>
        </p:grpSpPr>
        <p:sp>
          <p:nvSpPr>
            <p:cNvPr id="13" name="テキスト ボックス 12">
              <a:extLst>
                <a:ext uri="{FF2B5EF4-FFF2-40B4-BE49-F238E27FC236}">
                  <a16:creationId xmlns:a16="http://schemas.microsoft.com/office/drawing/2014/main" id="{9946231D-CDB7-9E2F-ACB5-E7CC54A4931E}"/>
                </a:ext>
              </a:extLst>
            </p:cNvPr>
            <p:cNvSpPr txBox="1"/>
            <p:nvPr/>
          </p:nvSpPr>
          <p:spPr>
            <a:xfrm>
              <a:off x="767357" y="4536568"/>
              <a:ext cx="1574472" cy="813108"/>
            </a:xfrm>
            <a:prstGeom prst="rect">
              <a:avLst/>
            </a:prstGeom>
            <a:noFill/>
          </p:spPr>
          <p:txBody>
            <a:bodyPr wrap="square" rtlCol="0">
              <a:spAutoFit/>
            </a:bodyPr>
            <a:lstStyle/>
            <a:p>
              <a:pPr>
                <a:lnSpc>
                  <a:spcPct val="150000"/>
                </a:lnSpc>
              </a:pPr>
              <a:r>
                <a:rPr kumimoji="1" lang="ja-JP" altLang="en-US" sz="800" b="1" dirty="0">
                  <a:latin typeface="BIZ UDPゴシック" panose="020B0400000000000000" pitchFamily="50" charset="-128"/>
                  <a:ea typeface="BIZ UDPゴシック" panose="020B0400000000000000" pitchFamily="50" charset="-128"/>
                </a:rPr>
                <a:t>ライフプランニングを</a:t>
              </a:r>
              <a:endParaRPr kumimoji="1" lang="en-US" altLang="ja-JP" sz="800" b="1" dirty="0">
                <a:latin typeface="BIZ UDPゴシック" panose="020B0400000000000000" pitchFamily="50" charset="-128"/>
                <a:ea typeface="BIZ UDPゴシック" panose="020B0400000000000000" pitchFamily="50" charset="-128"/>
              </a:endParaRPr>
            </a:p>
            <a:p>
              <a:pPr>
                <a:lnSpc>
                  <a:spcPct val="150000"/>
                </a:lnSpc>
              </a:pPr>
              <a:r>
                <a:rPr kumimoji="1" lang="ja-JP" altLang="en-US" sz="800" b="1" dirty="0">
                  <a:latin typeface="BIZ UDPゴシック" panose="020B0400000000000000" pitchFamily="50" charset="-128"/>
                  <a:ea typeface="BIZ UDPゴシック" panose="020B0400000000000000" pitchFamily="50" charset="-128"/>
                </a:rPr>
                <a:t>実施した後の感想として</a:t>
              </a:r>
              <a:endParaRPr kumimoji="1" lang="en-US" altLang="ja-JP" sz="800" b="1" dirty="0">
                <a:latin typeface="BIZ UDPゴシック" panose="020B0400000000000000" pitchFamily="50" charset="-128"/>
                <a:ea typeface="BIZ UDPゴシック" panose="020B0400000000000000" pitchFamily="50" charset="-128"/>
              </a:endParaRPr>
            </a:p>
            <a:p>
              <a:pPr>
                <a:lnSpc>
                  <a:spcPct val="150000"/>
                </a:lnSpc>
              </a:pPr>
              <a:r>
                <a:rPr kumimoji="1" lang="ja-JP" altLang="en-US" sz="800" b="1" dirty="0">
                  <a:latin typeface="BIZ UDPゴシック" panose="020B0400000000000000" pitchFamily="50" charset="-128"/>
                  <a:ea typeface="BIZ UDPゴシック" panose="020B0400000000000000" pitchFamily="50" charset="-128"/>
                </a:rPr>
                <a:t>当てはまるものを</a:t>
              </a:r>
              <a:endParaRPr kumimoji="1" lang="en-US" altLang="ja-JP" sz="800" b="1" dirty="0">
                <a:latin typeface="BIZ UDPゴシック" panose="020B0400000000000000" pitchFamily="50" charset="-128"/>
                <a:ea typeface="BIZ UDPゴシック" panose="020B0400000000000000" pitchFamily="50" charset="-128"/>
              </a:endParaRPr>
            </a:p>
            <a:p>
              <a:pPr>
                <a:lnSpc>
                  <a:spcPct val="150000"/>
                </a:lnSpc>
              </a:pPr>
              <a:r>
                <a:rPr kumimoji="1" lang="ja-JP" altLang="en-US" sz="800" b="1" dirty="0">
                  <a:latin typeface="BIZ UDPゴシック" panose="020B0400000000000000" pitchFamily="50" charset="-128"/>
                  <a:ea typeface="BIZ UDPゴシック" panose="020B0400000000000000" pitchFamily="50" charset="-128"/>
                </a:rPr>
                <a:t>教えてください</a:t>
              </a:r>
            </a:p>
          </p:txBody>
        </p:sp>
        <p:cxnSp>
          <p:nvCxnSpPr>
            <p:cNvPr id="22" name="直線コネクタ 21">
              <a:extLst>
                <a:ext uri="{FF2B5EF4-FFF2-40B4-BE49-F238E27FC236}">
                  <a16:creationId xmlns:a16="http://schemas.microsoft.com/office/drawing/2014/main" id="{BC2C2643-8E3D-04FE-BC83-918CB70B44E7}"/>
                </a:ext>
              </a:extLst>
            </p:cNvPr>
            <p:cNvCxnSpPr>
              <a:cxnSpLocks/>
            </p:cNvCxnSpPr>
            <p:nvPr/>
          </p:nvCxnSpPr>
          <p:spPr>
            <a:xfrm>
              <a:off x="759024" y="4536568"/>
              <a:ext cx="0" cy="813108"/>
            </a:xfrm>
            <a:prstGeom prst="line">
              <a:avLst/>
            </a:prstGeom>
            <a:ln w="19050">
              <a:solidFill>
                <a:srgbClr val="F28D48"/>
              </a:solidFill>
            </a:ln>
          </p:spPr>
          <p:style>
            <a:lnRef idx="1">
              <a:schemeClr val="accent2"/>
            </a:lnRef>
            <a:fillRef idx="0">
              <a:schemeClr val="accent2"/>
            </a:fillRef>
            <a:effectRef idx="0">
              <a:schemeClr val="accent2"/>
            </a:effectRef>
            <a:fontRef idx="minor">
              <a:schemeClr val="tx1"/>
            </a:fontRef>
          </p:style>
        </p:cxnSp>
      </p:grpSp>
      <p:sp>
        <p:nvSpPr>
          <p:cNvPr id="25" name="テキスト ボックス 24">
            <a:extLst>
              <a:ext uri="{FF2B5EF4-FFF2-40B4-BE49-F238E27FC236}">
                <a16:creationId xmlns:a16="http://schemas.microsoft.com/office/drawing/2014/main" id="{782A85FD-6E1F-E02C-02FE-869C3CB0D731}"/>
              </a:ext>
            </a:extLst>
          </p:cNvPr>
          <p:cNvSpPr txBox="1"/>
          <p:nvPr/>
        </p:nvSpPr>
        <p:spPr>
          <a:xfrm>
            <a:off x="626761" y="1619272"/>
            <a:ext cx="4366132" cy="215444"/>
          </a:xfrm>
          <a:prstGeom prst="rect">
            <a:avLst/>
          </a:prstGeom>
          <a:noFill/>
        </p:spPr>
        <p:txBody>
          <a:bodyPr wrap="square" rtlCol="0">
            <a:spAutoFit/>
          </a:bodyPr>
          <a:lstStyle/>
          <a:p>
            <a:r>
              <a:rPr kumimoji="1" lang="ja-JP" altLang="en-US" sz="800" b="1" dirty="0">
                <a:latin typeface="BIZ UDPゴシック" panose="020B0400000000000000" pitchFamily="50" charset="-128"/>
                <a:ea typeface="BIZ UDPゴシック" panose="020B0400000000000000" pitchFamily="50" charset="-128"/>
              </a:rPr>
              <a:t>ライフプランニングの重要性についてどう思いますか？</a:t>
            </a:r>
          </a:p>
        </p:txBody>
      </p:sp>
      <p:cxnSp>
        <p:nvCxnSpPr>
          <p:cNvPr id="26" name="直線コネクタ 25">
            <a:extLst>
              <a:ext uri="{FF2B5EF4-FFF2-40B4-BE49-F238E27FC236}">
                <a16:creationId xmlns:a16="http://schemas.microsoft.com/office/drawing/2014/main" id="{0824C0F8-E495-9056-71DC-418E884C8D40}"/>
              </a:ext>
            </a:extLst>
          </p:cNvPr>
          <p:cNvCxnSpPr>
            <a:cxnSpLocks/>
          </p:cNvCxnSpPr>
          <p:nvPr/>
        </p:nvCxnSpPr>
        <p:spPr>
          <a:xfrm>
            <a:off x="618429" y="1619272"/>
            <a:ext cx="0" cy="215444"/>
          </a:xfrm>
          <a:prstGeom prst="line">
            <a:avLst/>
          </a:prstGeom>
          <a:ln w="19050">
            <a:solidFill>
              <a:srgbClr val="F28D48"/>
            </a:solidFill>
          </a:ln>
        </p:spPr>
        <p:style>
          <a:lnRef idx="1">
            <a:schemeClr val="accent2"/>
          </a:lnRef>
          <a:fillRef idx="0">
            <a:schemeClr val="accent2"/>
          </a:fillRef>
          <a:effectRef idx="0">
            <a:schemeClr val="accent2"/>
          </a:effectRef>
          <a:fontRef idx="minor">
            <a:schemeClr val="tx1"/>
          </a:fontRef>
        </p:style>
      </p:cxnSp>
      <p:grpSp>
        <p:nvGrpSpPr>
          <p:cNvPr id="119" name="グループ化 118">
            <a:extLst>
              <a:ext uri="{FF2B5EF4-FFF2-40B4-BE49-F238E27FC236}">
                <a16:creationId xmlns:a16="http://schemas.microsoft.com/office/drawing/2014/main" id="{FA81E69B-4477-44C2-033A-72F2FB0F8417}"/>
              </a:ext>
            </a:extLst>
          </p:cNvPr>
          <p:cNvGrpSpPr/>
          <p:nvPr/>
        </p:nvGrpSpPr>
        <p:grpSpPr>
          <a:xfrm>
            <a:off x="604676" y="2162227"/>
            <a:ext cx="4241633" cy="2330383"/>
            <a:chOff x="521597" y="2067565"/>
            <a:chExt cx="4241633" cy="2330383"/>
          </a:xfrm>
        </p:grpSpPr>
        <p:pic>
          <p:nvPicPr>
            <p:cNvPr id="62" name="グラフィックス 61">
              <a:extLst>
                <a:ext uri="{FF2B5EF4-FFF2-40B4-BE49-F238E27FC236}">
                  <a16:creationId xmlns:a16="http://schemas.microsoft.com/office/drawing/2014/main" id="{D581C161-B1D5-4115-99FA-2E5069E6451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01911" y="2067565"/>
              <a:ext cx="2870202" cy="2304954"/>
            </a:xfrm>
            <a:prstGeom prst="rect">
              <a:avLst/>
            </a:prstGeom>
          </p:spPr>
        </p:pic>
        <p:grpSp>
          <p:nvGrpSpPr>
            <p:cNvPr id="117" name="グループ化 116">
              <a:extLst>
                <a:ext uri="{FF2B5EF4-FFF2-40B4-BE49-F238E27FC236}">
                  <a16:creationId xmlns:a16="http://schemas.microsoft.com/office/drawing/2014/main" id="{41B8E8B8-41C6-849E-F03B-B5BA97B61BCE}"/>
                </a:ext>
              </a:extLst>
            </p:cNvPr>
            <p:cNvGrpSpPr/>
            <p:nvPr/>
          </p:nvGrpSpPr>
          <p:grpSpPr>
            <a:xfrm>
              <a:off x="521597" y="2077045"/>
              <a:ext cx="866950" cy="2247293"/>
              <a:chOff x="521597" y="2077045"/>
              <a:chExt cx="866950" cy="2247293"/>
            </a:xfrm>
          </p:grpSpPr>
          <p:sp>
            <p:nvSpPr>
              <p:cNvPr id="29" name="テキスト ボックス 28">
                <a:extLst>
                  <a:ext uri="{FF2B5EF4-FFF2-40B4-BE49-F238E27FC236}">
                    <a16:creationId xmlns:a16="http://schemas.microsoft.com/office/drawing/2014/main" id="{BDB4A425-FF1B-4511-8191-0554CF4D8315}"/>
                  </a:ext>
                </a:extLst>
              </p:cNvPr>
              <p:cNvSpPr txBox="1"/>
              <p:nvPr/>
            </p:nvSpPr>
            <p:spPr>
              <a:xfrm>
                <a:off x="889138" y="2077045"/>
                <a:ext cx="499408" cy="215444"/>
              </a:xfrm>
              <a:prstGeom prst="rect">
                <a:avLst/>
              </a:prstGeom>
              <a:noFill/>
            </p:spPr>
            <p:txBody>
              <a:bodyPr wrap="square" rtlCol="0">
                <a:spAutoFit/>
              </a:bodyPr>
              <a:lstStyle/>
              <a:p>
                <a:pPr algn="r"/>
                <a:r>
                  <a:rPr kumimoji="1" lang="en-US" altLang="ja-JP" sz="800" b="1" dirty="0">
                    <a:latin typeface="BIZ UDPゴシック" panose="020B0400000000000000" pitchFamily="50" charset="-128"/>
                    <a:ea typeface="BIZ UDPゴシック" panose="020B0400000000000000" pitchFamily="50" charset="-128"/>
                  </a:rPr>
                  <a:t>Total</a:t>
                </a:r>
                <a:endParaRPr kumimoji="1" lang="ja-JP" altLang="en-US" sz="800" b="1" dirty="0">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AB1D195A-5556-7FF7-376A-41BA9BA938BB}"/>
                  </a:ext>
                </a:extLst>
              </p:cNvPr>
              <p:cNvSpPr txBox="1"/>
              <p:nvPr/>
            </p:nvSpPr>
            <p:spPr>
              <a:xfrm>
                <a:off x="595661" y="2375726"/>
                <a:ext cx="792885" cy="200055"/>
              </a:xfrm>
              <a:prstGeom prst="rect">
                <a:avLst/>
              </a:prstGeom>
              <a:noFill/>
            </p:spPr>
            <p:txBody>
              <a:bodyPr wrap="square" rtlCol="0">
                <a:spAutoFit/>
              </a:bodyPr>
              <a:lstStyle/>
              <a:p>
                <a:pPr algn="r"/>
                <a:r>
                  <a:rPr kumimoji="1" lang="en-US" altLang="ja-JP" sz="700" dirty="0">
                    <a:latin typeface="BIZ UDPゴシック" panose="020B0400000000000000" pitchFamily="50" charset="-128"/>
                    <a:ea typeface="BIZ UDPゴシック" panose="020B0400000000000000" pitchFamily="50" charset="-128"/>
                  </a:rPr>
                  <a:t>400</a:t>
                </a:r>
                <a:r>
                  <a:rPr kumimoji="1" lang="ja-JP" altLang="en-US" sz="700" dirty="0">
                    <a:latin typeface="BIZ UDPゴシック" panose="020B0400000000000000" pitchFamily="50" charset="-128"/>
                    <a:ea typeface="BIZ UDPゴシック" panose="020B0400000000000000" pitchFamily="50" charset="-128"/>
                  </a:rPr>
                  <a:t>万円未満</a:t>
                </a:r>
              </a:p>
            </p:txBody>
          </p:sp>
          <p:sp>
            <p:nvSpPr>
              <p:cNvPr id="60" name="テキスト ボックス 59">
                <a:extLst>
                  <a:ext uri="{FF2B5EF4-FFF2-40B4-BE49-F238E27FC236}">
                    <a16:creationId xmlns:a16="http://schemas.microsoft.com/office/drawing/2014/main" id="{6EA10D48-97F1-5B86-3152-5AB100881377}"/>
                  </a:ext>
                </a:extLst>
              </p:cNvPr>
              <p:cNvSpPr txBox="1"/>
              <p:nvPr/>
            </p:nvSpPr>
            <p:spPr>
              <a:xfrm>
                <a:off x="595661" y="2626945"/>
                <a:ext cx="792885" cy="307777"/>
              </a:xfrm>
              <a:prstGeom prst="rect">
                <a:avLst/>
              </a:prstGeom>
              <a:noFill/>
            </p:spPr>
            <p:txBody>
              <a:bodyPr wrap="square" rtlCol="0">
                <a:spAutoFit/>
              </a:bodyPr>
              <a:lstStyle/>
              <a:p>
                <a:pPr algn="r"/>
                <a:r>
                  <a:rPr kumimoji="1" lang="en-US" altLang="ja-JP" sz="700" dirty="0">
                    <a:latin typeface="BIZ UDPゴシック" panose="020B0400000000000000" pitchFamily="50" charset="-128"/>
                    <a:ea typeface="BIZ UDPゴシック" panose="020B0400000000000000" pitchFamily="50" charset="-128"/>
                  </a:rPr>
                  <a:t>400</a:t>
                </a:r>
                <a:r>
                  <a:rPr kumimoji="1" lang="ja-JP" altLang="en-US" sz="700" dirty="0">
                    <a:latin typeface="BIZ UDPゴシック" panose="020B0400000000000000" pitchFamily="50" charset="-128"/>
                    <a:ea typeface="BIZ UDPゴシック" panose="020B0400000000000000" pitchFamily="50" charset="-128"/>
                  </a:rPr>
                  <a:t>万円以上</a:t>
                </a:r>
                <a:endParaRPr kumimoji="1" lang="en-US" altLang="ja-JP" sz="700" dirty="0">
                  <a:latin typeface="BIZ UDPゴシック" panose="020B0400000000000000" pitchFamily="50" charset="-128"/>
                  <a:ea typeface="BIZ UDPゴシック" panose="020B0400000000000000" pitchFamily="50" charset="-128"/>
                </a:endParaRPr>
              </a:p>
              <a:p>
                <a:pPr algn="r"/>
                <a:r>
                  <a:rPr kumimoji="1" lang="en-US" altLang="ja-JP" sz="700" dirty="0">
                    <a:latin typeface="BIZ UDPゴシック" panose="020B0400000000000000" pitchFamily="50" charset="-128"/>
                    <a:ea typeface="BIZ UDPゴシック" panose="020B0400000000000000" pitchFamily="50" charset="-128"/>
                  </a:rPr>
                  <a:t>600</a:t>
                </a:r>
                <a:r>
                  <a:rPr kumimoji="1" lang="ja-JP" altLang="en-US" sz="700" dirty="0">
                    <a:latin typeface="BIZ UDPゴシック" panose="020B0400000000000000" pitchFamily="50" charset="-128"/>
                    <a:ea typeface="BIZ UDPゴシック" panose="020B0400000000000000" pitchFamily="50" charset="-128"/>
                  </a:rPr>
                  <a:t>万円未満</a:t>
                </a:r>
              </a:p>
            </p:txBody>
          </p:sp>
          <p:sp>
            <p:nvSpPr>
              <p:cNvPr id="73" name="テキスト ボックス 72">
                <a:extLst>
                  <a:ext uri="{FF2B5EF4-FFF2-40B4-BE49-F238E27FC236}">
                    <a16:creationId xmlns:a16="http://schemas.microsoft.com/office/drawing/2014/main" id="{9FFBBC94-5492-87DC-A351-79E2E18E19DA}"/>
                  </a:ext>
                </a:extLst>
              </p:cNvPr>
              <p:cNvSpPr txBox="1"/>
              <p:nvPr/>
            </p:nvSpPr>
            <p:spPr>
              <a:xfrm>
                <a:off x="595661" y="2913500"/>
                <a:ext cx="792885" cy="307777"/>
              </a:xfrm>
              <a:prstGeom prst="rect">
                <a:avLst/>
              </a:prstGeom>
              <a:noFill/>
            </p:spPr>
            <p:txBody>
              <a:bodyPr wrap="square" rtlCol="0">
                <a:spAutoFit/>
              </a:bodyPr>
              <a:lstStyle/>
              <a:p>
                <a:pPr algn="r"/>
                <a:r>
                  <a:rPr kumimoji="1" lang="en-US" altLang="ja-JP" sz="700" dirty="0">
                    <a:latin typeface="BIZ UDPゴシック" panose="020B0400000000000000" pitchFamily="50" charset="-128"/>
                    <a:ea typeface="BIZ UDPゴシック" panose="020B0400000000000000" pitchFamily="50" charset="-128"/>
                  </a:rPr>
                  <a:t>600</a:t>
                </a:r>
                <a:r>
                  <a:rPr kumimoji="1" lang="ja-JP" altLang="en-US" sz="700" dirty="0">
                    <a:latin typeface="BIZ UDPゴシック" panose="020B0400000000000000" pitchFamily="50" charset="-128"/>
                    <a:ea typeface="BIZ UDPゴシック" panose="020B0400000000000000" pitchFamily="50" charset="-128"/>
                  </a:rPr>
                  <a:t>万円以上</a:t>
                </a:r>
                <a:endParaRPr kumimoji="1" lang="en-US" altLang="ja-JP" sz="700" dirty="0">
                  <a:latin typeface="BIZ UDPゴシック" panose="020B0400000000000000" pitchFamily="50" charset="-128"/>
                  <a:ea typeface="BIZ UDPゴシック" panose="020B0400000000000000" pitchFamily="50" charset="-128"/>
                </a:endParaRPr>
              </a:p>
              <a:p>
                <a:pPr algn="r"/>
                <a:r>
                  <a:rPr kumimoji="1" lang="en-US" altLang="ja-JP" sz="700" dirty="0">
                    <a:latin typeface="BIZ UDPゴシック" panose="020B0400000000000000" pitchFamily="50" charset="-128"/>
                    <a:ea typeface="BIZ UDPゴシック" panose="020B0400000000000000" pitchFamily="50" charset="-128"/>
                  </a:rPr>
                  <a:t>800</a:t>
                </a:r>
                <a:r>
                  <a:rPr kumimoji="1" lang="ja-JP" altLang="en-US" sz="700" dirty="0">
                    <a:latin typeface="BIZ UDPゴシック" panose="020B0400000000000000" pitchFamily="50" charset="-128"/>
                    <a:ea typeface="BIZ UDPゴシック" panose="020B0400000000000000" pitchFamily="50" charset="-128"/>
                  </a:rPr>
                  <a:t>万円未満</a:t>
                </a:r>
              </a:p>
            </p:txBody>
          </p:sp>
          <p:sp>
            <p:nvSpPr>
              <p:cNvPr id="77" name="テキスト ボックス 76">
                <a:extLst>
                  <a:ext uri="{FF2B5EF4-FFF2-40B4-BE49-F238E27FC236}">
                    <a16:creationId xmlns:a16="http://schemas.microsoft.com/office/drawing/2014/main" id="{4AB86A24-16F7-BF2C-C33A-5E8C969ED8A2}"/>
                  </a:ext>
                </a:extLst>
              </p:cNvPr>
              <p:cNvSpPr txBox="1"/>
              <p:nvPr/>
            </p:nvSpPr>
            <p:spPr>
              <a:xfrm>
                <a:off x="521597" y="3199768"/>
                <a:ext cx="866950" cy="307777"/>
              </a:xfrm>
              <a:prstGeom prst="rect">
                <a:avLst/>
              </a:prstGeom>
              <a:noFill/>
            </p:spPr>
            <p:txBody>
              <a:bodyPr wrap="square" rtlCol="0">
                <a:spAutoFit/>
              </a:bodyPr>
              <a:lstStyle/>
              <a:p>
                <a:pPr algn="r"/>
                <a:r>
                  <a:rPr kumimoji="1" lang="en-US" altLang="ja-JP" sz="700" dirty="0">
                    <a:latin typeface="BIZ UDPゴシック" panose="020B0400000000000000" pitchFamily="50" charset="-128"/>
                    <a:ea typeface="BIZ UDPゴシック" panose="020B0400000000000000" pitchFamily="50" charset="-128"/>
                  </a:rPr>
                  <a:t>800</a:t>
                </a:r>
                <a:r>
                  <a:rPr kumimoji="1" lang="ja-JP" altLang="en-US" sz="700" dirty="0">
                    <a:latin typeface="BIZ UDPゴシック" panose="020B0400000000000000" pitchFamily="50" charset="-128"/>
                    <a:ea typeface="BIZ UDPゴシック" panose="020B0400000000000000" pitchFamily="50" charset="-128"/>
                  </a:rPr>
                  <a:t>万円以上</a:t>
                </a:r>
                <a:endParaRPr kumimoji="1" lang="en-US" altLang="ja-JP" sz="700" dirty="0">
                  <a:latin typeface="BIZ UDPゴシック" panose="020B0400000000000000" pitchFamily="50" charset="-128"/>
                  <a:ea typeface="BIZ UDPゴシック" panose="020B0400000000000000" pitchFamily="50" charset="-128"/>
                </a:endParaRPr>
              </a:p>
              <a:p>
                <a:pPr algn="r"/>
                <a:r>
                  <a:rPr kumimoji="1" lang="en-US" altLang="ja-JP" sz="700" dirty="0">
                    <a:latin typeface="BIZ UDPゴシック" panose="020B0400000000000000" pitchFamily="50" charset="-128"/>
                    <a:ea typeface="BIZ UDPゴシック" panose="020B0400000000000000" pitchFamily="50" charset="-128"/>
                  </a:rPr>
                  <a:t>1,000</a:t>
                </a:r>
                <a:r>
                  <a:rPr kumimoji="1" lang="ja-JP" altLang="en-US" sz="700" dirty="0">
                    <a:latin typeface="BIZ UDPゴシック" panose="020B0400000000000000" pitchFamily="50" charset="-128"/>
                    <a:ea typeface="BIZ UDPゴシック" panose="020B0400000000000000" pitchFamily="50" charset="-128"/>
                  </a:rPr>
                  <a:t>万円未満</a:t>
                </a:r>
              </a:p>
            </p:txBody>
          </p:sp>
          <p:sp>
            <p:nvSpPr>
              <p:cNvPr id="90" name="テキスト ボックス 89">
                <a:extLst>
                  <a:ext uri="{FF2B5EF4-FFF2-40B4-BE49-F238E27FC236}">
                    <a16:creationId xmlns:a16="http://schemas.microsoft.com/office/drawing/2014/main" id="{562C3229-5EFF-DFDF-3A57-85D2DBC6516A}"/>
                  </a:ext>
                </a:extLst>
              </p:cNvPr>
              <p:cNvSpPr txBox="1"/>
              <p:nvPr/>
            </p:nvSpPr>
            <p:spPr>
              <a:xfrm>
                <a:off x="521597" y="3498943"/>
                <a:ext cx="866950" cy="307777"/>
              </a:xfrm>
              <a:prstGeom prst="rect">
                <a:avLst/>
              </a:prstGeom>
              <a:noFill/>
            </p:spPr>
            <p:txBody>
              <a:bodyPr wrap="square" rtlCol="0">
                <a:spAutoFit/>
              </a:bodyPr>
              <a:lstStyle/>
              <a:p>
                <a:pPr algn="r"/>
                <a:r>
                  <a:rPr kumimoji="1" lang="en-US" altLang="ja-JP" sz="700" dirty="0">
                    <a:latin typeface="BIZ UDPゴシック" panose="020B0400000000000000" pitchFamily="50" charset="-128"/>
                    <a:ea typeface="BIZ UDPゴシック" panose="020B0400000000000000" pitchFamily="50" charset="-128"/>
                  </a:rPr>
                  <a:t>1,000</a:t>
                </a:r>
                <a:r>
                  <a:rPr kumimoji="1" lang="ja-JP" altLang="en-US" sz="700" dirty="0">
                    <a:latin typeface="BIZ UDPゴシック" panose="020B0400000000000000" pitchFamily="50" charset="-128"/>
                    <a:ea typeface="BIZ UDPゴシック" panose="020B0400000000000000" pitchFamily="50" charset="-128"/>
                  </a:rPr>
                  <a:t>万円以上</a:t>
                </a:r>
                <a:endParaRPr kumimoji="1" lang="en-US" altLang="ja-JP" sz="700" dirty="0">
                  <a:latin typeface="BIZ UDPゴシック" panose="020B0400000000000000" pitchFamily="50" charset="-128"/>
                  <a:ea typeface="BIZ UDPゴシック" panose="020B0400000000000000" pitchFamily="50" charset="-128"/>
                </a:endParaRPr>
              </a:p>
              <a:p>
                <a:pPr algn="r"/>
                <a:r>
                  <a:rPr kumimoji="1" lang="en-US" altLang="ja-JP" sz="700" dirty="0">
                    <a:latin typeface="BIZ UDPゴシック" panose="020B0400000000000000" pitchFamily="50" charset="-128"/>
                    <a:ea typeface="BIZ UDPゴシック" panose="020B0400000000000000" pitchFamily="50" charset="-128"/>
                  </a:rPr>
                  <a:t>1,200</a:t>
                </a:r>
                <a:r>
                  <a:rPr kumimoji="1" lang="ja-JP" altLang="en-US" sz="700" dirty="0">
                    <a:latin typeface="BIZ UDPゴシック" panose="020B0400000000000000" pitchFamily="50" charset="-128"/>
                    <a:ea typeface="BIZ UDPゴシック" panose="020B0400000000000000" pitchFamily="50" charset="-128"/>
                  </a:rPr>
                  <a:t>万円未満</a:t>
                </a:r>
              </a:p>
            </p:txBody>
          </p:sp>
          <p:sp>
            <p:nvSpPr>
              <p:cNvPr id="94" name="テキスト ボックス 93">
                <a:extLst>
                  <a:ext uri="{FF2B5EF4-FFF2-40B4-BE49-F238E27FC236}">
                    <a16:creationId xmlns:a16="http://schemas.microsoft.com/office/drawing/2014/main" id="{CA6D6612-8E89-44B9-E94C-883EC5580E3F}"/>
                  </a:ext>
                </a:extLst>
              </p:cNvPr>
              <p:cNvSpPr txBox="1"/>
              <p:nvPr/>
            </p:nvSpPr>
            <p:spPr>
              <a:xfrm>
                <a:off x="521597" y="3837999"/>
                <a:ext cx="866950" cy="200055"/>
              </a:xfrm>
              <a:prstGeom prst="rect">
                <a:avLst/>
              </a:prstGeom>
              <a:noFill/>
            </p:spPr>
            <p:txBody>
              <a:bodyPr wrap="square" rtlCol="0">
                <a:spAutoFit/>
              </a:bodyPr>
              <a:lstStyle/>
              <a:p>
                <a:pPr algn="r"/>
                <a:r>
                  <a:rPr kumimoji="1" lang="en-US" altLang="ja-JP" sz="700" dirty="0">
                    <a:latin typeface="BIZ UDPゴシック" panose="020B0400000000000000" pitchFamily="50" charset="-128"/>
                    <a:ea typeface="BIZ UDPゴシック" panose="020B0400000000000000" pitchFamily="50" charset="-128"/>
                  </a:rPr>
                  <a:t>1,200</a:t>
                </a:r>
                <a:r>
                  <a:rPr kumimoji="1" lang="ja-JP" altLang="en-US" sz="700" dirty="0">
                    <a:latin typeface="BIZ UDPゴシック" panose="020B0400000000000000" pitchFamily="50" charset="-128"/>
                    <a:ea typeface="BIZ UDPゴシック" panose="020B0400000000000000" pitchFamily="50" charset="-128"/>
                  </a:rPr>
                  <a:t>万円以上</a:t>
                </a:r>
                <a:endParaRPr kumimoji="1" lang="en-US" altLang="ja-JP" sz="700" dirty="0">
                  <a:latin typeface="BIZ UDPゴシック" panose="020B0400000000000000" pitchFamily="50" charset="-128"/>
                  <a:ea typeface="BIZ UDPゴシック" panose="020B0400000000000000" pitchFamily="50" charset="-128"/>
                </a:endParaRPr>
              </a:p>
            </p:txBody>
          </p:sp>
          <p:sp>
            <p:nvSpPr>
              <p:cNvPr id="99" name="テキスト ボックス 98">
                <a:extLst>
                  <a:ext uri="{FF2B5EF4-FFF2-40B4-BE49-F238E27FC236}">
                    <a16:creationId xmlns:a16="http://schemas.microsoft.com/office/drawing/2014/main" id="{6BCD9AAF-5DA3-57D1-CD9A-59EB3E9235EF}"/>
                  </a:ext>
                </a:extLst>
              </p:cNvPr>
              <p:cNvSpPr txBox="1"/>
              <p:nvPr/>
            </p:nvSpPr>
            <p:spPr>
              <a:xfrm>
                <a:off x="521597" y="4108894"/>
                <a:ext cx="866950" cy="215444"/>
              </a:xfrm>
              <a:prstGeom prst="rect">
                <a:avLst/>
              </a:prstGeom>
              <a:noFill/>
            </p:spPr>
            <p:txBody>
              <a:bodyPr wrap="square" rtlCol="0">
                <a:spAutoFit/>
              </a:bodyPr>
              <a:lstStyle/>
              <a:p>
                <a:pPr algn="r"/>
                <a:r>
                  <a:rPr kumimoji="1" lang="ja-JP" altLang="en-US" sz="800" dirty="0">
                    <a:latin typeface="BIZ UDPゴシック" panose="020B0400000000000000" pitchFamily="50" charset="-128"/>
                    <a:ea typeface="BIZ UDPゴシック" panose="020B0400000000000000" pitchFamily="50" charset="-128"/>
                  </a:rPr>
                  <a:t>わからない</a:t>
                </a:r>
                <a:endParaRPr kumimoji="1" lang="en-US" altLang="ja-JP" sz="800" dirty="0">
                  <a:latin typeface="BIZ UDPゴシック" panose="020B0400000000000000" pitchFamily="50" charset="-128"/>
                  <a:ea typeface="BIZ UDPゴシック" panose="020B0400000000000000" pitchFamily="50" charset="-128"/>
                </a:endParaRPr>
              </a:p>
            </p:txBody>
          </p:sp>
        </p:grpSp>
        <p:grpSp>
          <p:nvGrpSpPr>
            <p:cNvPr id="118" name="グループ化 117">
              <a:extLst>
                <a:ext uri="{FF2B5EF4-FFF2-40B4-BE49-F238E27FC236}">
                  <a16:creationId xmlns:a16="http://schemas.microsoft.com/office/drawing/2014/main" id="{72AB7354-910A-D542-DC6F-76C5F2A748A7}"/>
                </a:ext>
              </a:extLst>
            </p:cNvPr>
            <p:cNvGrpSpPr/>
            <p:nvPr/>
          </p:nvGrpSpPr>
          <p:grpSpPr>
            <a:xfrm>
              <a:off x="1651010" y="2084863"/>
              <a:ext cx="3112220" cy="2313085"/>
              <a:chOff x="1651010" y="2084863"/>
              <a:chExt cx="3112220" cy="2313085"/>
            </a:xfrm>
          </p:grpSpPr>
          <p:sp>
            <p:nvSpPr>
              <p:cNvPr id="32" name="テキスト ボックス 31">
                <a:extLst>
                  <a:ext uri="{FF2B5EF4-FFF2-40B4-BE49-F238E27FC236}">
                    <a16:creationId xmlns:a16="http://schemas.microsoft.com/office/drawing/2014/main" id="{1FA5BEF6-7F21-6473-11D5-4AF7703408A3}"/>
                  </a:ext>
                </a:extLst>
              </p:cNvPr>
              <p:cNvSpPr txBox="1"/>
              <p:nvPr/>
            </p:nvSpPr>
            <p:spPr>
              <a:xfrm>
                <a:off x="1831189" y="2093411"/>
                <a:ext cx="611586" cy="230832"/>
              </a:xfrm>
              <a:prstGeom prst="rect">
                <a:avLst/>
              </a:prstGeom>
              <a:noFill/>
            </p:spPr>
            <p:txBody>
              <a:bodyPr wrap="square" rtlCol="0">
                <a:spAutoFit/>
              </a:bodyPr>
              <a:lstStyle/>
              <a:p>
                <a:r>
                  <a:rPr kumimoji="1" lang="en-US" altLang="ja-JP" sz="900" b="1" dirty="0">
                    <a:solidFill>
                      <a:schemeClr val="bg1"/>
                    </a:solidFill>
                    <a:latin typeface="BIZ UDPゴシック" panose="020B0400000000000000" pitchFamily="50" charset="-128"/>
                    <a:ea typeface="BIZ UDPゴシック" panose="020B0400000000000000" pitchFamily="50" charset="-128"/>
                  </a:rPr>
                  <a:t>46.3</a:t>
                </a:r>
                <a:r>
                  <a:rPr kumimoji="1" lang="ja-JP" altLang="en-US" sz="700" b="1" dirty="0">
                    <a:solidFill>
                      <a:schemeClr val="bg1"/>
                    </a:solidFill>
                    <a:latin typeface="BIZ UDPゴシック" panose="020B0400000000000000" pitchFamily="50" charset="-128"/>
                    <a:ea typeface="BIZ UDPゴシック" panose="020B0400000000000000" pitchFamily="50" charset="-128"/>
                  </a:rPr>
                  <a:t>％</a:t>
                </a:r>
              </a:p>
            </p:txBody>
          </p:sp>
          <p:sp>
            <p:nvSpPr>
              <p:cNvPr id="33" name="テキスト ボックス 32">
                <a:extLst>
                  <a:ext uri="{FF2B5EF4-FFF2-40B4-BE49-F238E27FC236}">
                    <a16:creationId xmlns:a16="http://schemas.microsoft.com/office/drawing/2014/main" id="{34AE25BB-177D-45CC-DEB4-4C8EE2F80491}"/>
                  </a:ext>
                </a:extLst>
              </p:cNvPr>
              <p:cNvSpPr txBox="1"/>
              <p:nvPr/>
            </p:nvSpPr>
            <p:spPr>
              <a:xfrm>
                <a:off x="3090733" y="2084863"/>
                <a:ext cx="611586" cy="230832"/>
              </a:xfrm>
              <a:prstGeom prst="rect">
                <a:avLst/>
              </a:prstGeom>
              <a:noFill/>
            </p:spPr>
            <p:txBody>
              <a:bodyPr wrap="square" rtlCol="0">
                <a:spAutoFit/>
              </a:bodyPr>
              <a:lstStyle/>
              <a:p>
                <a:r>
                  <a:rPr kumimoji="1" lang="en-US" altLang="ja-JP" sz="900" b="1" dirty="0">
                    <a:latin typeface="BIZ UDPゴシック" panose="020B0400000000000000" pitchFamily="50" charset="-128"/>
                    <a:ea typeface="BIZ UDPゴシック" panose="020B0400000000000000" pitchFamily="50" charset="-128"/>
                  </a:rPr>
                  <a:t>44.6</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34" name="テキスト ボックス 33">
                <a:extLst>
                  <a:ext uri="{FF2B5EF4-FFF2-40B4-BE49-F238E27FC236}">
                    <a16:creationId xmlns:a16="http://schemas.microsoft.com/office/drawing/2014/main" id="{7CD1C9E7-B2AD-B7DB-B691-EF13554A0269}"/>
                  </a:ext>
                </a:extLst>
              </p:cNvPr>
              <p:cNvSpPr txBox="1"/>
              <p:nvPr/>
            </p:nvSpPr>
            <p:spPr>
              <a:xfrm flipH="1">
                <a:off x="3898438" y="2100251"/>
                <a:ext cx="412757" cy="307777"/>
              </a:xfrm>
              <a:prstGeom prst="rect">
                <a:avLst/>
              </a:prstGeom>
              <a:noFill/>
            </p:spPr>
            <p:txBody>
              <a:bodyPr wrap="square" rtlCol="0">
                <a:spAutoFit/>
              </a:bodyPr>
              <a:lstStyle/>
              <a:p>
                <a:r>
                  <a:rPr kumimoji="1" lang="en-US" altLang="ja-JP" sz="700" b="1" dirty="0">
                    <a:latin typeface="BIZ UDPゴシック" panose="020B0400000000000000" pitchFamily="50" charset="-128"/>
                    <a:ea typeface="BIZ UDPゴシック" panose="020B0400000000000000" pitchFamily="50" charset="-128"/>
                  </a:rPr>
                  <a:t>6.6</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36" name="テキスト ボックス 35">
                <a:extLst>
                  <a:ext uri="{FF2B5EF4-FFF2-40B4-BE49-F238E27FC236}">
                    <a16:creationId xmlns:a16="http://schemas.microsoft.com/office/drawing/2014/main" id="{7651B217-223B-207A-3ABA-918E4BBB220E}"/>
                  </a:ext>
                </a:extLst>
              </p:cNvPr>
              <p:cNvSpPr txBox="1"/>
              <p:nvPr/>
            </p:nvSpPr>
            <p:spPr>
              <a:xfrm flipH="1">
                <a:off x="4148636" y="2100250"/>
                <a:ext cx="552755" cy="200055"/>
              </a:xfrm>
              <a:prstGeom prst="rect">
                <a:avLst/>
              </a:prstGeom>
              <a:noFill/>
            </p:spPr>
            <p:txBody>
              <a:bodyPr wrap="square" rtlCol="0">
                <a:spAutoFit/>
              </a:bodyPr>
              <a:lstStyle/>
              <a:p>
                <a:r>
                  <a:rPr kumimoji="1" lang="en-US" altLang="ja-JP" sz="700" b="1" dirty="0">
                    <a:latin typeface="BIZ UDPゴシック" panose="020B0400000000000000" pitchFamily="50" charset="-128"/>
                    <a:ea typeface="BIZ UDPゴシック" panose="020B0400000000000000" pitchFamily="50" charset="-128"/>
                  </a:rPr>
                  <a:t>2.2</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49" name="テキスト ボックス 48">
                <a:extLst>
                  <a:ext uri="{FF2B5EF4-FFF2-40B4-BE49-F238E27FC236}">
                    <a16:creationId xmlns:a16="http://schemas.microsoft.com/office/drawing/2014/main" id="{7DEF0F6C-BB97-56ED-B41E-E85F377D4753}"/>
                  </a:ext>
                </a:extLst>
              </p:cNvPr>
              <p:cNvSpPr txBox="1"/>
              <p:nvPr/>
            </p:nvSpPr>
            <p:spPr>
              <a:xfrm>
                <a:off x="1730242" y="2382416"/>
                <a:ext cx="611586" cy="230832"/>
              </a:xfrm>
              <a:prstGeom prst="rect">
                <a:avLst/>
              </a:prstGeom>
              <a:noFill/>
            </p:spPr>
            <p:txBody>
              <a:bodyPr wrap="square" rtlCol="0">
                <a:spAutoFit/>
              </a:bodyPr>
              <a:lstStyle/>
              <a:p>
                <a:r>
                  <a:rPr kumimoji="1" lang="en-US" altLang="ja-JP" sz="900" b="1" dirty="0">
                    <a:solidFill>
                      <a:schemeClr val="bg1"/>
                    </a:solidFill>
                    <a:latin typeface="BIZ UDPゴシック" panose="020B0400000000000000" pitchFamily="50" charset="-128"/>
                    <a:ea typeface="BIZ UDPゴシック" panose="020B0400000000000000" pitchFamily="50" charset="-128"/>
                  </a:rPr>
                  <a:t>40.5</a:t>
                </a:r>
                <a:r>
                  <a:rPr kumimoji="1" lang="ja-JP" altLang="en-US" sz="700" b="1" dirty="0">
                    <a:solidFill>
                      <a:schemeClr val="bg1"/>
                    </a:solidFill>
                    <a:latin typeface="BIZ UDPゴシック" panose="020B0400000000000000" pitchFamily="50" charset="-128"/>
                    <a:ea typeface="BIZ UDPゴシック" panose="020B0400000000000000" pitchFamily="50" charset="-128"/>
                  </a:rPr>
                  <a:t>％</a:t>
                </a:r>
              </a:p>
            </p:txBody>
          </p:sp>
          <p:sp>
            <p:nvSpPr>
              <p:cNvPr id="50" name="テキスト ボックス 49">
                <a:extLst>
                  <a:ext uri="{FF2B5EF4-FFF2-40B4-BE49-F238E27FC236}">
                    <a16:creationId xmlns:a16="http://schemas.microsoft.com/office/drawing/2014/main" id="{DA01FC47-B19A-F193-E92E-D23941755AAA}"/>
                  </a:ext>
                </a:extLst>
              </p:cNvPr>
              <p:cNvSpPr txBox="1"/>
              <p:nvPr/>
            </p:nvSpPr>
            <p:spPr>
              <a:xfrm>
                <a:off x="2922351" y="2377996"/>
                <a:ext cx="611586" cy="230832"/>
              </a:xfrm>
              <a:prstGeom prst="rect">
                <a:avLst/>
              </a:prstGeom>
              <a:noFill/>
            </p:spPr>
            <p:txBody>
              <a:bodyPr wrap="square" rtlCol="0">
                <a:spAutoFit/>
              </a:bodyPr>
              <a:lstStyle/>
              <a:p>
                <a:r>
                  <a:rPr kumimoji="1" lang="en-US" altLang="ja-JP" sz="900" b="1" dirty="0">
                    <a:latin typeface="BIZ UDPゴシック" panose="020B0400000000000000" pitchFamily="50" charset="-128"/>
                    <a:ea typeface="BIZ UDPゴシック" panose="020B0400000000000000" pitchFamily="50" charset="-128"/>
                  </a:rPr>
                  <a:t>43.4</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51" name="テキスト ボックス 50">
                <a:extLst>
                  <a:ext uri="{FF2B5EF4-FFF2-40B4-BE49-F238E27FC236}">
                    <a16:creationId xmlns:a16="http://schemas.microsoft.com/office/drawing/2014/main" id="{37B28664-604F-488E-524B-37BB32A4A563}"/>
                  </a:ext>
                </a:extLst>
              </p:cNvPr>
              <p:cNvSpPr txBox="1"/>
              <p:nvPr/>
            </p:nvSpPr>
            <p:spPr>
              <a:xfrm>
                <a:off x="3760941" y="2394285"/>
                <a:ext cx="546278" cy="200055"/>
              </a:xfrm>
              <a:prstGeom prst="rect">
                <a:avLst/>
              </a:prstGeom>
              <a:noFill/>
            </p:spPr>
            <p:txBody>
              <a:bodyPr wrap="square" rtlCol="0">
                <a:spAutoFit/>
              </a:bodyPr>
              <a:lstStyle/>
              <a:p>
                <a:r>
                  <a:rPr kumimoji="1" lang="en-US" altLang="ja-JP" sz="700" b="1" dirty="0">
                    <a:latin typeface="BIZ UDPゴシック" panose="020B0400000000000000" pitchFamily="50" charset="-128"/>
                    <a:ea typeface="BIZ UDPゴシック" panose="020B0400000000000000" pitchFamily="50" charset="-128"/>
                  </a:rPr>
                  <a:t>11.8</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52" name="テキスト ボックス 51">
                <a:extLst>
                  <a:ext uri="{FF2B5EF4-FFF2-40B4-BE49-F238E27FC236}">
                    <a16:creationId xmlns:a16="http://schemas.microsoft.com/office/drawing/2014/main" id="{801E9C17-9EDE-653E-A525-AA58FF0A48DB}"/>
                  </a:ext>
                </a:extLst>
              </p:cNvPr>
              <p:cNvSpPr txBox="1"/>
              <p:nvPr/>
            </p:nvSpPr>
            <p:spPr>
              <a:xfrm>
                <a:off x="4133950" y="2388767"/>
                <a:ext cx="412757" cy="307777"/>
              </a:xfrm>
              <a:prstGeom prst="rect">
                <a:avLst/>
              </a:prstGeom>
              <a:noFill/>
            </p:spPr>
            <p:txBody>
              <a:bodyPr wrap="square" rtlCol="0">
                <a:spAutoFit/>
              </a:bodyPr>
              <a:lstStyle/>
              <a:p>
                <a:r>
                  <a:rPr kumimoji="1" lang="en-US" altLang="ja-JP" sz="700" b="1" dirty="0">
                    <a:latin typeface="BIZ UDPゴシック" panose="020B0400000000000000" pitchFamily="50" charset="-128"/>
                    <a:ea typeface="BIZ UDPゴシック" panose="020B0400000000000000" pitchFamily="50" charset="-128"/>
                  </a:rPr>
                  <a:t>4.3</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65" name="テキスト ボックス 64">
                <a:extLst>
                  <a:ext uri="{FF2B5EF4-FFF2-40B4-BE49-F238E27FC236}">
                    <a16:creationId xmlns:a16="http://schemas.microsoft.com/office/drawing/2014/main" id="{9B2D6447-FE10-2B35-C03B-CC756FA40A7E}"/>
                  </a:ext>
                </a:extLst>
              </p:cNvPr>
              <p:cNvSpPr txBox="1"/>
              <p:nvPr/>
            </p:nvSpPr>
            <p:spPr>
              <a:xfrm>
                <a:off x="1651010" y="2668744"/>
                <a:ext cx="611586" cy="230832"/>
              </a:xfrm>
              <a:prstGeom prst="rect">
                <a:avLst/>
              </a:prstGeom>
              <a:noFill/>
            </p:spPr>
            <p:txBody>
              <a:bodyPr wrap="square" rtlCol="0">
                <a:spAutoFit/>
              </a:bodyPr>
              <a:lstStyle/>
              <a:p>
                <a:r>
                  <a:rPr kumimoji="1" lang="en-US" altLang="ja-JP" sz="900" b="1" dirty="0">
                    <a:solidFill>
                      <a:schemeClr val="bg1"/>
                    </a:solidFill>
                    <a:latin typeface="BIZ UDPゴシック" panose="020B0400000000000000" pitchFamily="50" charset="-128"/>
                    <a:ea typeface="BIZ UDPゴシック" panose="020B0400000000000000" pitchFamily="50" charset="-128"/>
                  </a:rPr>
                  <a:t>36.3</a:t>
                </a:r>
                <a:r>
                  <a:rPr kumimoji="1" lang="ja-JP" altLang="en-US" sz="700" b="1" dirty="0">
                    <a:solidFill>
                      <a:schemeClr val="bg1"/>
                    </a:solidFill>
                    <a:latin typeface="BIZ UDPゴシック" panose="020B0400000000000000" pitchFamily="50" charset="-128"/>
                    <a:ea typeface="BIZ UDPゴシック" panose="020B0400000000000000" pitchFamily="50" charset="-128"/>
                  </a:rPr>
                  <a:t>％</a:t>
                </a:r>
              </a:p>
            </p:txBody>
          </p:sp>
          <p:sp>
            <p:nvSpPr>
              <p:cNvPr id="66" name="テキスト ボックス 65">
                <a:extLst>
                  <a:ext uri="{FF2B5EF4-FFF2-40B4-BE49-F238E27FC236}">
                    <a16:creationId xmlns:a16="http://schemas.microsoft.com/office/drawing/2014/main" id="{FA9C8B82-69E2-BB9B-F2DA-06F80F052AD7}"/>
                  </a:ext>
                </a:extLst>
              </p:cNvPr>
              <p:cNvSpPr txBox="1"/>
              <p:nvPr/>
            </p:nvSpPr>
            <p:spPr>
              <a:xfrm>
                <a:off x="3065322" y="2669389"/>
                <a:ext cx="611586" cy="230832"/>
              </a:xfrm>
              <a:prstGeom prst="rect">
                <a:avLst/>
              </a:prstGeom>
              <a:noFill/>
            </p:spPr>
            <p:txBody>
              <a:bodyPr wrap="square" rtlCol="0">
                <a:spAutoFit/>
              </a:bodyPr>
              <a:lstStyle/>
              <a:p>
                <a:r>
                  <a:rPr kumimoji="1" lang="en-US" altLang="ja-JP" sz="900" b="1" dirty="0">
                    <a:latin typeface="BIZ UDPゴシック" panose="020B0400000000000000" pitchFamily="50" charset="-128"/>
                    <a:ea typeface="BIZ UDPゴシック" panose="020B0400000000000000" pitchFamily="50" charset="-128"/>
                  </a:rPr>
                  <a:t>57.0</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67" name="テキスト ボックス 66">
                <a:extLst>
                  <a:ext uri="{FF2B5EF4-FFF2-40B4-BE49-F238E27FC236}">
                    <a16:creationId xmlns:a16="http://schemas.microsoft.com/office/drawing/2014/main" id="{D3E8C350-C456-13CF-CD85-CB15790B1E61}"/>
                  </a:ext>
                </a:extLst>
              </p:cNvPr>
              <p:cNvSpPr txBox="1"/>
              <p:nvPr/>
            </p:nvSpPr>
            <p:spPr>
              <a:xfrm>
                <a:off x="4026455" y="2642333"/>
                <a:ext cx="359014" cy="307777"/>
              </a:xfrm>
              <a:prstGeom prst="rect">
                <a:avLst/>
              </a:prstGeom>
              <a:noFill/>
            </p:spPr>
            <p:txBody>
              <a:bodyPr wrap="square" rtlCol="0">
                <a:spAutoFit/>
              </a:bodyPr>
              <a:lstStyle/>
              <a:p>
                <a:r>
                  <a:rPr kumimoji="1" lang="en-US" altLang="ja-JP" sz="700" b="1" dirty="0">
                    <a:latin typeface="BIZ UDPゴシック" panose="020B0400000000000000" pitchFamily="50" charset="-128"/>
                    <a:ea typeface="BIZ UDPゴシック" panose="020B0400000000000000" pitchFamily="50" charset="-128"/>
                  </a:rPr>
                  <a:t>6.1</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68" name="テキスト ボックス 67">
                <a:extLst>
                  <a:ext uri="{FF2B5EF4-FFF2-40B4-BE49-F238E27FC236}">
                    <a16:creationId xmlns:a16="http://schemas.microsoft.com/office/drawing/2014/main" id="{055C1412-CB68-41C6-D307-770F395E921D}"/>
                  </a:ext>
                </a:extLst>
              </p:cNvPr>
              <p:cNvSpPr txBox="1"/>
              <p:nvPr/>
            </p:nvSpPr>
            <p:spPr>
              <a:xfrm>
                <a:off x="4279250" y="2626945"/>
                <a:ext cx="412757" cy="307777"/>
              </a:xfrm>
              <a:prstGeom prst="rect">
                <a:avLst/>
              </a:prstGeom>
              <a:noFill/>
            </p:spPr>
            <p:txBody>
              <a:bodyPr wrap="square" rtlCol="0">
                <a:spAutoFit/>
              </a:bodyPr>
              <a:lstStyle/>
              <a:p>
                <a:r>
                  <a:rPr kumimoji="1" lang="en-US" altLang="ja-JP" sz="700" b="1" dirty="0">
                    <a:latin typeface="BIZ UDPゴシック" panose="020B0400000000000000" pitchFamily="50" charset="-128"/>
                    <a:ea typeface="BIZ UDPゴシック" panose="020B0400000000000000" pitchFamily="50" charset="-128"/>
                  </a:rPr>
                  <a:t>0.6</a:t>
                </a:r>
                <a:r>
                  <a:rPr kumimoji="1" lang="ja-JP" altLang="en-US" sz="700" b="1" dirty="0">
                    <a:latin typeface="BIZ UDPゴシック" panose="020B0400000000000000" pitchFamily="50" charset="-128"/>
                    <a:ea typeface="BIZ UDPゴシック" panose="020B0400000000000000" pitchFamily="50" charset="-128"/>
                  </a:rPr>
                  <a:t>％</a:t>
                </a:r>
              </a:p>
            </p:txBody>
          </p:sp>
          <p:cxnSp>
            <p:nvCxnSpPr>
              <p:cNvPr id="70" name="直線コネクタ 69">
                <a:extLst>
                  <a:ext uri="{FF2B5EF4-FFF2-40B4-BE49-F238E27FC236}">
                    <a16:creationId xmlns:a16="http://schemas.microsoft.com/office/drawing/2014/main" id="{C4003272-0055-1971-1021-89EDB2AF5C7A}"/>
                  </a:ext>
                </a:extLst>
              </p:cNvPr>
              <p:cNvCxnSpPr>
                <a:cxnSpLocks/>
              </p:cNvCxnSpPr>
              <p:nvPr/>
            </p:nvCxnSpPr>
            <p:spPr>
              <a:xfrm flipV="1">
                <a:off x="4262635" y="2727396"/>
                <a:ext cx="77693" cy="46839"/>
              </a:xfrm>
              <a:prstGeom prst="line">
                <a:avLst/>
              </a:prstGeom>
            </p:spPr>
            <p:style>
              <a:lnRef idx="1">
                <a:schemeClr val="dk1"/>
              </a:lnRef>
              <a:fillRef idx="0">
                <a:schemeClr val="dk1"/>
              </a:fillRef>
              <a:effectRef idx="0">
                <a:schemeClr val="dk1"/>
              </a:effectRef>
              <a:fontRef idx="minor">
                <a:schemeClr val="tx1"/>
              </a:fontRef>
            </p:style>
          </p:cxnSp>
          <p:sp>
            <p:nvSpPr>
              <p:cNvPr id="74" name="テキスト ボックス 73">
                <a:extLst>
                  <a:ext uri="{FF2B5EF4-FFF2-40B4-BE49-F238E27FC236}">
                    <a16:creationId xmlns:a16="http://schemas.microsoft.com/office/drawing/2014/main" id="{2D1F297B-92E0-1B6F-266A-283A1F7604D0}"/>
                  </a:ext>
                </a:extLst>
              </p:cNvPr>
              <p:cNvSpPr txBox="1"/>
              <p:nvPr/>
            </p:nvSpPr>
            <p:spPr>
              <a:xfrm>
                <a:off x="1915152" y="2955072"/>
                <a:ext cx="611586" cy="230832"/>
              </a:xfrm>
              <a:prstGeom prst="rect">
                <a:avLst/>
              </a:prstGeom>
              <a:noFill/>
            </p:spPr>
            <p:txBody>
              <a:bodyPr wrap="square" rtlCol="0">
                <a:spAutoFit/>
              </a:bodyPr>
              <a:lstStyle/>
              <a:p>
                <a:r>
                  <a:rPr kumimoji="1" lang="en-US" altLang="ja-JP" sz="900" b="1" dirty="0">
                    <a:solidFill>
                      <a:schemeClr val="bg1"/>
                    </a:solidFill>
                    <a:latin typeface="BIZ UDPゴシック" panose="020B0400000000000000" pitchFamily="50" charset="-128"/>
                    <a:ea typeface="BIZ UDPゴシック" panose="020B0400000000000000" pitchFamily="50" charset="-128"/>
                  </a:rPr>
                  <a:t>54.7</a:t>
                </a:r>
                <a:r>
                  <a:rPr kumimoji="1" lang="ja-JP" altLang="en-US" sz="700" b="1" dirty="0">
                    <a:solidFill>
                      <a:schemeClr val="bg1"/>
                    </a:solidFill>
                    <a:latin typeface="BIZ UDPゴシック" panose="020B0400000000000000" pitchFamily="50" charset="-128"/>
                    <a:ea typeface="BIZ UDPゴシック" panose="020B0400000000000000" pitchFamily="50" charset="-128"/>
                  </a:rPr>
                  <a:t>％</a:t>
                </a:r>
              </a:p>
            </p:txBody>
          </p:sp>
          <p:sp>
            <p:nvSpPr>
              <p:cNvPr id="75" name="テキスト ボックス 74">
                <a:extLst>
                  <a:ext uri="{FF2B5EF4-FFF2-40B4-BE49-F238E27FC236}">
                    <a16:creationId xmlns:a16="http://schemas.microsoft.com/office/drawing/2014/main" id="{69F13D7E-8E69-FFFA-5A94-9C8EA7B1F241}"/>
                  </a:ext>
                </a:extLst>
              </p:cNvPr>
              <p:cNvSpPr txBox="1"/>
              <p:nvPr/>
            </p:nvSpPr>
            <p:spPr>
              <a:xfrm>
                <a:off x="3358303" y="2951254"/>
                <a:ext cx="611586" cy="230832"/>
              </a:xfrm>
              <a:prstGeom prst="rect">
                <a:avLst/>
              </a:prstGeom>
              <a:noFill/>
            </p:spPr>
            <p:txBody>
              <a:bodyPr wrap="square" rtlCol="0">
                <a:spAutoFit/>
              </a:bodyPr>
              <a:lstStyle/>
              <a:p>
                <a:r>
                  <a:rPr kumimoji="1" lang="en-US" altLang="ja-JP" sz="900" b="1" dirty="0">
                    <a:latin typeface="BIZ UDPゴシック" panose="020B0400000000000000" pitchFamily="50" charset="-128"/>
                    <a:ea typeface="BIZ UDPゴシック" panose="020B0400000000000000" pitchFamily="50" charset="-128"/>
                  </a:rPr>
                  <a:t>41.9</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76" name="テキスト ボックス 75">
                <a:extLst>
                  <a:ext uri="{FF2B5EF4-FFF2-40B4-BE49-F238E27FC236}">
                    <a16:creationId xmlns:a16="http://schemas.microsoft.com/office/drawing/2014/main" id="{348219F2-1344-AAB5-42B4-6932A0A6F56F}"/>
                  </a:ext>
                </a:extLst>
              </p:cNvPr>
              <p:cNvSpPr txBox="1"/>
              <p:nvPr/>
            </p:nvSpPr>
            <p:spPr>
              <a:xfrm>
                <a:off x="4104816" y="2944277"/>
                <a:ext cx="359014" cy="307777"/>
              </a:xfrm>
              <a:prstGeom prst="rect">
                <a:avLst/>
              </a:prstGeom>
              <a:noFill/>
            </p:spPr>
            <p:txBody>
              <a:bodyPr wrap="square" rtlCol="0">
                <a:spAutoFit/>
              </a:bodyPr>
              <a:lstStyle/>
              <a:p>
                <a:r>
                  <a:rPr kumimoji="1" lang="en-US" altLang="ja-JP" sz="700" b="1" dirty="0">
                    <a:latin typeface="BIZ UDPゴシック" panose="020B0400000000000000" pitchFamily="50" charset="-128"/>
                    <a:ea typeface="BIZ UDPゴシック" panose="020B0400000000000000" pitchFamily="50" charset="-128"/>
                  </a:rPr>
                  <a:t>3.4</a:t>
                </a:r>
              </a:p>
              <a:p>
                <a:r>
                  <a:rPr kumimoji="1" lang="ja-JP" altLang="en-US" sz="700" b="1" dirty="0">
                    <a:latin typeface="BIZ UDPゴシック" panose="020B0400000000000000" pitchFamily="50" charset="-128"/>
                    <a:ea typeface="BIZ UDPゴシック" panose="020B0400000000000000" pitchFamily="50" charset="-128"/>
                  </a:rPr>
                  <a:t>％</a:t>
                </a:r>
              </a:p>
            </p:txBody>
          </p:sp>
          <p:sp>
            <p:nvSpPr>
              <p:cNvPr id="78" name="テキスト ボックス 77">
                <a:extLst>
                  <a:ext uri="{FF2B5EF4-FFF2-40B4-BE49-F238E27FC236}">
                    <a16:creationId xmlns:a16="http://schemas.microsoft.com/office/drawing/2014/main" id="{87E0B4CA-2D25-E113-A047-570FE424C863}"/>
                  </a:ext>
                </a:extLst>
              </p:cNvPr>
              <p:cNvSpPr txBox="1"/>
              <p:nvPr/>
            </p:nvSpPr>
            <p:spPr>
              <a:xfrm>
                <a:off x="1915152" y="3238407"/>
                <a:ext cx="611586" cy="230832"/>
              </a:xfrm>
              <a:prstGeom prst="rect">
                <a:avLst/>
              </a:prstGeom>
              <a:noFill/>
            </p:spPr>
            <p:txBody>
              <a:bodyPr wrap="square" rtlCol="0">
                <a:spAutoFit/>
              </a:bodyPr>
              <a:lstStyle/>
              <a:p>
                <a:r>
                  <a:rPr kumimoji="1" lang="en-US" altLang="ja-JP" sz="900" b="1" dirty="0">
                    <a:solidFill>
                      <a:schemeClr val="bg1"/>
                    </a:solidFill>
                    <a:latin typeface="BIZ UDPゴシック" panose="020B0400000000000000" pitchFamily="50" charset="-128"/>
                    <a:ea typeface="BIZ UDPゴシック" panose="020B0400000000000000" pitchFamily="50" charset="-128"/>
                  </a:rPr>
                  <a:t>55.0</a:t>
                </a:r>
                <a:r>
                  <a:rPr kumimoji="1" lang="ja-JP" altLang="en-US" sz="700" b="1" dirty="0">
                    <a:solidFill>
                      <a:schemeClr val="bg1"/>
                    </a:solidFill>
                    <a:latin typeface="BIZ UDPゴシック" panose="020B0400000000000000" pitchFamily="50" charset="-128"/>
                    <a:ea typeface="BIZ UDPゴシック" panose="020B0400000000000000" pitchFamily="50" charset="-128"/>
                  </a:rPr>
                  <a:t>％</a:t>
                </a:r>
              </a:p>
            </p:txBody>
          </p:sp>
          <p:sp>
            <p:nvSpPr>
              <p:cNvPr id="79" name="テキスト ボックス 78">
                <a:extLst>
                  <a:ext uri="{FF2B5EF4-FFF2-40B4-BE49-F238E27FC236}">
                    <a16:creationId xmlns:a16="http://schemas.microsoft.com/office/drawing/2014/main" id="{E9A8A68D-BE35-D81D-863E-FC23BA1B060F}"/>
                  </a:ext>
                </a:extLst>
              </p:cNvPr>
              <p:cNvSpPr txBox="1"/>
              <p:nvPr/>
            </p:nvSpPr>
            <p:spPr>
              <a:xfrm>
                <a:off x="3358303" y="3244249"/>
                <a:ext cx="611586" cy="230832"/>
              </a:xfrm>
              <a:prstGeom prst="rect">
                <a:avLst/>
              </a:prstGeom>
              <a:noFill/>
            </p:spPr>
            <p:txBody>
              <a:bodyPr wrap="square" rtlCol="0">
                <a:spAutoFit/>
              </a:bodyPr>
              <a:lstStyle/>
              <a:p>
                <a:r>
                  <a:rPr kumimoji="1" lang="en-US" altLang="ja-JP" sz="900" b="1" dirty="0">
                    <a:latin typeface="BIZ UDPゴシック" panose="020B0400000000000000" pitchFamily="50" charset="-128"/>
                    <a:ea typeface="BIZ UDPゴシック" panose="020B0400000000000000" pitchFamily="50" charset="-128"/>
                  </a:rPr>
                  <a:t>42.5</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80" name="テキスト ボックス 79">
                <a:extLst>
                  <a:ext uri="{FF2B5EF4-FFF2-40B4-BE49-F238E27FC236}">
                    <a16:creationId xmlns:a16="http://schemas.microsoft.com/office/drawing/2014/main" id="{D8EBB9EA-51B7-9AD7-021F-8F3836810B57}"/>
                  </a:ext>
                </a:extLst>
              </p:cNvPr>
              <p:cNvSpPr txBox="1"/>
              <p:nvPr/>
            </p:nvSpPr>
            <p:spPr>
              <a:xfrm>
                <a:off x="4350474" y="3138379"/>
                <a:ext cx="412756" cy="307777"/>
              </a:xfrm>
              <a:prstGeom prst="rect">
                <a:avLst/>
              </a:prstGeom>
              <a:noFill/>
            </p:spPr>
            <p:txBody>
              <a:bodyPr wrap="square" rtlCol="0">
                <a:spAutoFit/>
              </a:bodyPr>
              <a:lstStyle/>
              <a:p>
                <a:r>
                  <a:rPr kumimoji="1" lang="en-US" altLang="ja-JP" sz="700" b="1" dirty="0">
                    <a:latin typeface="BIZ UDPゴシック" panose="020B0400000000000000" pitchFamily="50" charset="-128"/>
                    <a:ea typeface="BIZ UDPゴシック" panose="020B0400000000000000" pitchFamily="50" charset="-128"/>
                  </a:rPr>
                  <a:t>1.7</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81" name="テキスト ボックス 80">
                <a:extLst>
                  <a:ext uri="{FF2B5EF4-FFF2-40B4-BE49-F238E27FC236}">
                    <a16:creationId xmlns:a16="http://schemas.microsoft.com/office/drawing/2014/main" id="{0E68BC4B-EA8D-4330-5E77-A573435C4133}"/>
                  </a:ext>
                </a:extLst>
              </p:cNvPr>
              <p:cNvSpPr txBox="1"/>
              <p:nvPr/>
            </p:nvSpPr>
            <p:spPr>
              <a:xfrm>
                <a:off x="4301481" y="3309113"/>
                <a:ext cx="412757" cy="307777"/>
              </a:xfrm>
              <a:prstGeom prst="rect">
                <a:avLst/>
              </a:prstGeom>
              <a:noFill/>
            </p:spPr>
            <p:txBody>
              <a:bodyPr wrap="square" rtlCol="0">
                <a:spAutoFit/>
              </a:bodyPr>
              <a:lstStyle/>
              <a:p>
                <a:r>
                  <a:rPr kumimoji="1" lang="en-US" altLang="ja-JP" sz="700" b="1" dirty="0">
                    <a:latin typeface="BIZ UDPゴシック" panose="020B0400000000000000" pitchFamily="50" charset="-128"/>
                    <a:ea typeface="BIZ UDPゴシック" panose="020B0400000000000000" pitchFamily="50" charset="-128"/>
                  </a:rPr>
                  <a:t>0.8</a:t>
                </a:r>
                <a:r>
                  <a:rPr kumimoji="1" lang="ja-JP" altLang="en-US" sz="700" b="1" dirty="0">
                    <a:latin typeface="BIZ UDPゴシック" panose="020B0400000000000000" pitchFamily="50" charset="-128"/>
                    <a:ea typeface="BIZ UDPゴシック" panose="020B0400000000000000" pitchFamily="50" charset="-128"/>
                  </a:rPr>
                  <a:t>％</a:t>
                </a:r>
              </a:p>
            </p:txBody>
          </p:sp>
          <p:cxnSp>
            <p:nvCxnSpPr>
              <p:cNvPr id="83" name="直線コネクタ 82">
                <a:extLst>
                  <a:ext uri="{FF2B5EF4-FFF2-40B4-BE49-F238E27FC236}">
                    <a16:creationId xmlns:a16="http://schemas.microsoft.com/office/drawing/2014/main" id="{4641CC9C-4628-3FF2-6D95-263F0426066F}"/>
                  </a:ext>
                </a:extLst>
              </p:cNvPr>
              <p:cNvCxnSpPr>
                <a:cxnSpLocks/>
              </p:cNvCxnSpPr>
              <p:nvPr/>
            </p:nvCxnSpPr>
            <p:spPr>
              <a:xfrm flipV="1">
                <a:off x="4213217" y="3252054"/>
                <a:ext cx="211795" cy="66018"/>
              </a:xfrm>
              <a:prstGeom prst="line">
                <a:avLst/>
              </a:prstGeom>
            </p:spPr>
            <p:style>
              <a:lnRef idx="1">
                <a:schemeClr val="dk1"/>
              </a:lnRef>
              <a:fillRef idx="0">
                <a:schemeClr val="dk1"/>
              </a:fillRef>
              <a:effectRef idx="0">
                <a:schemeClr val="dk1"/>
              </a:effectRef>
              <a:fontRef idx="minor">
                <a:schemeClr val="tx1"/>
              </a:fontRef>
            </p:style>
          </p:cxnSp>
          <p:cxnSp>
            <p:nvCxnSpPr>
              <p:cNvPr id="86" name="直線コネクタ 85">
                <a:extLst>
                  <a:ext uri="{FF2B5EF4-FFF2-40B4-BE49-F238E27FC236}">
                    <a16:creationId xmlns:a16="http://schemas.microsoft.com/office/drawing/2014/main" id="{1AE42AD1-2279-59AD-64FF-E1FF837ACE64}"/>
                  </a:ext>
                </a:extLst>
              </p:cNvPr>
              <p:cNvCxnSpPr>
                <a:cxnSpLocks/>
              </p:cNvCxnSpPr>
              <p:nvPr/>
            </p:nvCxnSpPr>
            <p:spPr>
              <a:xfrm>
                <a:off x="4253131" y="3401967"/>
                <a:ext cx="116284" cy="0"/>
              </a:xfrm>
              <a:prstGeom prst="line">
                <a:avLst/>
              </a:prstGeom>
            </p:spPr>
            <p:style>
              <a:lnRef idx="1">
                <a:schemeClr val="dk1"/>
              </a:lnRef>
              <a:fillRef idx="0">
                <a:schemeClr val="dk1"/>
              </a:fillRef>
              <a:effectRef idx="0">
                <a:schemeClr val="dk1"/>
              </a:effectRef>
              <a:fontRef idx="minor">
                <a:schemeClr val="tx1"/>
              </a:fontRef>
            </p:style>
          </p:cxnSp>
          <p:sp>
            <p:nvSpPr>
              <p:cNvPr id="91" name="テキスト ボックス 90">
                <a:extLst>
                  <a:ext uri="{FF2B5EF4-FFF2-40B4-BE49-F238E27FC236}">
                    <a16:creationId xmlns:a16="http://schemas.microsoft.com/office/drawing/2014/main" id="{F1B407AC-B56E-A89A-4592-5874C2B7A5E9}"/>
                  </a:ext>
                </a:extLst>
              </p:cNvPr>
              <p:cNvSpPr txBox="1"/>
              <p:nvPr/>
            </p:nvSpPr>
            <p:spPr>
              <a:xfrm>
                <a:off x="1915152" y="3524392"/>
                <a:ext cx="611586" cy="230832"/>
              </a:xfrm>
              <a:prstGeom prst="rect">
                <a:avLst/>
              </a:prstGeom>
              <a:noFill/>
            </p:spPr>
            <p:txBody>
              <a:bodyPr wrap="square" rtlCol="0">
                <a:spAutoFit/>
              </a:bodyPr>
              <a:lstStyle/>
              <a:p>
                <a:r>
                  <a:rPr kumimoji="1" lang="en-US" altLang="ja-JP" sz="900" b="1" dirty="0">
                    <a:solidFill>
                      <a:schemeClr val="bg1"/>
                    </a:solidFill>
                    <a:latin typeface="BIZ UDPゴシック" panose="020B0400000000000000" pitchFamily="50" charset="-128"/>
                    <a:ea typeface="BIZ UDPゴシック" panose="020B0400000000000000" pitchFamily="50" charset="-128"/>
                  </a:rPr>
                  <a:t>55.7</a:t>
                </a:r>
                <a:r>
                  <a:rPr kumimoji="1" lang="ja-JP" altLang="en-US" sz="700" b="1" dirty="0">
                    <a:solidFill>
                      <a:schemeClr val="bg1"/>
                    </a:solidFill>
                    <a:latin typeface="BIZ UDPゴシック" panose="020B0400000000000000" pitchFamily="50" charset="-128"/>
                    <a:ea typeface="BIZ UDPゴシック" panose="020B0400000000000000" pitchFamily="50" charset="-128"/>
                  </a:rPr>
                  <a:t>％</a:t>
                </a:r>
              </a:p>
            </p:txBody>
          </p:sp>
          <p:sp>
            <p:nvSpPr>
              <p:cNvPr id="92" name="テキスト ボックス 91">
                <a:extLst>
                  <a:ext uri="{FF2B5EF4-FFF2-40B4-BE49-F238E27FC236}">
                    <a16:creationId xmlns:a16="http://schemas.microsoft.com/office/drawing/2014/main" id="{7134E180-E3AC-F3A2-1D60-4CA1B19CAB4B}"/>
                  </a:ext>
                </a:extLst>
              </p:cNvPr>
              <p:cNvSpPr txBox="1"/>
              <p:nvPr/>
            </p:nvSpPr>
            <p:spPr>
              <a:xfrm>
                <a:off x="3358303" y="3526471"/>
                <a:ext cx="611586" cy="230832"/>
              </a:xfrm>
              <a:prstGeom prst="rect">
                <a:avLst/>
              </a:prstGeom>
              <a:noFill/>
            </p:spPr>
            <p:txBody>
              <a:bodyPr wrap="square" rtlCol="0">
                <a:spAutoFit/>
              </a:bodyPr>
              <a:lstStyle/>
              <a:p>
                <a:r>
                  <a:rPr kumimoji="1" lang="en-US" altLang="ja-JP" sz="900" b="1" dirty="0">
                    <a:latin typeface="BIZ UDPゴシック" panose="020B0400000000000000" pitchFamily="50" charset="-128"/>
                    <a:ea typeface="BIZ UDPゴシック" panose="020B0400000000000000" pitchFamily="50" charset="-128"/>
                  </a:rPr>
                  <a:t>41.0</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93" name="テキスト ボックス 92">
                <a:extLst>
                  <a:ext uri="{FF2B5EF4-FFF2-40B4-BE49-F238E27FC236}">
                    <a16:creationId xmlns:a16="http://schemas.microsoft.com/office/drawing/2014/main" id="{F8EF3EF7-234E-7556-326B-18C2BD5CA4AE}"/>
                  </a:ext>
                </a:extLst>
              </p:cNvPr>
              <p:cNvSpPr txBox="1"/>
              <p:nvPr/>
            </p:nvSpPr>
            <p:spPr>
              <a:xfrm>
                <a:off x="4092606" y="3511185"/>
                <a:ext cx="359014" cy="307777"/>
              </a:xfrm>
              <a:prstGeom prst="rect">
                <a:avLst/>
              </a:prstGeom>
              <a:noFill/>
            </p:spPr>
            <p:txBody>
              <a:bodyPr wrap="square" rtlCol="0">
                <a:spAutoFit/>
              </a:bodyPr>
              <a:lstStyle/>
              <a:p>
                <a:r>
                  <a:rPr kumimoji="1" lang="en-US" altLang="ja-JP" sz="700" b="1" dirty="0">
                    <a:latin typeface="BIZ UDPゴシック" panose="020B0400000000000000" pitchFamily="50" charset="-128"/>
                    <a:ea typeface="BIZ UDPゴシック" panose="020B0400000000000000" pitchFamily="50" charset="-128"/>
                  </a:rPr>
                  <a:t>3.3</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95" name="テキスト ボックス 94">
                <a:extLst>
                  <a:ext uri="{FF2B5EF4-FFF2-40B4-BE49-F238E27FC236}">
                    <a16:creationId xmlns:a16="http://schemas.microsoft.com/office/drawing/2014/main" id="{AE92C22A-953B-126B-42D4-287B115F205C}"/>
                  </a:ext>
                </a:extLst>
              </p:cNvPr>
              <p:cNvSpPr txBox="1"/>
              <p:nvPr/>
            </p:nvSpPr>
            <p:spPr>
              <a:xfrm>
                <a:off x="2064904" y="3816733"/>
                <a:ext cx="611586" cy="230832"/>
              </a:xfrm>
              <a:prstGeom prst="rect">
                <a:avLst/>
              </a:prstGeom>
              <a:noFill/>
            </p:spPr>
            <p:txBody>
              <a:bodyPr wrap="square" rtlCol="0">
                <a:spAutoFit/>
              </a:bodyPr>
              <a:lstStyle/>
              <a:p>
                <a:r>
                  <a:rPr kumimoji="1" lang="en-US" altLang="ja-JP" sz="900" b="1" dirty="0">
                    <a:solidFill>
                      <a:schemeClr val="bg1"/>
                    </a:solidFill>
                    <a:latin typeface="BIZ UDPゴシック" panose="020B0400000000000000" pitchFamily="50" charset="-128"/>
                    <a:ea typeface="BIZ UDPゴシック" panose="020B0400000000000000" pitchFamily="50" charset="-128"/>
                  </a:rPr>
                  <a:t>59.8</a:t>
                </a:r>
                <a:r>
                  <a:rPr kumimoji="1" lang="ja-JP" altLang="en-US" sz="700" b="1" dirty="0">
                    <a:solidFill>
                      <a:schemeClr val="bg1"/>
                    </a:solidFill>
                    <a:latin typeface="BIZ UDPゴシック" panose="020B0400000000000000" pitchFamily="50" charset="-128"/>
                    <a:ea typeface="BIZ UDPゴシック" panose="020B0400000000000000" pitchFamily="50" charset="-128"/>
                  </a:rPr>
                  <a:t>％</a:t>
                </a:r>
              </a:p>
            </p:txBody>
          </p:sp>
          <p:sp>
            <p:nvSpPr>
              <p:cNvPr id="96" name="テキスト ボックス 95">
                <a:extLst>
                  <a:ext uri="{FF2B5EF4-FFF2-40B4-BE49-F238E27FC236}">
                    <a16:creationId xmlns:a16="http://schemas.microsoft.com/office/drawing/2014/main" id="{7CE00956-BF4A-6382-A1DE-38705A2C0908}"/>
                  </a:ext>
                </a:extLst>
              </p:cNvPr>
              <p:cNvSpPr txBox="1"/>
              <p:nvPr/>
            </p:nvSpPr>
            <p:spPr>
              <a:xfrm>
                <a:off x="3358303" y="3819982"/>
                <a:ext cx="611586" cy="230832"/>
              </a:xfrm>
              <a:prstGeom prst="rect">
                <a:avLst/>
              </a:prstGeom>
              <a:noFill/>
            </p:spPr>
            <p:txBody>
              <a:bodyPr wrap="square" rtlCol="0">
                <a:spAutoFit/>
              </a:bodyPr>
              <a:lstStyle/>
              <a:p>
                <a:r>
                  <a:rPr kumimoji="1" lang="en-US" altLang="ja-JP" sz="900" b="1" dirty="0">
                    <a:latin typeface="BIZ UDPゴシック" panose="020B0400000000000000" pitchFamily="50" charset="-128"/>
                    <a:ea typeface="BIZ UDPゴシック" panose="020B0400000000000000" pitchFamily="50" charset="-128"/>
                  </a:rPr>
                  <a:t>31.7</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97" name="テキスト ボックス 96">
                <a:extLst>
                  <a:ext uri="{FF2B5EF4-FFF2-40B4-BE49-F238E27FC236}">
                    <a16:creationId xmlns:a16="http://schemas.microsoft.com/office/drawing/2014/main" id="{52D64F09-8B59-0B97-8B79-2B1CAF8B209F}"/>
                  </a:ext>
                </a:extLst>
              </p:cNvPr>
              <p:cNvSpPr txBox="1"/>
              <p:nvPr/>
            </p:nvSpPr>
            <p:spPr>
              <a:xfrm>
                <a:off x="3969258" y="3790179"/>
                <a:ext cx="359014" cy="307777"/>
              </a:xfrm>
              <a:prstGeom prst="rect">
                <a:avLst/>
              </a:prstGeom>
              <a:noFill/>
            </p:spPr>
            <p:txBody>
              <a:bodyPr wrap="square" rtlCol="0">
                <a:spAutoFit/>
              </a:bodyPr>
              <a:lstStyle/>
              <a:p>
                <a:r>
                  <a:rPr kumimoji="1" lang="en-US" altLang="ja-JP" sz="700" b="1" dirty="0">
                    <a:latin typeface="BIZ UDPゴシック" panose="020B0400000000000000" pitchFamily="50" charset="-128"/>
                    <a:ea typeface="BIZ UDPゴシック" panose="020B0400000000000000" pitchFamily="50" charset="-128"/>
                  </a:rPr>
                  <a:t>7.3</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98" name="テキスト ボックス 97">
                <a:extLst>
                  <a:ext uri="{FF2B5EF4-FFF2-40B4-BE49-F238E27FC236}">
                    <a16:creationId xmlns:a16="http://schemas.microsoft.com/office/drawing/2014/main" id="{EC942C13-D3D2-FA5D-4981-007EE969331B}"/>
                  </a:ext>
                </a:extLst>
              </p:cNvPr>
              <p:cNvSpPr txBox="1"/>
              <p:nvPr/>
            </p:nvSpPr>
            <p:spPr>
              <a:xfrm>
                <a:off x="4148636" y="3832121"/>
                <a:ext cx="412757" cy="307777"/>
              </a:xfrm>
              <a:prstGeom prst="rect">
                <a:avLst/>
              </a:prstGeom>
              <a:noFill/>
            </p:spPr>
            <p:txBody>
              <a:bodyPr wrap="square" rtlCol="0">
                <a:spAutoFit/>
              </a:bodyPr>
              <a:lstStyle/>
              <a:p>
                <a:r>
                  <a:rPr kumimoji="1" lang="en-US" altLang="ja-JP" sz="700" b="1" dirty="0">
                    <a:latin typeface="BIZ UDPゴシック" panose="020B0400000000000000" pitchFamily="50" charset="-128"/>
                    <a:ea typeface="BIZ UDPゴシック" panose="020B0400000000000000" pitchFamily="50" charset="-128"/>
                  </a:rPr>
                  <a:t>1.2</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100" name="テキスト ボックス 99">
                <a:extLst>
                  <a:ext uri="{FF2B5EF4-FFF2-40B4-BE49-F238E27FC236}">
                    <a16:creationId xmlns:a16="http://schemas.microsoft.com/office/drawing/2014/main" id="{12F8F03F-A710-931C-2B07-7C54745D9416}"/>
                  </a:ext>
                </a:extLst>
              </p:cNvPr>
              <p:cNvSpPr txBox="1"/>
              <p:nvPr/>
            </p:nvSpPr>
            <p:spPr>
              <a:xfrm>
                <a:off x="1730242" y="4104836"/>
                <a:ext cx="611586" cy="230832"/>
              </a:xfrm>
              <a:prstGeom prst="rect">
                <a:avLst/>
              </a:prstGeom>
              <a:noFill/>
            </p:spPr>
            <p:txBody>
              <a:bodyPr wrap="square" rtlCol="0">
                <a:spAutoFit/>
              </a:bodyPr>
              <a:lstStyle/>
              <a:p>
                <a:r>
                  <a:rPr kumimoji="1" lang="en-US" altLang="ja-JP" sz="900" b="1" dirty="0">
                    <a:solidFill>
                      <a:schemeClr val="bg1"/>
                    </a:solidFill>
                    <a:latin typeface="BIZ UDPゴシック" panose="020B0400000000000000" pitchFamily="50" charset="-128"/>
                    <a:ea typeface="BIZ UDPゴシック" panose="020B0400000000000000" pitchFamily="50" charset="-128"/>
                  </a:rPr>
                  <a:t>40.2</a:t>
                </a:r>
                <a:r>
                  <a:rPr kumimoji="1" lang="ja-JP" altLang="en-US" sz="700" b="1" dirty="0">
                    <a:solidFill>
                      <a:schemeClr val="bg1"/>
                    </a:solidFill>
                    <a:latin typeface="BIZ UDPゴシック" panose="020B0400000000000000" pitchFamily="50" charset="-128"/>
                    <a:ea typeface="BIZ UDPゴシック" panose="020B0400000000000000" pitchFamily="50" charset="-128"/>
                  </a:rPr>
                  <a:t>％</a:t>
                </a:r>
              </a:p>
            </p:txBody>
          </p:sp>
          <p:sp>
            <p:nvSpPr>
              <p:cNvPr id="101" name="テキスト ボックス 100">
                <a:extLst>
                  <a:ext uri="{FF2B5EF4-FFF2-40B4-BE49-F238E27FC236}">
                    <a16:creationId xmlns:a16="http://schemas.microsoft.com/office/drawing/2014/main" id="{E1AE8E84-D184-3099-2E9C-80E5B5ED41B1}"/>
                  </a:ext>
                </a:extLst>
              </p:cNvPr>
              <p:cNvSpPr txBox="1"/>
              <p:nvPr/>
            </p:nvSpPr>
            <p:spPr>
              <a:xfrm>
                <a:off x="2939143" y="4113493"/>
                <a:ext cx="611586" cy="230832"/>
              </a:xfrm>
              <a:prstGeom prst="rect">
                <a:avLst/>
              </a:prstGeom>
              <a:noFill/>
            </p:spPr>
            <p:txBody>
              <a:bodyPr wrap="square" rtlCol="0">
                <a:spAutoFit/>
              </a:bodyPr>
              <a:lstStyle/>
              <a:p>
                <a:r>
                  <a:rPr kumimoji="1" lang="en-US" altLang="ja-JP" sz="900" b="1" dirty="0">
                    <a:latin typeface="BIZ UDPゴシック" panose="020B0400000000000000" pitchFamily="50" charset="-128"/>
                    <a:ea typeface="BIZ UDPゴシック" panose="020B0400000000000000" pitchFamily="50" charset="-128"/>
                  </a:rPr>
                  <a:t>45.4</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102" name="テキスト ボックス 101">
                <a:extLst>
                  <a:ext uri="{FF2B5EF4-FFF2-40B4-BE49-F238E27FC236}">
                    <a16:creationId xmlns:a16="http://schemas.microsoft.com/office/drawing/2014/main" id="{27D15187-DCCF-0769-E4FD-A06828BE530D}"/>
                  </a:ext>
                </a:extLst>
              </p:cNvPr>
              <p:cNvSpPr txBox="1"/>
              <p:nvPr/>
            </p:nvSpPr>
            <p:spPr>
              <a:xfrm>
                <a:off x="3827120" y="4090171"/>
                <a:ext cx="359014" cy="307777"/>
              </a:xfrm>
              <a:prstGeom prst="rect">
                <a:avLst/>
              </a:prstGeom>
              <a:noFill/>
            </p:spPr>
            <p:txBody>
              <a:bodyPr wrap="square" rtlCol="0">
                <a:spAutoFit/>
              </a:bodyPr>
              <a:lstStyle/>
              <a:p>
                <a:r>
                  <a:rPr kumimoji="1" lang="en-US" altLang="ja-JP" sz="700" b="1" dirty="0">
                    <a:latin typeface="BIZ UDPゴシック" panose="020B0400000000000000" pitchFamily="50" charset="-128"/>
                    <a:ea typeface="BIZ UDPゴシック" panose="020B0400000000000000" pitchFamily="50" charset="-128"/>
                  </a:rPr>
                  <a:t>8.2</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103" name="テキスト ボックス 102">
                <a:extLst>
                  <a:ext uri="{FF2B5EF4-FFF2-40B4-BE49-F238E27FC236}">
                    <a16:creationId xmlns:a16="http://schemas.microsoft.com/office/drawing/2014/main" id="{8286B22D-595E-C8D6-90B4-57456FC46D04}"/>
                  </a:ext>
                </a:extLst>
              </p:cNvPr>
              <p:cNvSpPr txBox="1"/>
              <p:nvPr/>
            </p:nvSpPr>
            <p:spPr>
              <a:xfrm>
                <a:off x="4038863" y="4081044"/>
                <a:ext cx="412757" cy="307777"/>
              </a:xfrm>
              <a:prstGeom prst="rect">
                <a:avLst/>
              </a:prstGeom>
              <a:noFill/>
            </p:spPr>
            <p:txBody>
              <a:bodyPr wrap="square" rtlCol="0">
                <a:spAutoFit/>
              </a:bodyPr>
              <a:lstStyle/>
              <a:p>
                <a:r>
                  <a:rPr kumimoji="1" lang="en-US" altLang="ja-JP" sz="700" b="1" dirty="0">
                    <a:latin typeface="BIZ UDPゴシック" panose="020B0400000000000000" pitchFamily="50" charset="-128"/>
                    <a:ea typeface="BIZ UDPゴシック" panose="020B0400000000000000" pitchFamily="50" charset="-128"/>
                  </a:rPr>
                  <a:t>6.2</a:t>
                </a:r>
              </a:p>
              <a:p>
                <a:r>
                  <a:rPr kumimoji="1" lang="ja-JP" altLang="en-US" sz="700" b="1" dirty="0">
                    <a:latin typeface="BIZ UDPゴシック" panose="020B0400000000000000" pitchFamily="50" charset="-128"/>
                    <a:ea typeface="BIZ UDPゴシック" panose="020B0400000000000000" pitchFamily="50" charset="-128"/>
                  </a:rPr>
                  <a:t>％</a:t>
                </a:r>
              </a:p>
            </p:txBody>
          </p:sp>
        </p:grpSp>
      </p:grpSp>
      <p:grpSp>
        <p:nvGrpSpPr>
          <p:cNvPr id="116" name="グループ化 115">
            <a:extLst>
              <a:ext uri="{FF2B5EF4-FFF2-40B4-BE49-F238E27FC236}">
                <a16:creationId xmlns:a16="http://schemas.microsoft.com/office/drawing/2014/main" id="{C8F9C8AF-C3F4-884E-F2B0-845356725252}"/>
              </a:ext>
            </a:extLst>
          </p:cNvPr>
          <p:cNvGrpSpPr/>
          <p:nvPr/>
        </p:nvGrpSpPr>
        <p:grpSpPr>
          <a:xfrm>
            <a:off x="2035414" y="4734263"/>
            <a:ext cx="2283943" cy="1614387"/>
            <a:chOff x="2428037" y="4734263"/>
            <a:chExt cx="2283943" cy="1614387"/>
          </a:xfrm>
        </p:grpSpPr>
        <p:grpSp>
          <p:nvGrpSpPr>
            <p:cNvPr id="24" name="グループ化 23">
              <a:extLst>
                <a:ext uri="{FF2B5EF4-FFF2-40B4-BE49-F238E27FC236}">
                  <a16:creationId xmlns:a16="http://schemas.microsoft.com/office/drawing/2014/main" id="{A8A6FF03-638E-2994-7374-8BDCA6492024}"/>
                </a:ext>
              </a:extLst>
            </p:cNvPr>
            <p:cNvGrpSpPr/>
            <p:nvPr/>
          </p:nvGrpSpPr>
          <p:grpSpPr>
            <a:xfrm>
              <a:off x="2428037" y="4734263"/>
              <a:ext cx="2283943" cy="1614387"/>
              <a:chOff x="967510" y="4949071"/>
              <a:chExt cx="1936850" cy="1369048"/>
            </a:xfrm>
          </p:grpSpPr>
          <p:pic>
            <p:nvPicPr>
              <p:cNvPr id="7" name="グラフィックス 6">
                <a:extLst>
                  <a:ext uri="{FF2B5EF4-FFF2-40B4-BE49-F238E27FC236}">
                    <a16:creationId xmlns:a16="http://schemas.microsoft.com/office/drawing/2014/main" id="{38792BDB-3E8E-D025-6FAA-CDCD097F578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67510" y="5147704"/>
                <a:ext cx="1170415" cy="1170415"/>
              </a:xfrm>
              <a:prstGeom prst="rect">
                <a:avLst/>
              </a:prstGeom>
            </p:spPr>
          </p:pic>
          <p:sp>
            <p:nvSpPr>
              <p:cNvPr id="9" name="テキスト ボックス 8">
                <a:extLst>
                  <a:ext uri="{FF2B5EF4-FFF2-40B4-BE49-F238E27FC236}">
                    <a16:creationId xmlns:a16="http://schemas.microsoft.com/office/drawing/2014/main" id="{462C255F-9827-20E0-C877-FA9356298A33}"/>
                  </a:ext>
                </a:extLst>
              </p:cNvPr>
              <p:cNvSpPr txBox="1"/>
              <p:nvPr/>
            </p:nvSpPr>
            <p:spPr>
              <a:xfrm>
                <a:off x="1085375" y="5786559"/>
                <a:ext cx="1170415" cy="195752"/>
              </a:xfrm>
              <a:prstGeom prst="rect">
                <a:avLst/>
              </a:prstGeom>
              <a:noFill/>
            </p:spPr>
            <p:txBody>
              <a:bodyPr wrap="square" rtlCol="0">
                <a:spAutoFit/>
              </a:bodyPr>
              <a:lstStyle/>
              <a:p>
                <a:r>
                  <a:rPr kumimoji="1" lang="ja-JP" altLang="en-US" sz="900" b="1" dirty="0">
                    <a:solidFill>
                      <a:schemeClr val="bg1"/>
                    </a:solidFill>
                    <a:latin typeface="BIZ UDPゴシック" panose="020B0400000000000000" pitchFamily="50" charset="-128"/>
                    <a:ea typeface="BIZ UDPゴシック" panose="020B0400000000000000" pitchFamily="50" charset="-128"/>
                  </a:rPr>
                  <a:t>実践して良かった</a:t>
                </a:r>
              </a:p>
            </p:txBody>
          </p:sp>
          <p:sp>
            <p:nvSpPr>
              <p:cNvPr id="10" name="テキスト ボックス 9">
                <a:extLst>
                  <a:ext uri="{FF2B5EF4-FFF2-40B4-BE49-F238E27FC236}">
                    <a16:creationId xmlns:a16="http://schemas.microsoft.com/office/drawing/2014/main" id="{2770745B-2095-5D3A-FC4B-D9478F5DF242}"/>
                  </a:ext>
                </a:extLst>
              </p:cNvPr>
              <p:cNvSpPr txBox="1"/>
              <p:nvPr/>
            </p:nvSpPr>
            <p:spPr>
              <a:xfrm>
                <a:off x="1292009" y="5956181"/>
                <a:ext cx="727517" cy="287104"/>
              </a:xfrm>
              <a:prstGeom prst="rect">
                <a:avLst/>
              </a:prstGeom>
              <a:noFill/>
            </p:spPr>
            <p:txBody>
              <a:bodyPr wrap="square" rtlCol="0">
                <a:spAutoFit/>
              </a:bodyPr>
              <a:lstStyle/>
              <a:p>
                <a:r>
                  <a:rPr kumimoji="1" lang="en-US" altLang="ja-JP" sz="1600" b="1" dirty="0">
                    <a:solidFill>
                      <a:schemeClr val="bg1"/>
                    </a:solidFill>
                    <a:latin typeface="BIZ UDPゴシック" panose="020B0400000000000000" pitchFamily="50" charset="-128"/>
                    <a:ea typeface="BIZ UDPゴシック" panose="020B0400000000000000" pitchFamily="50" charset="-128"/>
                  </a:rPr>
                  <a:t>91.4</a:t>
                </a:r>
                <a:r>
                  <a:rPr kumimoji="1" lang="ja-JP" altLang="en-US" sz="1050" b="1" dirty="0">
                    <a:solidFill>
                      <a:schemeClr val="bg1"/>
                    </a:solidFill>
                    <a:latin typeface="BIZ UDPゴシック" panose="020B0400000000000000" pitchFamily="50" charset="-128"/>
                    <a:ea typeface="BIZ UDPゴシック" panose="020B0400000000000000" pitchFamily="50" charset="-128"/>
                  </a:rPr>
                  <a:t>％</a:t>
                </a:r>
              </a:p>
            </p:txBody>
          </p:sp>
          <p:sp>
            <p:nvSpPr>
              <p:cNvPr id="11" name="テキスト ボックス 10">
                <a:extLst>
                  <a:ext uri="{FF2B5EF4-FFF2-40B4-BE49-F238E27FC236}">
                    <a16:creationId xmlns:a16="http://schemas.microsoft.com/office/drawing/2014/main" id="{597E6D04-430D-A18C-B7DC-B0F604967BCF}"/>
                  </a:ext>
                </a:extLst>
              </p:cNvPr>
              <p:cNvSpPr txBox="1"/>
              <p:nvPr/>
            </p:nvSpPr>
            <p:spPr>
              <a:xfrm>
                <a:off x="1784630" y="5090062"/>
                <a:ext cx="611586" cy="208802"/>
              </a:xfrm>
              <a:prstGeom prst="rect">
                <a:avLst/>
              </a:prstGeom>
              <a:noFill/>
            </p:spPr>
            <p:txBody>
              <a:bodyPr wrap="square" rtlCol="0">
                <a:spAutoFit/>
              </a:bodyPr>
              <a:lstStyle/>
              <a:p>
                <a:r>
                  <a:rPr kumimoji="1" lang="en-US" altLang="ja-JP" sz="1000" b="1" dirty="0">
                    <a:latin typeface="BIZ UDPゴシック" panose="020B0400000000000000" pitchFamily="50" charset="-128"/>
                    <a:ea typeface="BIZ UDPゴシック" panose="020B0400000000000000" pitchFamily="50" charset="-128"/>
                  </a:rPr>
                  <a:t>8.6</a:t>
                </a:r>
                <a:r>
                  <a:rPr kumimoji="1" lang="ja-JP" altLang="en-US" sz="1000" b="1" dirty="0">
                    <a:latin typeface="BIZ UDPゴシック" panose="020B0400000000000000" pitchFamily="50" charset="-128"/>
                    <a:ea typeface="BIZ UDPゴシック" panose="020B0400000000000000" pitchFamily="50" charset="-128"/>
                  </a:rPr>
                  <a:t>％</a:t>
                </a:r>
              </a:p>
            </p:txBody>
          </p:sp>
          <p:sp>
            <p:nvSpPr>
              <p:cNvPr id="12" name="テキスト ボックス 11">
                <a:extLst>
                  <a:ext uri="{FF2B5EF4-FFF2-40B4-BE49-F238E27FC236}">
                    <a16:creationId xmlns:a16="http://schemas.microsoft.com/office/drawing/2014/main" id="{F0BB266E-B8CB-6FD8-1FA9-69EA6FB11F99}"/>
                  </a:ext>
                </a:extLst>
              </p:cNvPr>
              <p:cNvSpPr txBox="1"/>
              <p:nvPr/>
            </p:nvSpPr>
            <p:spPr>
              <a:xfrm>
                <a:off x="1764170" y="4949071"/>
                <a:ext cx="1140190" cy="182703"/>
              </a:xfrm>
              <a:prstGeom prst="rect">
                <a:avLst/>
              </a:prstGeom>
              <a:noFill/>
            </p:spPr>
            <p:txBody>
              <a:bodyPr wrap="square" rtlCol="0">
                <a:spAutoFit/>
              </a:bodyPr>
              <a:lstStyle/>
              <a:p>
                <a:r>
                  <a:rPr kumimoji="1" lang="ja-JP" altLang="en-US" sz="800" b="1" dirty="0">
                    <a:latin typeface="BIZ UDPゴシック" panose="020B0400000000000000" pitchFamily="50" charset="-128"/>
                    <a:ea typeface="BIZ UDPゴシック" panose="020B0400000000000000" pitchFamily="50" charset="-128"/>
                  </a:rPr>
                  <a:t>意味がないと感じた</a:t>
                </a:r>
              </a:p>
            </p:txBody>
          </p:sp>
        </p:grpSp>
        <p:cxnSp>
          <p:nvCxnSpPr>
            <p:cNvPr id="112" name="コネクタ: カギ線 111">
              <a:extLst>
                <a:ext uri="{FF2B5EF4-FFF2-40B4-BE49-F238E27FC236}">
                  <a16:creationId xmlns:a16="http://schemas.microsoft.com/office/drawing/2014/main" id="{9BAF4157-F8AA-3E18-8713-C1FCCA097D1A}"/>
                </a:ext>
              </a:extLst>
            </p:cNvPr>
            <p:cNvCxnSpPr>
              <a:cxnSpLocks/>
            </p:cNvCxnSpPr>
            <p:nvPr/>
          </p:nvCxnSpPr>
          <p:spPr>
            <a:xfrm rot="5400000" flipH="1" flipV="1">
              <a:off x="2976667" y="4866897"/>
              <a:ext cx="437640" cy="380029"/>
            </a:xfrm>
            <a:prstGeom prst="bentConnector2">
              <a:avLst/>
            </a:prstGeom>
          </p:spPr>
          <p:style>
            <a:lnRef idx="1">
              <a:schemeClr val="dk1"/>
            </a:lnRef>
            <a:fillRef idx="0">
              <a:schemeClr val="dk1"/>
            </a:fillRef>
            <a:effectRef idx="0">
              <a:schemeClr val="dk1"/>
            </a:effectRef>
            <a:fontRef idx="minor">
              <a:schemeClr val="tx1"/>
            </a:fontRef>
          </p:style>
        </p:cxnSp>
      </p:grpSp>
      <p:sp>
        <p:nvSpPr>
          <p:cNvPr id="121" name="テキスト ボックス 120">
            <a:extLst>
              <a:ext uri="{FF2B5EF4-FFF2-40B4-BE49-F238E27FC236}">
                <a16:creationId xmlns:a16="http://schemas.microsoft.com/office/drawing/2014/main" id="{B03F83F3-F27C-5C5C-C1C1-BE1767703206}"/>
              </a:ext>
            </a:extLst>
          </p:cNvPr>
          <p:cNvSpPr txBox="1"/>
          <p:nvPr/>
        </p:nvSpPr>
        <p:spPr>
          <a:xfrm>
            <a:off x="538620" y="1935335"/>
            <a:ext cx="4872437" cy="200055"/>
          </a:xfrm>
          <a:prstGeom prst="rect">
            <a:avLst/>
          </a:prstGeom>
          <a:noFill/>
        </p:spPr>
        <p:txBody>
          <a:bodyPr wrap="square" rtlCol="0">
            <a:spAutoFit/>
          </a:bodyPr>
          <a:lstStyle/>
          <a:p>
            <a:r>
              <a:rPr kumimoji="1" lang="ja-JP" altLang="en-US" sz="700" dirty="0">
                <a:solidFill>
                  <a:srgbClr val="F4A169"/>
                </a:solidFill>
                <a:latin typeface="BIZ UDPゴシック" panose="020B0400000000000000" pitchFamily="50" charset="-128"/>
                <a:ea typeface="BIZ UDPゴシック" panose="020B0400000000000000" pitchFamily="50" charset="-128"/>
              </a:rPr>
              <a:t>■</a:t>
            </a:r>
            <a:r>
              <a:rPr kumimoji="1" lang="ja-JP" altLang="en-US" sz="700" dirty="0">
                <a:latin typeface="BIZ UDPゴシック" panose="020B0400000000000000" pitchFamily="50" charset="-128"/>
                <a:ea typeface="BIZ UDPゴシック" panose="020B0400000000000000" pitchFamily="50" charset="-128"/>
              </a:rPr>
              <a:t> 重要だと思う　　</a:t>
            </a:r>
            <a:r>
              <a:rPr kumimoji="1" lang="ja-JP" altLang="en-US" sz="700" dirty="0">
                <a:solidFill>
                  <a:srgbClr val="FCDFBE"/>
                </a:solidFill>
                <a:latin typeface="BIZ UDPゴシック" panose="020B0400000000000000" pitchFamily="50" charset="-128"/>
                <a:ea typeface="BIZ UDPゴシック" panose="020B0400000000000000" pitchFamily="50" charset="-128"/>
              </a:rPr>
              <a:t>■</a:t>
            </a:r>
            <a:r>
              <a:rPr kumimoji="1" lang="ja-JP" altLang="en-US" sz="700" dirty="0">
                <a:latin typeface="BIZ UDPゴシック" panose="020B0400000000000000" pitchFamily="50" charset="-128"/>
                <a:ea typeface="BIZ UDPゴシック" panose="020B0400000000000000" pitchFamily="50" charset="-128"/>
              </a:rPr>
              <a:t>どちらかというと重要だと思う　　</a:t>
            </a:r>
            <a:r>
              <a:rPr kumimoji="1" lang="ja-JP" altLang="en-US" sz="700" dirty="0">
                <a:solidFill>
                  <a:srgbClr val="FFF8C5"/>
                </a:solidFill>
                <a:latin typeface="BIZ UDPゴシック" panose="020B0400000000000000" pitchFamily="50" charset="-128"/>
                <a:ea typeface="BIZ UDPゴシック" panose="020B0400000000000000" pitchFamily="50" charset="-128"/>
              </a:rPr>
              <a:t>■</a:t>
            </a:r>
            <a:r>
              <a:rPr kumimoji="1" lang="ja-JP" altLang="en-US" sz="700" dirty="0">
                <a:latin typeface="BIZ UDPゴシック" panose="020B0400000000000000" pitchFamily="50" charset="-128"/>
                <a:ea typeface="BIZ UDPゴシック" panose="020B0400000000000000" pitchFamily="50" charset="-128"/>
              </a:rPr>
              <a:t>さほど重要ではない　　</a:t>
            </a:r>
            <a:r>
              <a:rPr kumimoji="1" lang="ja-JP" altLang="en-US" sz="700" dirty="0">
                <a:solidFill>
                  <a:srgbClr val="A6A6A6"/>
                </a:solidFill>
                <a:latin typeface="BIZ UDPゴシック" panose="020B0400000000000000" pitchFamily="50" charset="-128"/>
                <a:ea typeface="BIZ UDPゴシック" panose="020B0400000000000000" pitchFamily="50" charset="-128"/>
              </a:rPr>
              <a:t>■</a:t>
            </a:r>
            <a:r>
              <a:rPr kumimoji="1" lang="ja-JP" altLang="en-US" sz="700" dirty="0">
                <a:latin typeface="BIZ UDPゴシック" panose="020B0400000000000000" pitchFamily="50" charset="-128"/>
                <a:ea typeface="BIZ UDPゴシック" panose="020B0400000000000000" pitchFamily="50" charset="-128"/>
              </a:rPr>
              <a:t>まったく重要ではない</a:t>
            </a:r>
          </a:p>
        </p:txBody>
      </p:sp>
      <p:sp>
        <p:nvSpPr>
          <p:cNvPr id="123" name="テキスト ボックス 122">
            <a:extLst>
              <a:ext uri="{FF2B5EF4-FFF2-40B4-BE49-F238E27FC236}">
                <a16:creationId xmlns:a16="http://schemas.microsoft.com/office/drawing/2014/main" id="{D8077433-C6A4-2DF0-734B-2D0E2FA2450A}"/>
              </a:ext>
            </a:extLst>
          </p:cNvPr>
          <p:cNvSpPr txBox="1"/>
          <p:nvPr/>
        </p:nvSpPr>
        <p:spPr>
          <a:xfrm>
            <a:off x="5377174" y="1619272"/>
            <a:ext cx="4366132" cy="215444"/>
          </a:xfrm>
          <a:prstGeom prst="rect">
            <a:avLst/>
          </a:prstGeom>
          <a:noFill/>
        </p:spPr>
        <p:txBody>
          <a:bodyPr wrap="square" rtlCol="0">
            <a:spAutoFit/>
          </a:bodyPr>
          <a:lstStyle/>
          <a:p>
            <a:r>
              <a:rPr kumimoji="1" lang="ja-JP" altLang="en-US" sz="800" b="1" dirty="0">
                <a:latin typeface="BIZ UDPゴシック" panose="020B0400000000000000" pitchFamily="50" charset="-128"/>
                <a:ea typeface="BIZ UDPゴシック" panose="020B0400000000000000" pitchFamily="50" charset="-128"/>
              </a:rPr>
              <a:t>これまでにライフプランニングを実施したことがありますか？</a:t>
            </a:r>
          </a:p>
        </p:txBody>
      </p:sp>
      <p:cxnSp>
        <p:nvCxnSpPr>
          <p:cNvPr id="124" name="直線コネクタ 123">
            <a:extLst>
              <a:ext uri="{FF2B5EF4-FFF2-40B4-BE49-F238E27FC236}">
                <a16:creationId xmlns:a16="http://schemas.microsoft.com/office/drawing/2014/main" id="{185BEF09-CB9F-C3DC-979B-330F862C3838}"/>
              </a:ext>
            </a:extLst>
          </p:cNvPr>
          <p:cNvCxnSpPr>
            <a:cxnSpLocks/>
          </p:cNvCxnSpPr>
          <p:nvPr/>
        </p:nvCxnSpPr>
        <p:spPr>
          <a:xfrm>
            <a:off x="5368842" y="1619272"/>
            <a:ext cx="0" cy="215444"/>
          </a:xfrm>
          <a:prstGeom prst="line">
            <a:avLst/>
          </a:prstGeom>
          <a:ln w="19050">
            <a:solidFill>
              <a:srgbClr val="F28D48"/>
            </a:solidFill>
          </a:ln>
        </p:spPr>
        <p:style>
          <a:lnRef idx="1">
            <a:schemeClr val="accent2"/>
          </a:lnRef>
          <a:fillRef idx="0">
            <a:schemeClr val="accent2"/>
          </a:fillRef>
          <a:effectRef idx="0">
            <a:schemeClr val="accent2"/>
          </a:effectRef>
          <a:fontRef idx="minor">
            <a:schemeClr val="tx1"/>
          </a:fontRef>
        </p:style>
      </p:cxnSp>
      <p:sp>
        <p:nvSpPr>
          <p:cNvPr id="127" name="テキスト ボックス 126">
            <a:extLst>
              <a:ext uri="{FF2B5EF4-FFF2-40B4-BE49-F238E27FC236}">
                <a16:creationId xmlns:a16="http://schemas.microsoft.com/office/drawing/2014/main" id="{7C45298D-A2FC-1B49-985D-C0A3C7E98851}"/>
              </a:ext>
            </a:extLst>
          </p:cNvPr>
          <p:cNvSpPr txBox="1"/>
          <p:nvPr/>
        </p:nvSpPr>
        <p:spPr>
          <a:xfrm>
            <a:off x="6179361" y="1935335"/>
            <a:ext cx="2654203" cy="200055"/>
          </a:xfrm>
          <a:prstGeom prst="rect">
            <a:avLst/>
          </a:prstGeom>
          <a:noFill/>
        </p:spPr>
        <p:txBody>
          <a:bodyPr wrap="square" rtlCol="0">
            <a:spAutoFit/>
          </a:bodyPr>
          <a:lstStyle/>
          <a:p>
            <a:r>
              <a:rPr kumimoji="1" lang="ja-JP" altLang="en-US" sz="700" dirty="0">
                <a:solidFill>
                  <a:srgbClr val="F4A169"/>
                </a:solidFill>
                <a:latin typeface="BIZ UDPゴシック" panose="020B0400000000000000" pitchFamily="50" charset="-128"/>
                <a:ea typeface="BIZ UDPゴシック" panose="020B0400000000000000" pitchFamily="50" charset="-128"/>
              </a:rPr>
              <a:t>■</a:t>
            </a:r>
            <a:r>
              <a:rPr kumimoji="1" lang="ja-JP" altLang="en-US" sz="700" dirty="0">
                <a:latin typeface="BIZ UDPゴシック" panose="020B0400000000000000" pitchFamily="50" charset="-128"/>
                <a:ea typeface="BIZ UDPゴシック" panose="020B0400000000000000" pitchFamily="50" charset="-128"/>
              </a:rPr>
              <a:t> ある　　</a:t>
            </a:r>
            <a:r>
              <a:rPr kumimoji="1" lang="ja-JP" altLang="en-US" sz="700" dirty="0">
                <a:solidFill>
                  <a:srgbClr val="FCDFBE"/>
                </a:solidFill>
                <a:latin typeface="BIZ UDPゴシック" panose="020B0400000000000000" pitchFamily="50" charset="-128"/>
                <a:ea typeface="BIZ UDPゴシック" panose="020B0400000000000000" pitchFamily="50" charset="-128"/>
              </a:rPr>
              <a:t>■</a:t>
            </a:r>
            <a:r>
              <a:rPr kumimoji="1" lang="ja-JP" altLang="en-US" sz="700" dirty="0">
                <a:latin typeface="BIZ UDPゴシック" panose="020B0400000000000000" pitchFamily="50" charset="-128"/>
                <a:ea typeface="BIZ UDPゴシック" panose="020B0400000000000000" pitchFamily="50" charset="-128"/>
              </a:rPr>
              <a:t>ない</a:t>
            </a:r>
          </a:p>
        </p:txBody>
      </p:sp>
      <p:grpSp>
        <p:nvGrpSpPr>
          <p:cNvPr id="170" name="グループ化 169">
            <a:extLst>
              <a:ext uri="{FF2B5EF4-FFF2-40B4-BE49-F238E27FC236}">
                <a16:creationId xmlns:a16="http://schemas.microsoft.com/office/drawing/2014/main" id="{36781F7A-1135-65B8-913A-6A9B24CF94CC}"/>
              </a:ext>
            </a:extLst>
          </p:cNvPr>
          <p:cNvGrpSpPr/>
          <p:nvPr/>
        </p:nvGrpSpPr>
        <p:grpSpPr>
          <a:xfrm>
            <a:off x="5376600" y="2179525"/>
            <a:ext cx="3765085" cy="2313085"/>
            <a:chOff x="4902286" y="2179525"/>
            <a:chExt cx="3765085" cy="2313085"/>
          </a:xfrm>
        </p:grpSpPr>
        <p:pic>
          <p:nvPicPr>
            <p:cNvPr id="126" name="グラフィックス 125">
              <a:extLst>
                <a:ext uri="{FF2B5EF4-FFF2-40B4-BE49-F238E27FC236}">
                  <a16:creationId xmlns:a16="http://schemas.microsoft.com/office/drawing/2014/main" id="{2253BE20-FE59-01AA-BD6D-F4F819E23D0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793348" y="2179525"/>
              <a:ext cx="2874023" cy="2313085"/>
            </a:xfrm>
            <a:prstGeom prst="rect">
              <a:avLst/>
            </a:prstGeom>
          </p:spPr>
        </p:pic>
        <p:grpSp>
          <p:nvGrpSpPr>
            <p:cNvPr id="144" name="グループ化 143">
              <a:extLst>
                <a:ext uri="{FF2B5EF4-FFF2-40B4-BE49-F238E27FC236}">
                  <a16:creationId xmlns:a16="http://schemas.microsoft.com/office/drawing/2014/main" id="{05B70A22-2FF5-5BD8-4E44-8A57FFA145CA}"/>
                </a:ext>
              </a:extLst>
            </p:cNvPr>
            <p:cNvGrpSpPr/>
            <p:nvPr/>
          </p:nvGrpSpPr>
          <p:grpSpPr>
            <a:xfrm>
              <a:off x="4902286" y="2230697"/>
              <a:ext cx="866950" cy="2249291"/>
              <a:chOff x="889339" y="2309487"/>
              <a:chExt cx="866950" cy="2249291"/>
            </a:xfrm>
          </p:grpSpPr>
          <p:sp>
            <p:nvSpPr>
              <p:cNvPr id="136" name="テキスト ボックス 135">
                <a:extLst>
                  <a:ext uri="{FF2B5EF4-FFF2-40B4-BE49-F238E27FC236}">
                    <a16:creationId xmlns:a16="http://schemas.microsoft.com/office/drawing/2014/main" id="{CBC81B8C-1F6F-C81F-1D23-8E87774A4926}"/>
                  </a:ext>
                </a:extLst>
              </p:cNvPr>
              <p:cNvSpPr txBox="1"/>
              <p:nvPr/>
            </p:nvSpPr>
            <p:spPr>
              <a:xfrm>
                <a:off x="1256880" y="2309487"/>
                <a:ext cx="499408" cy="215444"/>
              </a:xfrm>
              <a:prstGeom prst="rect">
                <a:avLst/>
              </a:prstGeom>
              <a:noFill/>
            </p:spPr>
            <p:txBody>
              <a:bodyPr wrap="square" rtlCol="0">
                <a:spAutoFit/>
              </a:bodyPr>
              <a:lstStyle/>
              <a:p>
                <a:pPr algn="r"/>
                <a:r>
                  <a:rPr kumimoji="1" lang="en-US" altLang="ja-JP" sz="800" b="1" dirty="0">
                    <a:latin typeface="BIZ UDPゴシック" panose="020B0400000000000000" pitchFamily="50" charset="-128"/>
                    <a:ea typeface="BIZ UDPゴシック" panose="020B0400000000000000" pitchFamily="50" charset="-128"/>
                  </a:rPr>
                  <a:t>Total</a:t>
                </a:r>
                <a:endParaRPr kumimoji="1" lang="ja-JP" altLang="en-US" sz="800" b="1" dirty="0">
                  <a:latin typeface="BIZ UDPゴシック" panose="020B0400000000000000" pitchFamily="50" charset="-128"/>
                  <a:ea typeface="BIZ UDPゴシック" panose="020B0400000000000000" pitchFamily="50" charset="-128"/>
                </a:endParaRPr>
              </a:p>
            </p:txBody>
          </p:sp>
          <p:sp>
            <p:nvSpPr>
              <p:cNvPr id="137" name="テキスト ボックス 136">
                <a:extLst>
                  <a:ext uri="{FF2B5EF4-FFF2-40B4-BE49-F238E27FC236}">
                    <a16:creationId xmlns:a16="http://schemas.microsoft.com/office/drawing/2014/main" id="{9A950673-B033-E590-C452-1CADAD2C7E69}"/>
                  </a:ext>
                </a:extLst>
              </p:cNvPr>
              <p:cNvSpPr txBox="1"/>
              <p:nvPr/>
            </p:nvSpPr>
            <p:spPr>
              <a:xfrm>
                <a:off x="963403" y="2609940"/>
                <a:ext cx="792885" cy="200055"/>
              </a:xfrm>
              <a:prstGeom prst="rect">
                <a:avLst/>
              </a:prstGeom>
              <a:noFill/>
            </p:spPr>
            <p:txBody>
              <a:bodyPr wrap="square" rtlCol="0">
                <a:spAutoFit/>
              </a:bodyPr>
              <a:lstStyle/>
              <a:p>
                <a:pPr algn="r"/>
                <a:r>
                  <a:rPr kumimoji="1" lang="en-US" altLang="ja-JP" sz="700" dirty="0">
                    <a:latin typeface="BIZ UDPゴシック" panose="020B0400000000000000" pitchFamily="50" charset="-128"/>
                    <a:ea typeface="BIZ UDPゴシック" panose="020B0400000000000000" pitchFamily="50" charset="-128"/>
                  </a:rPr>
                  <a:t>400</a:t>
                </a:r>
                <a:r>
                  <a:rPr kumimoji="1" lang="ja-JP" altLang="en-US" sz="700" dirty="0">
                    <a:latin typeface="BIZ UDPゴシック" panose="020B0400000000000000" pitchFamily="50" charset="-128"/>
                    <a:ea typeface="BIZ UDPゴシック" panose="020B0400000000000000" pitchFamily="50" charset="-128"/>
                  </a:rPr>
                  <a:t>万円未満</a:t>
                </a:r>
              </a:p>
            </p:txBody>
          </p:sp>
          <p:sp>
            <p:nvSpPr>
              <p:cNvPr id="138" name="テキスト ボックス 137">
                <a:extLst>
                  <a:ext uri="{FF2B5EF4-FFF2-40B4-BE49-F238E27FC236}">
                    <a16:creationId xmlns:a16="http://schemas.microsoft.com/office/drawing/2014/main" id="{02E15B07-F623-EF0D-9187-A885408D64BB}"/>
                  </a:ext>
                </a:extLst>
              </p:cNvPr>
              <p:cNvSpPr txBox="1"/>
              <p:nvPr/>
            </p:nvSpPr>
            <p:spPr>
              <a:xfrm>
                <a:off x="963403" y="2850209"/>
                <a:ext cx="792885" cy="307777"/>
              </a:xfrm>
              <a:prstGeom prst="rect">
                <a:avLst/>
              </a:prstGeom>
              <a:noFill/>
            </p:spPr>
            <p:txBody>
              <a:bodyPr wrap="square" rtlCol="0">
                <a:spAutoFit/>
              </a:bodyPr>
              <a:lstStyle/>
              <a:p>
                <a:pPr algn="r"/>
                <a:r>
                  <a:rPr kumimoji="1" lang="en-US" altLang="ja-JP" sz="700" dirty="0">
                    <a:latin typeface="BIZ UDPゴシック" panose="020B0400000000000000" pitchFamily="50" charset="-128"/>
                    <a:ea typeface="BIZ UDPゴシック" panose="020B0400000000000000" pitchFamily="50" charset="-128"/>
                  </a:rPr>
                  <a:t>400</a:t>
                </a:r>
                <a:r>
                  <a:rPr kumimoji="1" lang="ja-JP" altLang="en-US" sz="700" dirty="0">
                    <a:latin typeface="BIZ UDPゴシック" panose="020B0400000000000000" pitchFamily="50" charset="-128"/>
                    <a:ea typeface="BIZ UDPゴシック" panose="020B0400000000000000" pitchFamily="50" charset="-128"/>
                  </a:rPr>
                  <a:t>万円以上</a:t>
                </a:r>
                <a:endParaRPr kumimoji="1" lang="en-US" altLang="ja-JP" sz="700" dirty="0">
                  <a:latin typeface="BIZ UDPゴシック" panose="020B0400000000000000" pitchFamily="50" charset="-128"/>
                  <a:ea typeface="BIZ UDPゴシック" panose="020B0400000000000000" pitchFamily="50" charset="-128"/>
                </a:endParaRPr>
              </a:p>
              <a:p>
                <a:pPr algn="r"/>
                <a:r>
                  <a:rPr kumimoji="1" lang="en-US" altLang="ja-JP" sz="700" dirty="0">
                    <a:latin typeface="BIZ UDPゴシック" panose="020B0400000000000000" pitchFamily="50" charset="-128"/>
                    <a:ea typeface="BIZ UDPゴシック" panose="020B0400000000000000" pitchFamily="50" charset="-128"/>
                  </a:rPr>
                  <a:t>600</a:t>
                </a:r>
                <a:r>
                  <a:rPr kumimoji="1" lang="ja-JP" altLang="en-US" sz="700" dirty="0">
                    <a:latin typeface="BIZ UDPゴシック" panose="020B0400000000000000" pitchFamily="50" charset="-128"/>
                    <a:ea typeface="BIZ UDPゴシック" panose="020B0400000000000000" pitchFamily="50" charset="-128"/>
                  </a:rPr>
                  <a:t>万円未満</a:t>
                </a:r>
              </a:p>
            </p:txBody>
          </p:sp>
          <p:sp>
            <p:nvSpPr>
              <p:cNvPr id="139" name="テキスト ボックス 138">
                <a:extLst>
                  <a:ext uri="{FF2B5EF4-FFF2-40B4-BE49-F238E27FC236}">
                    <a16:creationId xmlns:a16="http://schemas.microsoft.com/office/drawing/2014/main" id="{C5F3A474-C854-6E10-E0EB-78AEBBC2EF95}"/>
                  </a:ext>
                </a:extLst>
              </p:cNvPr>
              <p:cNvSpPr txBox="1"/>
              <p:nvPr/>
            </p:nvSpPr>
            <p:spPr>
              <a:xfrm>
                <a:off x="963403" y="3128398"/>
                <a:ext cx="792885" cy="307777"/>
              </a:xfrm>
              <a:prstGeom prst="rect">
                <a:avLst/>
              </a:prstGeom>
              <a:noFill/>
            </p:spPr>
            <p:txBody>
              <a:bodyPr wrap="square" rtlCol="0">
                <a:spAutoFit/>
              </a:bodyPr>
              <a:lstStyle/>
              <a:p>
                <a:pPr algn="r"/>
                <a:r>
                  <a:rPr kumimoji="1" lang="en-US" altLang="ja-JP" sz="700" dirty="0">
                    <a:latin typeface="BIZ UDPゴシック" panose="020B0400000000000000" pitchFamily="50" charset="-128"/>
                    <a:ea typeface="BIZ UDPゴシック" panose="020B0400000000000000" pitchFamily="50" charset="-128"/>
                  </a:rPr>
                  <a:t>600</a:t>
                </a:r>
                <a:r>
                  <a:rPr kumimoji="1" lang="ja-JP" altLang="en-US" sz="700" dirty="0">
                    <a:latin typeface="BIZ UDPゴシック" panose="020B0400000000000000" pitchFamily="50" charset="-128"/>
                    <a:ea typeface="BIZ UDPゴシック" panose="020B0400000000000000" pitchFamily="50" charset="-128"/>
                  </a:rPr>
                  <a:t>万円以上</a:t>
                </a:r>
                <a:endParaRPr kumimoji="1" lang="en-US" altLang="ja-JP" sz="700" dirty="0">
                  <a:latin typeface="BIZ UDPゴシック" panose="020B0400000000000000" pitchFamily="50" charset="-128"/>
                  <a:ea typeface="BIZ UDPゴシック" panose="020B0400000000000000" pitchFamily="50" charset="-128"/>
                </a:endParaRPr>
              </a:p>
              <a:p>
                <a:pPr algn="r"/>
                <a:r>
                  <a:rPr kumimoji="1" lang="en-US" altLang="ja-JP" sz="700" dirty="0">
                    <a:latin typeface="BIZ UDPゴシック" panose="020B0400000000000000" pitchFamily="50" charset="-128"/>
                    <a:ea typeface="BIZ UDPゴシック" panose="020B0400000000000000" pitchFamily="50" charset="-128"/>
                  </a:rPr>
                  <a:t>800</a:t>
                </a:r>
                <a:r>
                  <a:rPr kumimoji="1" lang="ja-JP" altLang="en-US" sz="700" dirty="0">
                    <a:latin typeface="BIZ UDPゴシック" panose="020B0400000000000000" pitchFamily="50" charset="-128"/>
                    <a:ea typeface="BIZ UDPゴシック" panose="020B0400000000000000" pitchFamily="50" charset="-128"/>
                  </a:rPr>
                  <a:t>万円未満</a:t>
                </a:r>
              </a:p>
            </p:txBody>
          </p:sp>
          <p:sp>
            <p:nvSpPr>
              <p:cNvPr id="140" name="テキスト ボックス 139">
                <a:extLst>
                  <a:ext uri="{FF2B5EF4-FFF2-40B4-BE49-F238E27FC236}">
                    <a16:creationId xmlns:a16="http://schemas.microsoft.com/office/drawing/2014/main" id="{D0FCE103-9A59-67D8-77B1-D9059587AF77}"/>
                  </a:ext>
                </a:extLst>
              </p:cNvPr>
              <p:cNvSpPr txBox="1"/>
              <p:nvPr/>
            </p:nvSpPr>
            <p:spPr>
              <a:xfrm>
                <a:off x="889339" y="3411711"/>
                <a:ext cx="866950" cy="307777"/>
              </a:xfrm>
              <a:prstGeom prst="rect">
                <a:avLst/>
              </a:prstGeom>
              <a:noFill/>
            </p:spPr>
            <p:txBody>
              <a:bodyPr wrap="square" rtlCol="0">
                <a:spAutoFit/>
              </a:bodyPr>
              <a:lstStyle/>
              <a:p>
                <a:pPr algn="r"/>
                <a:r>
                  <a:rPr kumimoji="1" lang="en-US" altLang="ja-JP" sz="700" dirty="0">
                    <a:latin typeface="BIZ UDPゴシック" panose="020B0400000000000000" pitchFamily="50" charset="-128"/>
                    <a:ea typeface="BIZ UDPゴシック" panose="020B0400000000000000" pitchFamily="50" charset="-128"/>
                  </a:rPr>
                  <a:t>800</a:t>
                </a:r>
                <a:r>
                  <a:rPr kumimoji="1" lang="ja-JP" altLang="en-US" sz="700" dirty="0">
                    <a:latin typeface="BIZ UDPゴシック" panose="020B0400000000000000" pitchFamily="50" charset="-128"/>
                    <a:ea typeface="BIZ UDPゴシック" panose="020B0400000000000000" pitchFamily="50" charset="-128"/>
                  </a:rPr>
                  <a:t>万円以上</a:t>
                </a:r>
                <a:endParaRPr kumimoji="1" lang="en-US" altLang="ja-JP" sz="700" dirty="0">
                  <a:latin typeface="BIZ UDPゴシック" panose="020B0400000000000000" pitchFamily="50" charset="-128"/>
                  <a:ea typeface="BIZ UDPゴシック" panose="020B0400000000000000" pitchFamily="50" charset="-128"/>
                </a:endParaRPr>
              </a:p>
              <a:p>
                <a:pPr algn="r"/>
                <a:r>
                  <a:rPr kumimoji="1" lang="en-US" altLang="ja-JP" sz="700" dirty="0">
                    <a:latin typeface="BIZ UDPゴシック" panose="020B0400000000000000" pitchFamily="50" charset="-128"/>
                    <a:ea typeface="BIZ UDPゴシック" panose="020B0400000000000000" pitchFamily="50" charset="-128"/>
                  </a:rPr>
                  <a:t>1,000</a:t>
                </a:r>
                <a:r>
                  <a:rPr kumimoji="1" lang="ja-JP" altLang="en-US" sz="700" dirty="0">
                    <a:latin typeface="BIZ UDPゴシック" panose="020B0400000000000000" pitchFamily="50" charset="-128"/>
                    <a:ea typeface="BIZ UDPゴシック" panose="020B0400000000000000" pitchFamily="50" charset="-128"/>
                  </a:rPr>
                  <a:t>万円未満</a:t>
                </a:r>
              </a:p>
            </p:txBody>
          </p:sp>
          <p:sp>
            <p:nvSpPr>
              <p:cNvPr id="141" name="テキスト ボックス 140">
                <a:extLst>
                  <a:ext uri="{FF2B5EF4-FFF2-40B4-BE49-F238E27FC236}">
                    <a16:creationId xmlns:a16="http://schemas.microsoft.com/office/drawing/2014/main" id="{535800CC-A5BD-8A17-65B4-08F27709DF5B}"/>
                  </a:ext>
                </a:extLst>
              </p:cNvPr>
              <p:cNvSpPr txBox="1"/>
              <p:nvPr/>
            </p:nvSpPr>
            <p:spPr>
              <a:xfrm>
                <a:off x="889339" y="3727151"/>
                <a:ext cx="866950" cy="307777"/>
              </a:xfrm>
              <a:prstGeom prst="rect">
                <a:avLst/>
              </a:prstGeom>
              <a:noFill/>
            </p:spPr>
            <p:txBody>
              <a:bodyPr wrap="square" rtlCol="0">
                <a:spAutoFit/>
              </a:bodyPr>
              <a:lstStyle/>
              <a:p>
                <a:pPr algn="r"/>
                <a:r>
                  <a:rPr kumimoji="1" lang="en-US" altLang="ja-JP" sz="700" dirty="0">
                    <a:latin typeface="BIZ UDPゴシック" panose="020B0400000000000000" pitchFamily="50" charset="-128"/>
                    <a:ea typeface="BIZ UDPゴシック" panose="020B0400000000000000" pitchFamily="50" charset="-128"/>
                  </a:rPr>
                  <a:t>1,000</a:t>
                </a:r>
                <a:r>
                  <a:rPr kumimoji="1" lang="ja-JP" altLang="en-US" sz="700" dirty="0">
                    <a:latin typeface="BIZ UDPゴシック" panose="020B0400000000000000" pitchFamily="50" charset="-128"/>
                    <a:ea typeface="BIZ UDPゴシック" panose="020B0400000000000000" pitchFamily="50" charset="-128"/>
                  </a:rPr>
                  <a:t>万円以上</a:t>
                </a:r>
                <a:endParaRPr kumimoji="1" lang="en-US" altLang="ja-JP" sz="700" dirty="0">
                  <a:latin typeface="BIZ UDPゴシック" panose="020B0400000000000000" pitchFamily="50" charset="-128"/>
                  <a:ea typeface="BIZ UDPゴシック" panose="020B0400000000000000" pitchFamily="50" charset="-128"/>
                </a:endParaRPr>
              </a:p>
              <a:p>
                <a:pPr algn="r"/>
                <a:r>
                  <a:rPr kumimoji="1" lang="en-US" altLang="ja-JP" sz="700" dirty="0">
                    <a:latin typeface="BIZ UDPゴシック" panose="020B0400000000000000" pitchFamily="50" charset="-128"/>
                    <a:ea typeface="BIZ UDPゴシック" panose="020B0400000000000000" pitchFamily="50" charset="-128"/>
                  </a:rPr>
                  <a:t>1,200</a:t>
                </a:r>
                <a:r>
                  <a:rPr kumimoji="1" lang="ja-JP" altLang="en-US" sz="700" dirty="0">
                    <a:latin typeface="BIZ UDPゴシック" panose="020B0400000000000000" pitchFamily="50" charset="-128"/>
                    <a:ea typeface="BIZ UDPゴシック" panose="020B0400000000000000" pitchFamily="50" charset="-128"/>
                  </a:rPr>
                  <a:t>万円未満</a:t>
                </a:r>
              </a:p>
            </p:txBody>
          </p:sp>
          <p:sp>
            <p:nvSpPr>
              <p:cNvPr id="142" name="テキスト ボックス 141">
                <a:extLst>
                  <a:ext uri="{FF2B5EF4-FFF2-40B4-BE49-F238E27FC236}">
                    <a16:creationId xmlns:a16="http://schemas.microsoft.com/office/drawing/2014/main" id="{82DE6347-AAA9-824B-A338-83506C1C3B6D}"/>
                  </a:ext>
                </a:extLst>
              </p:cNvPr>
              <p:cNvSpPr txBox="1"/>
              <p:nvPr/>
            </p:nvSpPr>
            <p:spPr>
              <a:xfrm>
                <a:off x="889339" y="4057606"/>
                <a:ext cx="866950" cy="200055"/>
              </a:xfrm>
              <a:prstGeom prst="rect">
                <a:avLst/>
              </a:prstGeom>
              <a:noFill/>
            </p:spPr>
            <p:txBody>
              <a:bodyPr wrap="square" rtlCol="0">
                <a:spAutoFit/>
              </a:bodyPr>
              <a:lstStyle/>
              <a:p>
                <a:pPr algn="r"/>
                <a:r>
                  <a:rPr kumimoji="1" lang="en-US" altLang="ja-JP" sz="700" dirty="0">
                    <a:latin typeface="BIZ UDPゴシック" panose="020B0400000000000000" pitchFamily="50" charset="-128"/>
                    <a:ea typeface="BIZ UDPゴシック" panose="020B0400000000000000" pitchFamily="50" charset="-128"/>
                  </a:rPr>
                  <a:t>1,200</a:t>
                </a:r>
                <a:r>
                  <a:rPr kumimoji="1" lang="ja-JP" altLang="en-US" sz="700" dirty="0">
                    <a:latin typeface="BIZ UDPゴシック" panose="020B0400000000000000" pitchFamily="50" charset="-128"/>
                    <a:ea typeface="BIZ UDPゴシック" panose="020B0400000000000000" pitchFamily="50" charset="-128"/>
                  </a:rPr>
                  <a:t>万円以上</a:t>
                </a:r>
                <a:endParaRPr kumimoji="1" lang="en-US" altLang="ja-JP" sz="700" dirty="0">
                  <a:latin typeface="BIZ UDPゴシック" panose="020B0400000000000000" pitchFamily="50" charset="-128"/>
                  <a:ea typeface="BIZ UDPゴシック" panose="020B0400000000000000" pitchFamily="50" charset="-128"/>
                </a:endParaRPr>
              </a:p>
            </p:txBody>
          </p:sp>
          <p:sp>
            <p:nvSpPr>
              <p:cNvPr id="143" name="テキスト ボックス 142">
                <a:extLst>
                  <a:ext uri="{FF2B5EF4-FFF2-40B4-BE49-F238E27FC236}">
                    <a16:creationId xmlns:a16="http://schemas.microsoft.com/office/drawing/2014/main" id="{1FD8E751-A820-6F3C-A8A4-12ED254751BA}"/>
                  </a:ext>
                </a:extLst>
              </p:cNvPr>
              <p:cNvSpPr txBox="1"/>
              <p:nvPr/>
            </p:nvSpPr>
            <p:spPr>
              <a:xfrm>
                <a:off x="889339" y="4343334"/>
                <a:ext cx="866950" cy="215444"/>
              </a:xfrm>
              <a:prstGeom prst="rect">
                <a:avLst/>
              </a:prstGeom>
              <a:noFill/>
            </p:spPr>
            <p:txBody>
              <a:bodyPr wrap="square" rtlCol="0">
                <a:spAutoFit/>
              </a:bodyPr>
              <a:lstStyle/>
              <a:p>
                <a:pPr algn="r"/>
                <a:r>
                  <a:rPr kumimoji="1" lang="ja-JP" altLang="en-US" sz="800" dirty="0">
                    <a:latin typeface="BIZ UDPゴシック" panose="020B0400000000000000" pitchFamily="50" charset="-128"/>
                    <a:ea typeface="BIZ UDPゴシック" panose="020B0400000000000000" pitchFamily="50" charset="-128"/>
                  </a:rPr>
                  <a:t>わからない</a:t>
                </a:r>
                <a:endParaRPr kumimoji="1" lang="en-US" altLang="ja-JP" sz="800" dirty="0">
                  <a:latin typeface="BIZ UDPゴシック" panose="020B0400000000000000" pitchFamily="50" charset="-128"/>
                  <a:ea typeface="BIZ UDPゴシック" panose="020B0400000000000000" pitchFamily="50" charset="-128"/>
                </a:endParaRPr>
              </a:p>
            </p:txBody>
          </p:sp>
        </p:grpSp>
        <p:grpSp>
          <p:nvGrpSpPr>
            <p:cNvPr id="169" name="グループ化 168">
              <a:extLst>
                <a:ext uri="{FF2B5EF4-FFF2-40B4-BE49-F238E27FC236}">
                  <a16:creationId xmlns:a16="http://schemas.microsoft.com/office/drawing/2014/main" id="{F6A6E907-59AC-9CDD-934E-C68D87AB710A}"/>
                </a:ext>
              </a:extLst>
            </p:cNvPr>
            <p:cNvGrpSpPr/>
            <p:nvPr/>
          </p:nvGrpSpPr>
          <p:grpSpPr>
            <a:xfrm>
              <a:off x="5716933" y="2215309"/>
              <a:ext cx="2585353" cy="2258791"/>
              <a:chOff x="5716933" y="2215309"/>
              <a:chExt cx="2585353" cy="2258791"/>
            </a:xfrm>
          </p:grpSpPr>
          <p:sp>
            <p:nvSpPr>
              <p:cNvPr id="153" name="テキスト ボックス 152">
                <a:extLst>
                  <a:ext uri="{FF2B5EF4-FFF2-40B4-BE49-F238E27FC236}">
                    <a16:creationId xmlns:a16="http://schemas.microsoft.com/office/drawing/2014/main" id="{DC05BE3C-CDF6-2EFC-B363-41073D20A824}"/>
                  </a:ext>
                </a:extLst>
              </p:cNvPr>
              <p:cNvSpPr txBox="1"/>
              <p:nvPr/>
            </p:nvSpPr>
            <p:spPr>
              <a:xfrm>
                <a:off x="5948032" y="2215309"/>
                <a:ext cx="611586" cy="230832"/>
              </a:xfrm>
              <a:prstGeom prst="rect">
                <a:avLst/>
              </a:prstGeom>
              <a:noFill/>
            </p:spPr>
            <p:txBody>
              <a:bodyPr wrap="square" rtlCol="0">
                <a:spAutoFit/>
              </a:bodyPr>
              <a:lstStyle/>
              <a:p>
                <a:r>
                  <a:rPr kumimoji="1" lang="en-US" altLang="ja-JP" sz="900" b="1" dirty="0">
                    <a:solidFill>
                      <a:schemeClr val="bg1"/>
                    </a:solidFill>
                    <a:latin typeface="BIZ UDPゴシック" panose="020B0400000000000000" pitchFamily="50" charset="-128"/>
                    <a:ea typeface="BIZ UDPゴシック" panose="020B0400000000000000" pitchFamily="50" charset="-128"/>
                  </a:rPr>
                  <a:t>27.5</a:t>
                </a:r>
                <a:r>
                  <a:rPr kumimoji="1" lang="ja-JP" altLang="en-US" sz="700" b="1" dirty="0">
                    <a:solidFill>
                      <a:schemeClr val="bg1"/>
                    </a:solidFill>
                    <a:latin typeface="BIZ UDPゴシック" panose="020B0400000000000000" pitchFamily="50" charset="-128"/>
                    <a:ea typeface="BIZ UDPゴシック" panose="020B0400000000000000" pitchFamily="50" charset="-128"/>
                  </a:rPr>
                  <a:t>％</a:t>
                </a:r>
              </a:p>
            </p:txBody>
          </p:sp>
          <p:sp>
            <p:nvSpPr>
              <p:cNvPr id="154" name="テキスト ボックス 153">
                <a:extLst>
                  <a:ext uri="{FF2B5EF4-FFF2-40B4-BE49-F238E27FC236}">
                    <a16:creationId xmlns:a16="http://schemas.microsoft.com/office/drawing/2014/main" id="{2A970FE6-2191-F99D-AE3F-EAD3E6A7A727}"/>
                  </a:ext>
                </a:extLst>
              </p:cNvPr>
              <p:cNvSpPr txBox="1"/>
              <p:nvPr/>
            </p:nvSpPr>
            <p:spPr>
              <a:xfrm>
                <a:off x="7311086" y="2215309"/>
                <a:ext cx="611586" cy="230832"/>
              </a:xfrm>
              <a:prstGeom prst="rect">
                <a:avLst/>
              </a:prstGeom>
              <a:noFill/>
            </p:spPr>
            <p:txBody>
              <a:bodyPr wrap="square" rtlCol="0">
                <a:spAutoFit/>
              </a:bodyPr>
              <a:lstStyle/>
              <a:p>
                <a:r>
                  <a:rPr kumimoji="1" lang="en-US" altLang="ja-JP" sz="900" b="1" dirty="0">
                    <a:latin typeface="BIZ UDPゴシック" panose="020B0400000000000000" pitchFamily="50" charset="-128"/>
                    <a:ea typeface="BIZ UDPゴシック" panose="020B0400000000000000" pitchFamily="50" charset="-128"/>
                  </a:rPr>
                  <a:t>72.5</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155" name="テキスト ボックス 154">
                <a:extLst>
                  <a:ext uri="{FF2B5EF4-FFF2-40B4-BE49-F238E27FC236}">
                    <a16:creationId xmlns:a16="http://schemas.microsoft.com/office/drawing/2014/main" id="{4255129B-21DA-0E5F-5EB8-8ED32047731A}"/>
                  </a:ext>
                </a:extLst>
              </p:cNvPr>
              <p:cNvSpPr txBox="1"/>
              <p:nvPr/>
            </p:nvSpPr>
            <p:spPr>
              <a:xfrm>
                <a:off x="5828454" y="2500387"/>
                <a:ext cx="611586" cy="230832"/>
              </a:xfrm>
              <a:prstGeom prst="rect">
                <a:avLst/>
              </a:prstGeom>
              <a:noFill/>
            </p:spPr>
            <p:txBody>
              <a:bodyPr wrap="square" rtlCol="0">
                <a:spAutoFit/>
              </a:bodyPr>
              <a:lstStyle/>
              <a:p>
                <a:r>
                  <a:rPr kumimoji="1" lang="en-US" altLang="ja-JP" sz="900" b="1" dirty="0">
                    <a:solidFill>
                      <a:schemeClr val="bg1"/>
                    </a:solidFill>
                    <a:latin typeface="BIZ UDPゴシック" panose="020B0400000000000000" pitchFamily="50" charset="-128"/>
                    <a:ea typeface="BIZ UDPゴシック" panose="020B0400000000000000" pitchFamily="50" charset="-128"/>
                  </a:rPr>
                  <a:t>17.2</a:t>
                </a:r>
                <a:r>
                  <a:rPr kumimoji="1" lang="ja-JP" altLang="en-US" sz="700" b="1" dirty="0">
                    <a:solidFill>
                      <a:schemeClr val="bg1"/>
                    </a:solidFill>
                    <a:latin typeface="BIZ UDPゴシック" panose="020B0400000000000000" pitchFamily="50" charset="-128"/>
                    <a:ea typeface="BIZ UDPゴシック" panose="020B0400000000000000" pitchFamily="50" charset="-128"/>
                  </a:rPr>
                  <a:t>％</a:t>
                </a:r>
              </a:p>
            </p:txBody>
          </p:sp>
          <p:sp>
            <p:nvSpPr>
              <p:cNvPr id="156" name="テキスト ボックス 155">
                <a:extLst>
                  <a:ext uri="{FF2B5EF4-FFF2-40B4-BE49-F238E27FC236}">
                    <a16:creationId xmlns:a16="http://schemas.microsoft.com/office/drawing/2014/main" id="{2AE24398-8CB1-C265-38A3-24F45C74BF9D}"/>
                  </a:ext>
                </a:extLst>
              </p:cNvPr>
              <p:cNvSpPr txBox="1"/>
              <p:nvPr/>
            </p:nvSpPr>
            <p:spPr>
              <a:xfrm>
                <a:off x="7165546" y="2497320"/>
                <a:ext cx="611586" cy="230832"/>
              </a:xfrm>
              <a:prstGeom prst="rect">
                <a:avLst/>
              </a:prstGeom>
              <a:noFill/>
            </p:spPr>
            <p:txBody>
              <a:bodyPr wrap="square" rtlCol="0">
                <a:spAutoFit/>
              </a:bodyPr>
              <a:lstStyle/>
              <a:p>
                <a:r>
                  <a:rPr kumimoji="1" lang="en-US" altLang="ja-JP" sz="900" b="1" dirty="0">
                    <a:latin typeface="BIZ UDPゴシック" panose="020B0400000000000000" pitchFamily="50" charset="-128"/>
                    <a:ea typeface="BIZ UDPゴシック" panose="020B0400000000000000" pitchFamily="50" charset="-128"/>
                  </a:rPr>
                  <a:t>82.8</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157" name="テキスト ボックス 156">
                <a:extLst>
                  <a:ext uri="{FF2B5EF4-FFF2-40B4-BE49-F238E27FC236}">
                    <a16:creationId xmlns:a16="http://schemas.microsoft.com/office/drawing/2014/main" id="{73024126-762B-A2EB-1E88-92FB0651C49D}"/>
                  </a:ext>
                </a:extLst>
              </p:cNvPr>
              <p:cNvSpPr txBox="1"/>
              <p:nvPr/>
            </p:nvSpPr>
            <p:spPr>
              <a:xfrm>
                <a:off x="5896728" y="2790944"/>
                <a:ext cx="611586" cy="230832"/>
              </a:xfrm>
              <a:prstGeom prst="rect">
                <a:avLst/>
              </a:prstGeom>
              <a:noFill/>
            </p:spPr>
            <p:txBody>
              <a:bodyPr wrap="square" rtlCol="0">
                <a:spAutoFit/>
              </a:bodyPr>
              <a:lstStyle/>
              <a:p>
                <a:r>
                  <a:rPr kumimoji="1" lang="en-US" altLang="ja-JP" sz="900" b="1" dirty="0">
                    <a:solidFill>
                      <a:schemeClr val="bg1"/>
                    </a:solidFill>
                    <a:latin typeface="BIZ UDPゴシック" panose="020B0400000000000000" pitchFamily="50" charset="-128"/>
                    <a:ea typeface="BIZ UDPゴシック" panose="020B0400000000000000" pitchFamily="50" charset="-128"/>
                  </a:rPr>
                  <a:t>24.6</a:t>
                </a:r>
                <a:r>
                  <a:rPr kumimoji="1" lang="ja-JP" altLang="en-US" sz="700" b="1" dirty="0">
                    <a:solidFill>
                      <a:schemeClr val="bg1"/>
                    </a:solidFill>
                    <a:latin typeface="BIZ UDPゴシック" panose="020B0400000000000000" pitchFamily="50" charset="-128"/>
                    <a:ea typeface="BIZ UDPゴシック" panose="020B0400000000000000" pitchFamily="50" charset="-128"/>
                  </a:rPr>
                  <a:t>％</a:t>
                </a:r>
              </a:p>
            </p:txBody>
          </p:sp>
          <p:sp>
            <p:nvSpPr>
              <p:cNvPr id="158" name="テキスト ボックス 157">
                <a:extLst>
                  <a:ext uri="{FF2B5EF4-FFF2-40B4-BE49-F238E27FC236}">
                    <a16:creationId xmlns:a16="http://schemas.microsoft.com/office/drawing/2014/main" id="{77938A39-E351-7D54-D7A4-F54D0FB4D748}"/>
                  </a:ext>
                </a:extLst>
              </p:cNvPr>
              <p:cNvSpPr txBox="1"/>
              <p:nvPr/>
            </p:nvSpPr>
            <p:spPr>
              <a:xfrm>
                <a:off x="7311086" y="2794559"/>
                <a:ext cx="611586" cy="230832"/>
              </a:xfrm>
              <a:prstGeom prst="rect">
                <a:avLst/>
              </a:prstGeom>
              <a:noFill/>
            </p:spPr>
            <p:txBody>
              <a:bodyPr wrap="square" rtlCol="0">
                <a:spAutoFit/>
              </a:bodyPr>
              <a:lstStyle/>
              <a:p>
                <a:r>
                  <a:rPr kumimoji="1" lang="en-US" altLang="ja-JP" sz="900" b="1" dirty="0">
                    <a:latin typeface="BIZ UDPゴシック" panose="020B0400000000000000" pitchFamily="50" charset="-128"/>
                    <a:ea typeface="BIZ UDPゴシック" panose="020B0400000000000000" pitchFamily="50" charset="-128"/>
                  </a:rPr>
                  <a:t>75.4</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159" name="テキスト ボックス 158">
                <a:extLst>
                  <a:ext uri="{FF2B5EF4-FFF2-40B4-BE49-F238E27FC236}">
                    <a16:creationId xmlns:a16="http://schemas.microsoft.com/office/drawing/2014/main" id="{0679BA93-83A6-D11D-69A6-AEB5B028E1E2}"/>
                  </a:ext>
                </a:extLst>
              </p:cNvPr>
              <p:cNvSpPr txBox="1"/>
              <p:nvPr/>
            </p:nvSpPr>
            <p:spPr>
              <a:xfrm>
                <a:off x="5985065" y="3081501"/>
                <a:ext cx="611586" cy="230832"/>
              </a:xfrm>
              <a:prstGeom prst="rect">
                <a:avLst/>
              </a:prstGeom>
              <a:noFill/>
            </p:spPr>
            <p:txBody>
              <a:bodyPr wrap="square" rtlCol="0">
                <a:spAutoFit/>
              </a:bodyPr>
              <a:lstStyle/>
              <a:p>
                <a:r>
                  <a:rPr kumimoji="1" lang="en-US" altLang="ja-JP" sz="900" b="1" dirty="0">
                    <a:solidFill>
                      <a:schemeClr val="bg1"/>
                    </a:solidFill>
                    <a:latin typeface="BIZ UDPゴシック" panose="020B0400000000000000" pitchFamily="50" charset="-128"/>
                    <a:ea typeface="BIZ UDPゴシック" panose="020B0400000000000000" pitchFamily="50" charset="-128"/>
                  </a:rPr>
                  <a:t>32.4</a:t>
                </a:r>
                <a:r>
                  <a:rPr kumimoji="1" lang="ja-JP" altLang="en-US" sz="700" b="1" dirty="0">
                    <a:solidFill>
                      <a:schemeClr val="bg1"/>
                    </a:solidFill>
                    <a:latin typeface="BIZ UDPゴシック" panose="020B0400000000000000" pitchFamily="50" charset="-128"/>
                    <a:ea typeface="BIZ UDPゴシック" panose="020B0400000000000000" pitchFamily="50" charset="-128"/>
                  </a:rPr>
                  <a:t>％</a:t>
                </a:r>
              </a:p>
            </p:txBody>
          </p:sp>
          <p:sp>
            <p:nvSpPr>
              <p:cNvPr id="160" name="テキスト ボックス 159">
                <a:extLst>
                  <a:ext uri="{FF2B5EF4-FFF2-40B4-BE49-F238E27FC236}">
                    <a16:creationId xmlns:a16="http://schemas.microsoft.com/office/drawing/2014/main" id="{7E99D9F0-F6E8-E840-CB62-985CD2412296}"/>
                  </a:ext>
                </a:extLst>
              </p:cNvPr>
              <p:cNvSpPr txBox="1"/>
              <p:nvPr/>
            </p:nvSpPr>
            <p:spPr>
              <a:xfrm>
                <a:off x="7482650" y="3080843"/>
                <a:ext cx="611586" cy="230832"/>
              </a:xfrm>
              <a:prstGeom prst="rect">
                <a:avLst/>
              </a:prstGeom>
              <a:noFill/>
            </p:spPr>
            <p:txBody>
              <a:bodyPr wrap="square" rtlCol="0">
                <a:spAutoFit/>
              </a:bodyPr>
              <a:lstStyle/>
              <a:p>
                <a:r>
                  <a:rPr kumimoji="1" lang="en-US" altLang="ja-JP" sz="900" b="1" dirty="0">
                    <a:latin typeface="BIZ UDPゴシック" panose="020B0400000000000000" pitchFamily="50" charset="-128"/>
                    <a:ea typeface="BIZ UDPゴシック" panose="020B0400000000000000" pitchFamily="50" charset="-128"/>
                  </a:rPr>
                  <a:t>67.6</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161" name="テキスト ボックス 160">
                <a:extLst>
                  <a:ext uri="{FF2B5EF4-FFF2-40B4-BE49-F238E27FC236}">
                    <a16:creationId xmlns:a16="http://schemas.microsoft.com/office/drawing/2014/main" id="{B2C60532-E3B0-D6B4-9351-556B33596AAB}"/>
                  </a:ext>
                </a:extLst>
              </p:cNvPr>
              <p:cNvSpPr txBox="1"/>
              <p:nvPr/>
            </p:nvSpPr>
            <p:spPr>
              <a:xfrm>
                <a:off x="6096160" y="3369553"/>
                <a:ext cx="611586" cy="230832"/>
              </a:xfrm>
              <a:prstGeom prst="rect">
                <a:avLst/>
              </a:prstGeom>
              <a:noFill/>
            </p:spPr>
            <p:txBody>
              <a:bodyPr wrap="square" rtlCol="0">
                <a:spAutoFit/>
              </a:bodyPr>
              <a:lstStyle/>
              <a:p>
                <a:r>
                  <a:rPr kumimoji="1" lang="en-US" altLang="ja-JP" sz="900" b="1" dirty="0">
                    <a:solidFill>
                      <a:schemeClr val="bg1"/>
                    </a:solidFill>
                    <a:latin typeface="BIZ UDPゴシック" panose="020B0400000000000000" pitchFamily="50" charset="-128"/>
                    <a:ea typeface="BIZ UDPゴシック" panose="020B0400000000000000" pitchFamily="50" charset="-128"/>
                  </a:rPr>
                  <a:t>39.2</a:t>
                </a:r>
                <a:r>
                  <a:rPr kumimoji="1" lang="ja-JP" altLang="en-US" sz="700" b="1" dirty="0">
                    <a:solidFill>
                      <a:schemeClr val="bg1"/>
                    </a:solidFill>
                    <a:latin typeface="BIZ UDPゴシック" panose="020B0400000000000000" pitchFamily="50" charset="-128"/>
                    <a:ea typeface="BIZ UDPゴシック" panose="020B0400000000000000" pitchFamily="50" charset="-128"/>
                  </a:rPr>
                  <a:t>％</a:t>
                </a:r>
              </a:p>
            </p:txBody>
          </p:sp>
          <p:sp>
            <p:nvSpPr>
              <p:cNvPr id="162" name="テキスト ボックス 161">
                <a:extLst>
                  <a:ext uri="{FF2B5EF4-FFF2-40B4-BE49-F238E27FC236}">
                    <a16:creationId xmlns:a16="http://schemas.microsoft.com/office/drawing/2014/main" id="{CCDD9C98-AE3D-5E22-37C8-C9E7FFD23EE0}"/>
                  </a:ext>
                </a:extLst>
              </p:cNvPr>
              <p:cNvSpPr txBox="1"/>
              <p:nvPr/>
            </p:nvSpPr>
            <p:spPr>
              <a:xfrm>
                <a:off x="7482650" y="3368895"/>
                <a:ext cx="611586" cy="230832"/>
              </a:xfrm>
              <a:prstGeom prst="rect">
                <a:avLst/>
              </a:prstGeom>
              <a:noFill/>
            </p:spPr>
            <p:txBody>
              <a:bodyPr wrap="square" rtlCol="0">
                <a:spAutoFit/>
              </a:bodyPr>
              <a:lstStyle/>
              <a:p>
                <a:r>
                  <a:rPr kumimoji="1" lang="en-US" altLang="ja-JP" sz="900" b="1" dirty="0">
                    <a:latin typeface="BIZ UDPゴシック" panose="020B0400000000000000" pitchFamily="50" charset="-128"/>
                    <a:ea typeface="BIZ UDPゴシック" panose="020B0400000000000000" pitchFamily="50" charset="-128"/>
                  </a:rPr>
                  <a:t>60.8</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163" name="テキスト ボックス 162">
                <a:extLst>
                  <a:ext uri="{FF2B5EF4-FFF2-40B4-BE49-F238E27FC236}">
                    <a16:creationId xmlns:a16="http://schemas.microsoft.com/office/drawing/2014/main" id="{A2B47FC2-F99B-719F-B4BE-2C59468A3E47}"/>
                  </a:ext>
                </a:extLst>
              </p:cNvPr>
              <p:cNvSpPr txBox="1"/>
              <p:nvPr/>
            </p:nvSpPr>
            <p:spPr>
              <a:xfrm>
                <a:off x="6253825" y="3664383"/>
                <a:ext cx="611586" cy="230832"/>
              </a:xfrm>
              <a:prstGeom prst="rect">
                <a:avLst/>
              </a:prstGeom>
              <a:noFill/>
            </p:spPr>
            <p:txBody>
              <a:bodyPr wrap="square" rtlCol="0">
                <a:spAutoFit/>
              </a:bodyPr>
              <a:lstStyle/>
              <a:p>
                <a:r>
                  <a:rPr kumimoji="1" lang="en-US" altLang="ja-JP" sz="900" b="1" dirty="0">
                    <a:solidFill>
                      <a:schemeClr val="bg1"/>
                    </a:solidFill>
                    <a:latin typeface="BIZ UDPゴシック" panose="020B0400000000000000" pitchFamily="50" charset="-128"/>
                    <a:ea typeface="BIZ UDPゴシック" panose="020B0400000000000000" pitchFamily="50" charset="-128"/>
                  </a:rPr>
                  <a:t>50.8</a:t>
                </a:r>
                <a:r>
                  <a:rPr kumimoji="1" lang="ja-JP" altLang="en-US" sz="700" b="1" dirty="0">
                    <a:solidFill>
                      <a:schemeClr val="bg1"/>
                    </a:solidFill>
                    <a:latin typeface="BIZ UDPゴシック" panose="020B0400000000000000" pitchFamily="50" charset="-128"/>
                    <a:ea typeface="BIZ UDPゴシック" panose="020B0400000000000000" pitchFamily="50" charset="-128"/>
                  </a:rPr>
                  <a:t>％</a:t>
                </a:r>
              </a:p>
            </p:txBody>
          </p:sp>
          <p:sp>
            <p:nvSpPr>
              <p:cNvPr id="164" name="テキスト ボックス 163">
                <a:extLst>
                  <a:ext uri="{FF2B5EF4-FFF2-40B4-BE49-F238E27FC236}">
                    <a16:creationId xmlns:a16="http://schemas.microsoft.com/office/drawing/2014/main" id="{DD283317-4853-26D3-1198-0B9C5DE20B48}"/>
                  </a:ext>
                </a:extLst>
              </p:cNvPr>
              <p:cNvSpPr txBox="1"/>
              <p:nvPr/>
            </p:nvSpPr>
            <p:spPr>
              <a:xfrm>
                <a:off x="7690700" y="3659452"/>
                <a:ext cx="611586" cy="230832"/>
              </a:xfrm>
              <a:prstGeom prst="rect">
                <a:avLst/>
              </a:prstGeom>
              <a:noFill/>
            </p:spPr>
            <p:txBody>
              <a:bodyPr wrap="square" rtlCol="0">
                <a:spAutoFit/>
              </a:bodyPr>
              <a:lstStyle/>
              <a:p>
                <a:r>
                  <a:rPr kumimoji="1" lang="en-US" altLang="ja-JP" sz="900" b="1" dirty="0">
                    <a:latin typeface="BIZ UDPゴシック" panose="020B0400000000000000" pitchFamily="50" charset="-128"/>
                    <a:ea typeface="BIZ UDPゴシック" panose="020B0400000000000000" pitchFamily="50" charset="-128"/>
                  </a:rPr>
                  <a:t>49.2</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165" name="テキスト ボックス 164">
                <a:extLst>
                  <a:ext uri="{FF2B5EF4-FFF2-40B4-BE49-F238E27FC236}">
                    <a16:creationId xmlns:a16="http://schemas.microsoft.com/office/drawing/2014/main" id="{71961828-5401-4B9A-3C7F-E89AC5CA67A2}"/>
                  </a:ext>
                </a:extLst>
              </p:cNvPr>
              <p:cNvSpPr txBox="1"/>
              <p:nvPr/>
            </p:nvSpPr>
            <p:spPr>
              <a:xfrm>
                <a:off x="6184067" y="3946394"/>
                <a:ext cx="611586" cy="230832"/>
              </a:xfrm>
              <a:prstGeom prst="rect">
                <a:avLst/>
              </a:prstGeom>
              <a:noFill/>
            </p:spPr>
            <p:txBody>
              <a:bodyPr wrap="square" rtlCol="0">
                <a:spAutoFit/>
              </a:bodyPr>
              <a:lstStyle/>
              <a:p>
                <a:r>
                  <a:rPr kumimoji="1" lang="en-US" altLang="ja-JP" sz="900" b="1" dirty="0">
                    <a:solidFill>
                      <a:schemeClr val="bg1"/>
                    </a:solidFill>
                    <a:latin typeface="BIZ UDPゴシック" panose="020B0400000000000000" pitchFamily="50" charset="-128"/>
                    <a:ea typeface="BIZ UDPゴシック" panose="020B0400000000000000" pitchFamily="50" charset="-128"/>
                  </a:rPr>
                  <a:t>46.3</a:t>
                </a:r>
                <a:r>
                  <a:rPr kumimoji="1" lang="ja-JP" altLang="en-US" sz="700" b="1" dirty="0">
                    <a:solidFill>
                      <a:schemeClr val="bg1"/>
                    </a:solidFill>
                    <a:latin typeface="BIZ UDPゴシック" panose="020B0400000000000000" pitchFamily="50" charset="-128"/>
                    <a:ea typeface="BIZ UDPゴシック" panose="020B0400000000000000" pitchFamily="50" charset="-128"/>
                  </a:rPr>
                  <a:t>％</a:t>
                </a:r>
              </a:p>
            </p:txBody>
          </p:sp>
          <p:sp>
            <p:nvSpPr>
              <p:cNvPr id="166" name="テキスト ボックス 165">
                <a:extLst>
                  <a:ext uri="{FF2B5EF4-FFF2-40B4-BE49-F238E27FC236}">
                    <a16:creationId xmlns:a16="http://schemas.microsoft.com/office/drawing/2014/main" id="{E15FAD13-EBD7-C489-6B5F-AC3D7EDCD7EC}"/>
                  </a:ext>
                </a:extLst>
              </p:cNvPr>
              <p:cNvSpPr txBox="1"/>
              <p:nvPr/>
            </p:nvSpPr>
            <p:spPr>
              <a:xfrm>
                <a:off x="7616879" y="3943811"/>
                <a:ext cx="611586" cy="230832"/>
              </a:xfrm>
              <a:prstGeom prst="rect">
                <a:avLst/>
              </a:prstGeom>
              <a:noFill/>
            </p:spPr>
            <p:txBody>
              <a:bodyPr wrap="square" rtlCol="0">
                <a:spAutoFit/>
              </a:bodyPr>
              <a:lstStyle/>
              <a:p>
                <a:r>
                  <a:rPr kumimoji="1" lang="en-US" altLang="ja-JP" sz="900" b="1" dirty="0">
                    <a:latin typeface="BIZ UDPゴシック" panose="020B0400000000000000" pitchFamily="50" charset="-128"/>
                    <a:ea typeface="BIZ UDPゴシック" panose="020B0400000000000000" pitchFamily="50" charset="-128"/>
                  </a:rPr>
                  <a:t>53.7</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167" name="テキスト ボックス 166">
                <a:extLst>
                  <a:ext uri="{FF2B5EF4-FFF2-40B4-BE49-F238E27FC236}">
                    <a16:creationId xmlns:a16="http://schemas.microsoft.com/office/drawing/2014/main" id="{38CE056D-417E-1A4A-1393-3B6D3E316896}"/>
                  </a:ext>
                </a:extLst>
              </p:cNvPr>
              <p:cNvSpPr txBox="1"/>
              <p:nvPr/>
            </p:nvSpPr>
            <p:spPr>
              <a:xfrm>
                <a:off x="5716933" y="4240024"/>
                <a:ext cx="611586" cy="230832"/>
              </a:xfrm>
              <a:prstGeom prst="rect">
                <a:avLst/>
              </a:prstGeom>
              <a:noFill/>
            </p:spPr>
            <p:txBody>
              <a:bodyPr wrap="square" rtlCol="0">
                <a:spAutoFit/>
              </a:bodyPr>
              <a:lstStyle/>
              <a:p>
                <a:r>
                  <a:rPr kumimoji="1" lang="en-US" altLang="ja-JP" sz="900" b="1" dirty="0">
                    <a:solidFill>
                      <a:schemeClr val="bg1"/>
                    </a:solidFill>
                    <a:latin typeface="BIZ UDPゴシック" panose="020B0400000000000000" pitchFamily="50" charset="-128"/>
                    <a:ea typeface="BIZ UDPゴシック" panose="020B0400000000000000" pitchFamily="50" charset="-128"/>
                  </a:rPr>
                  <a:t>10.3</a:t>
                </a:r>
                <a:r>
                  <a:rPr kumimoji="1" lang="ja-JP" altLang="en-US" sz="700" b="1" dirty="0">
                    <a:solidFill>
                      <a:schemeClr val="bg1"/>
                    </a:solidFill>
                    <a:latin typeface="BIZ UDPゴシック" panose="020B0400000000000000" pitchFamily="50" charset="-128"/>
                    <a:ea typeface="BIZ UDPゴシック" panose="020B0400000000000000" pitchFamily="50" charset="-128"/>
                  </a:rPr>
                  <a:t>％</a:t>
                </a:r>
              </a:p>
            </p:txBody>
          </p:sp>
          <p:sp>
            <p:nvSpPr>
              <p:cNvPr id="168" name="テキスト ボックス 167">
                <a:extLst>
                  <a:ext uri="{FF2B5EF4-FFF2-40B4-BE49-F238E27FC236}">
                    <a16:creationId xmlns:a16="http://schemas.microsoft.com/office/drawing/2014/main" id="{2FB409AE-31B1-9AFB-941A-AD0CCE92C3FD}"/>
                  </a:ext>
                </a:extLst>
              </p:cNvPr>
              <p:cNvSpPr txBox="1"/>
              <p:nvPr/>
            </p:nvSpPr>
            <p:spPr>
              <a:xfrm>
                <a:off x="7079114" y="4243268"/>
                <a:ext cx="611586" cy="230832"/>
              </a:xfrm>
              <a:prstGeom prst="rect">
                <a:avLst/>
              </a:prstGeom>
              <a:noFill/>
            </p:spPr>
            <p:txBody>
              <a:bodyPr wrap="square" rtlCol="0">
                <a:spAutoFit/>
              </a:bodyPr>
              <a:lstStyle/>
              <a:p>
                <a:r>
                  <a:rPr kumimoji="1" lang="en-US" altLang="ja-JP" sz="900" b="1" dirty="0">
                    <a:latin typeface="BIZ UDPゴシック" panose="020B0400000000000000" pitchFamily="50" charset="-128"/>
                    <a:ea typeface="BIZ UDPゴシック" panose="020B0400000000000000" pitchFamily="50" charset="-128"/>
                  </a:rPr>
                  <a:t>89.7</a:t>
                </a:r>
                <a:r>
                  <a:rPr kumimoji="1" lang="ja-JP" altLang="en-US" sz="700" b="1" dirty="0">
                    <a:latin typeface="BIZ UDPゴシック" panose="020B0400000000000000" pitchFamily="50" charset="-128"/>
                    <a:ea typeface="BIZ UDPゴシック" panose="020B0400000000000000" pitchFamily="50" charset="-128"/>
                  </a:rPr>
                  <a:t>％</a:t>
                </a:r>
              </a:p>
            </p:txBody>
          </p:sp>
        </p:grpSp>
      </p:grpSp>
      <p:grpSp>
        <p:nvGrpSpPr>
          <p:cNvPr id="171" name="グループ化 170">
            <a:extLst>
              <a:ext uri="{FF2B5EF4-FFF2-40B4-BE49-F238E27FC236}">
                <a16:creationId xmlns:a16="http://schemas.microsoft.com/office/drawing/2014/main" id="{B5DF6CF5-B6C8-ECE3-C70D-DF6A6ED5BDFA}"/>
              </a:ext>
            </a:extLst>
          </p:cNvPr>
          <p:cNvGrpSpPr/>
          <p:nvPr/>
        </p:nvGrpSpPr>
        <p:grpSpPr>
          <a:xfrm>
            <a:off x="5377174" y="4780662"/>
            <a:ext cx="3764511" cy="495070"/>
            <a:chOff x="759024" y="4536568"/>
            <a:chExt cx="3764511" cy="495070"/>
          </a:xfrm>
        </p:grpSpPr>
        <p:sp>
          <p:nvSpPr>
            <p:cNvPr id="172" name="テキスト ボックス 171">
              <a:extLst>
                <a:ext uri="{FF2B5EF4-FFF2-40B4-BE49-F238E27FC236}">
                  <a16:creationId xmlns:a16="http://schemas.microsoft.com/office/drawing/2014/main" id="{D90DFDC8-0792-8E18-B6AB-8F3D39399B27}"/>
                </a:ext>
              </a:extLst>
            </p:cNvPr>
            <p:cNvSpPr txBox="1"/>
            <p:nvPr/>
          </p:nvSpPr>
          <p:spPr>
            <a:xfrm>
              <a:off x="767357" y="4536568"/>
              <a:ext cx="3756178" cy="443776"/>
            </a:xfrm>
            <a:prstGeom prst="rect">
              <a:avLst/>
            </a:prstGeom>
            <a:noFill/>
          </p:spPr>
          <p:txBody>
            <a:bodyPr wrap="square" rtlCol="0">
              <a:spAutoFit/>
            </a:bodyPr>
            <a:lstStyle/>
            <a:p>
              <a:pPr>
                <a:lnSpc>
                  <a:spcPct val="150000"/>
                </a:lnSpc>
              </a:pPr>
              <a:r>
                <a:rPr kumimoji="1" lang="ja-JP" altLang="en-US" sz="800" b="1" dirty="0">
                  <a:latin typeface="BIZ UDPゴシック" panose="020B0400000000000000" pitchFamily="50" charset="-128"/>
                  <a:ea typeface="BIZ UDPゴシック" panose="020B0400000000000000" pitchFamily="50" charset="-128"/>
                </a:rPr>
                <a:t>ライフプランニングを実践して、具体的なお気持ちとして</a:t>
              </a:r>
              <a:endParaRPr kumimoji="1" lang="en-US" altLang="ja-JP" sz="800" b="1" dirty="0">
                <a:latin typeface="BIZ UDPゴシック" panose="020B0400000000000000" pitchFamily="50" charset="-128"/>
                <a:ea typeface="BIZ UDPゴシック" panose="020B0400000000000000" pitchFamily="50" charset="-128"/>
              </a:endParaRPr>
            </a:p>
            <a:p>
              <a:pPr>
                <a:lnSpc>
                  <a:spcPct val="150000"/>
                </a:lnSpc>
              </a:pPr>
              <a:r>
                <a:rPr kumimoji="1" lang="ja-JP" altLang="en-US" sz="800" b="1" dirty="0">
                  <a:latin typeface="BIZ UDPゴシック" panose="020B0400000000000000" pitchFamily="50" charset="-128"/>
                  <a:ea typeface="BIZ UDPゴシック" panose="020B0400000000000000" pitchFamily="50" charset="-128"/>
                </a:rPr>
                <a:t>当てはまるものをすべて教えてください。</a:t>
              </a:r>
            </a:p>
          </p:txBody>
        </p:sp>
        <p:cxnSp>
          <p:nvCxnSpPr>
            <p:cNvPr id="173" name="直線コネクタ 172">
              <a:extLst>
                <a:ext uri="{FF2B5EF4-FFF2-40B4-BE49-F238E27FC236}">
                  <a16:creationId xmlns:a16="http://schemas.microsoft.com/office/drawing/2014/main" id="{48BBF306-18DB-0F1E-C197-6CF326624A0C}"/>
                </a:ext>
              </a:extLst>
            </p:cNvPr>
            <p:cNvCxnSpPr>
              <a:cxnSpLocks/>
            </p:cNvCxnSpPr>
            <p:nvPr/>
          </p:nvCxnSpPr>
          <p:spPr>
            <a:xfrm>
              <a:off x="759024" y="4536568"/>
              <a:ext cx="0" cy="495070"/>
            </a:xfrm>
            <a:prstGeom prst="line">
              <a:avLst/>
            </a:prstGeom>
            <a:ln w="19050">
              <a:solidFill>
                <a:srgbClr val="F28D48"/>
              </a:solidFill>
            </a:ln>
          </p:spPr>
          <p:style>
            <a:lnRef idx="1">
              <a:schemeClr val="accent2"/>
            </a:lnRef>
            <a:fillRef idx="0">
              <a:schemeClr val="accent2"/>
            </a:fillRef>
            <a:effectRef idx="0">
              <a:schemeClr val="accent2"/>
            </a:effectRef>
            <a:fontRef idx="minor">
              <a:schemeClr val="tx1"/>
            </a:fontRef>
          </p:style>
        </p:cxnSp>
      </p:grpSp>
      <p:grpSp>
        <p:nvGrpSpPr>
          <p:cNvPr id="195" name="グループ化 194">
            <a:extLst>
              <a:ext uri="{FF2B5EF4-FFF2-40B4-BE49-F238E27FC236}">
                <a16:creationId xmlns:a16="http://schemas.microsoft.com/office/drawing/2014/main" id="{0226681E-30E7-CF73-E9B5-D44D31918158}"/>
              </a:ext>
            </a:extLst>
          </p:cNvPr>
          <p:cNvGrpSpPr/>
          <p:nvPr/>
        </p:nvGrpSpPr>
        <p:grpSpPr>
          <a:xfrm>
            <a:off x="5064383" y="5282310"/>
            <a:ext cx="4301678" cy="1058122"/>
            <a:chOff x="4787450" y="5282310"/>
            <a:chExt cx="4301678" cy="1058122"/>
          </a:xfrm>
        </p:grpSpPr>
        <p:sp>
          <p:nvSpPr>
            <p:cNvPr id="176" name="テキスト ボックス 175">
              <a:extLst>
                <a:ext uri="{FF2B5EF4-FFF2-40B4-BE49-F238E27FC236}">
                  <a16:creationId xmlns:a16="http://schemas.microsoft.com/office/drawing/2014/main" id="{6DF4BFA1-E015-479B-89F7-4F996C762D70}"/>
                </a:ext>
              </a:extLst>
            </p:cNvPr>
            <p:cNvSpPr txBox="1"/>
            <p:nvPr/>
          </p:nvSpPr>
          <p:spPr>
            <a:xfrm>
              <a:off x="5104966" y="5282310"/>
              <a:ext cx="2142634" cy="215444"/>
            </a:xfrm>
            <a:prstGeom prst="rect">
              <a:avLst/>
            </a:prstGeom>
            <a:noFill/>
          </p:spPr>
          <p:txBody>
            <a:bodyPr wrap="square" rtlCol="0">
              <a:spAutoFit/>
            </a:bodyPr>
            <a:lstStyle/>
            <a:p>
              <a:pPr algn="r"/>
              <a:r>
                <a:rPr kumimoji="1" lang="ja-JP" altLang="en-US" sz="800" dirty="0">
                  <a:latin typeface="BIZ UDPゴシック" panose="020B0400000000000000" pitchFamily="50" charset="-128"/>
                  <a:ea typeface="BIZ UDPゴシック" panose="020B0400000000000000" pitchFamily="50" charset="-128"/>
                </a:rPr>
                <a:t>将来の見通しが立ち安心することができた</a:t>
              </a:r>
              <a:endParaRPr kumimoji="1" lang="en-US" altLang="ja-JP" sz="800" dirty="0">
                <a:latin typeface="BIZ UDPゴシック" panose="020B0400000000000000" pitchFamily="50" charset="-128"/>
                <a:ea typeface="BIZ UDPゴシック" panose="020B0400000000000000" pitchFamily="50" charset="-128"/>
              </a:endParaRPr>
            </a:p>
          </p:txBody>
        </p:sp>
        <p:sp>
          <p:nvSpPr>
            <p:cNvPr id="177" name="テキスト ボックス 176">
              <a:extLst>
                <a:ext uri="{FF2B5EF4-FFF2-40B4-BE49-F238E27FC236}">
                  <a16:creationId xmlns:a16="http://schemas.microsoft.com/office/drawing/2014/main" id="{70FF6F49-B6CD-D037-B165-EEE00323E1F0}"/>
                </a:ext>
              </a:extLst>
            </p:cNvPr>
            <p:cNvSpPr txBox="1"/>
            <p:nvPr/>
          </p:nvSpPr>
          <p:spPr>
            <a:xfrm>
              <a:off x="6033654" y="5555626"/>
              <a:ext cx="1230610" cy="215444"/>
            </a:xfrm>
            <a:prstGeom prst="rect">
              <a:avLst/>
            </a:prstGeom>
            <a:noFill/>
          </p:spPr>
          <p:txBody>
            <a:bodyPr wrap="square" rtlCol="0">
              <a:spAutoFit/>
            </a:bodyPr>
            <a:lstStyle/>
            <a:p>
              <a:pPr algn="r"/>
              <a:r>
                <a:rPr kumimoji="1" lang="ja-JP" altLang="en-US" sz="800" dirty="0">
                  <a:latin typeface="BIZ UDPゴシック" panose="020B0400000000000000" pitchFamily="50" charset="-128"/>
                  <a:ea typeface="BIZ UDPゴシック" panose="020B0400000000000000" pitchFamily="50" charset="-128"/>
                </a:rPr>
                <a:t>家計改善につながった</a:t>
              </a:r>
              <a:endParaRPr kumimoji="1" lang="en-US" altLang="ja-JP" sz="800" dirty="0">
                <a:latin typeface="BIZ UDPゴシック" panose="020B0400000000000000" pitchFamily="50" charset="-128"/>
                <a:ea typeface="BIZ UDPゴシック" panose="020B0400000000000000" pitchFamily="50" charset="-128"/>
              </a:endParaRPr>
            </a:p>
          </p:txBody>
        </p:sp>
        <p:sp>
          <p:nvSpPr>
            <p:cNvPr id="178" name="テキスト ボックス 177">
              <a:extLst>
                <a:ext uri="{FF2B5EF4-FFF2-40B4-BE49-F238E27FC236}">
                  <a16:creationId xmlns:a16="http://schemas.microsoft.com/office/drawing/2014/main" id="{D8E19423-4037-5F54-1586-E1E96557AB98}"/>
                </a:ext>
              </a:extLst>
            </p:cNvPr>
            <p:cNvSpPr txBox="1"/>
            <p:nvPr/>
          </p:nvSpPr>
          <p:spPr>
            <a:xfrm>
              <a:off x="4787450" y="5786434"/>
              <a:ext cx="2476814" cy="338554"/>
            </a:xfrm>
            <a:prstGeom prst="rect">
              <a:avLst/>
            </a:prstGeom>
            <a:noFill/>
          </p:spPr>
          <p:txBody>
            <a:bodyPr wrap="square" rtlCol="0">
              <a:spAutoFit/>
            </a:bodyPr>
            <a:lstStyle/>
            <a:p>
              <a:pPr algn="r"/>
              <a:r>
                <a:rPr kumimoji="1" lang="ja-JP" altLang="en-US" sz="800" dirty="0">
                  <a:latin typeface="BIZ UDPゴシック" panose="020B0400000000000000" pitchFamily="50" charset="-128"/>
                  <a:ea typeface="BIZ UDPゴシック" panose="020B0400000000000000" pitchFamily="50" charset="-128"/>
                </a:rPr>
                <a:t>教育費の準備や転職など、ライフイベントの</a:t>
              </a:r>
              <a:endParaRPr kumimoji="1" lang="en-US" altLang="ja-JP" sz="800" dirty="0">
                <a:latin typeface="BIZ UDPゴシック" panose="020B0400000000000000" pitchFamily="50" charset="-128"/>
                <a:ea typeface="BIZ UDPゴシック" panose="020B0400000000000000" pitchFamily="50" charset="-128"/>
              </a:endParaRPr>
            </a:p>
            <a:p>
              <a:pPr algn="r"/>
              <a:r>
                <a:rPr kumimoji="1" lang="ja-JP" altLang="en-US" sz="800" dirty="0">
                  <a:latin typeface="BIZ UDPゴシック" panose="020B0400000000000000" pitchFamily="50" charset="-128"/>
                  <a:ea typeface="BIZ UDPゴシック" panose="020B0400000000000000" pitchFamily="50" charset="-128"/>
                </a:rPr>
                <a:t>意思決定をする上で役に立った</a:t>
              </a:r>
              <a:endParaRPr kumimoji="1" lang="en-US" altLang="ja-JP" sz="800" dirty="0">
                <a:latin typeface="BIZ UDPゴシック" panose="020B0400000000000000" pitchFamily="50" charset="-128"/>
                <a:ea typeface="BIZ UDPゴシック" panose="020B0400000000000000" pitchFamily="50" charset="-128"/>
              </a:endParaRPr>
            </a:p>
          </p:txBody>
        </p:sp>
        <p:sp>
          <p:nvSpPr>
            <p:cNvPr id="179" name="テキスト ボックス 178">
              <a:extLst>
                <a:ext uri="{FF2B5EF4-FFF2-40B4-BE49-F238E27FC236}">
                  <a16:creationId xmlns:a16="http://schemas.microsoft.com/office/drawing/2014/main" id="{9FA185E0-215A-8F1E-32EC-1292DBCDEE9D}"/>
                </a:ext>
              </a:extLst>
            </p:cNvPr>
            <p:cNvSpPr txBox="1"/>
            <p:nvPr/>
          </p:nvSpPr>
          <p:spPr>
            <a:xfrm>
              <a:off x="6033654" y="6109174"/>
              <a:ext cx="1230610" cy="215444"/>
            </a:xfrm>
            <a:prstGeom prst="rect">
              <a:avLst/>
            </a:prstGeom>
            <a:noFill/>
          </p:spPr>
          <p:txBody>
            <a:bodyPr wrap="square" rtlCol="0">
              <a:spAutoFit/>
            </a:bodyPr>
            <a:lstStyle/>
            <a:p>
              <a:pPr algn="r"/>
              <a:r>
                <a:rPr kumimoji="1" lang="ja-JP" altLang="en-US" sz="800" dirty="0">
                  <a:latin typeface="BIZ UDPゴシック" panose="020B0400000000000000" pitchFamily="50" charset="-128"/>
                  <a:ea typeface="BIZ UDPゴシック" panose="020B0400000000000000" pitchFamily="50" charset="-128"/>
                </a:rPr>
                <a:t>その他</a:t>
              </a:r>
              <a:endParaRPr kumimoji="1" lang="en-US" altLang="ja-JP" sz="800" dirty="0">
                <a:latin typeface="BIZ UDPゴシック" panose="020B0400000000000000" pitchFamily="50" charset="-128"/>
                <a:ea typeface="BIZ UDPゴシック" panose="020B0400000000000000" pitchFamily="50" charset="-128"/>
              </a:endParaRPr>
            </a:p>
          </p:txBody>
        </p:sp>
        <p:grpSp>
          <p:nvGrpSpPr>
            <p:cNvPr id="194" name="グループ化 193">
              <a:extLst>
                <a:ext uri="{FF2B5EF4-FFF2-40B4-BE49-F238E27FC236}">
                  <a16:creationId xmlns:a16="http://schemas.microsoft.com/office/drawing/2014/main" id="{630E9DB4-3929-2CFC-34EF-0127A3597AA7}"/>
                </a:ext>
              </a:extLst>
            </p:cNvPr>
            <p:cNvGrpSpPr/>
            <p:nvPr/>
          </p:nvGrpSpPr>
          <p:grpSpPr>
            <a:xfrm>
              <a:off x="7263596" y="5290304"/>
              <a:ext cx="1825532" cy="1050128"/>
              <a:chOff x="7263596" y="5290304"/>
              <a:chExt cx="1825532" cy="1050128"/>
            </a:xfrm>
          </p:grpSpPr>
          <p:grpSp>
            <p:nvGrpSpPr>
              <p:cNvPr id="193" name="グループ化 192">
                <a:extLst>
                  <a:ext uri="{FF2B5EF4-FFF2-40B4-BE49-F238E27FC236}">
                    <a16:creationId xmlns:a16="http://schemas.microsoft.com/office/drawing/2014/main" id="{848D767D-DBCF-2249-71D4-E5F6228A1A19}"/>
                  </a:ext>
                </a:extLst>
              </p:cNvPr>
              <p:cNvGrpSpPr/>
              <p:nvPr/>
            </p:nvGrpSpPr>
            <p:grpSpPr>
              <a:xfrm>
                <a:off x="7263596" y="5290304"/>
                <a:ext cx="1229943" cy="1050128"/>
                <a:chOff x="7263596" y="5290304"/>
                <a:chExt cx="1229943" cy="1050128"/>
              </a:xfrm>
            </p:grpSpPr>
            <p:cxnSp>
              <p:nvCxnSpPr>
                <p:cNvPr id="183" name="直線コネクタ 182">
                  <a:extLst>
                    <a:ext uri="{FF2B5EF4-FFF2-40B4-BE49-F238E27FC236}">
                      <a16:creationId xmlns:a16="http://schemas.microsoft.com/office/drawing/2014/main" id="{5C78B603-2A01-0EFA-2C82-86B3D6C32CFB}"/>
                    </a:ext>
                  </a:extLst>
                </p:cNvPr>
                <p:cNvCxnSpPr>
                  <a:cxnSpLocks/>
                </p:cNvCxnSpPr>
                <p:nvPr/>
              </p:nvCxnSpPr>
              <p:spPr>
                <a:xfrm>
                  <a:off x="7263596" y="5290304"/>
                  <a:ext cx="0" cy="1050128"/>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4" name="正方形/長方形 183">
                  <a:extLst>
                    <a:ext uri="{FF2B5EF4-FFF2-40B4-BE49-F238E27FC236}">
                      <a16:creationId xmlns:a16="http://schemas.microsoft.com/office/drawing/2014/main" id="{260A1040-9E6C-4610-AC8A-83087CBE0561}"/>
                    </a:ext>
                  </a:extLst>
                </p:cNvPr>
                <p:cNvSpPr/>
                <p:nvPr/>
              </p:nvSpPr>
              <p:spPr>
                <a:xfrm>
                  <a:off x="7263597" y="5311558"/>
                  <a:ext cx="1229942" cy="178202"/>
                </a:xfrm>
                <a:prstGeom prst="rect">
                  <a:avLst/>
                </a:prstGeom>
                <a:solidFill>
                  <a:srgbClr val="F295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86" name="正方形/長方形 185">
                  <a:extLst>
                    <a:ext uri="{FF2B5EF4-FFF2-40B4-BE49-F238E27FC236}">
                      <a16:creationId xmlns:a16="http://schemas.microsoft.com/office/drawing/2014/main" id="{36167DB4-4C90-E744-053A-E5BBAFF34ED7}"/>
                    </a:ext>
                  </a:extLst>
                </p:cNvPr>
                <p:cNvSpPr/>
                <p:nvPr/>
              </p:nvSpPr>
              <p:spPr>
                <a:xfrm>
                  <a:off x="7263598" y="5572815"/>
                  <a:ext cx="856274" cy="187492"/>
                </a:xfrm>
                <a:prstGeom prst="rect">
                  <a:avLst/>
                </a:prstGeom>
                <a:solidFill>
                  <a:srgbClr val="F295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87" name="正方形/長方形 186">
                  <a:extLst>
                    <a:ext uri="{FF2B5EF4-FFF2-40B4-BE49-F238E27FC236}">
                      <a16:creationId xmlns:a16="http://schemas.microsoft.com/office/drawing/2014/main" id="{CE349655-D5F3-A578-1DDF-917DA2F0DFA4}"/>
                    </a:ext>
                  </a:extLst>
                </p:cNvPr>
                <p:cNvSpPr/>
                <p:nvPr/>
              </p:nvSpPr>
              <p:spPr>
                <a:xfrm>
                  <a:off x="7263598" y="5840038"/>
                  <a:ext cx="589791" cy="187492"/>
                </a:xfrm>
                <a:prstGeom prst="rect">
                  <a:avLst/>
                </a:prstGeom>
                <a:solidFill>
                  <a:srgbClr val="F295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88" name="正方形/長方形 187">
                  <a:extLst>
                    <a:ext uri="{FF2B5EF4-FFF2-40B4-BE49-F238E27FC236}">
                      <a16:creationId xmlns:a16="http://schemas.microsoft.com/office/drawing/2014/main" id="{5CE7F4B0-5970-6858-5BE4-7FCC70F850C4}"/>
                    </a:ext>
                  </a:extLst>
                </p:cNvPr>
                <p:cNvSpPr/>
                <p:nvPr/>
              </p:nvSpPr>
              <p:spPr>
                <a:xfrm>
                  <a:off x="7263599" y="6120183"/>
                  <a:ext cx="192680" cy="187492"/>
                </a:xfrm>
                <a:prstGeom prst="rect">
                  <a:avLst/>
                </a:prstGeom>
                <a:solidFill>
                  <a:srgbClr val="F295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grpSp>
          <p:sp>
            <p:nvSpPr>
              <p:cNvPr id="189" name="テキスト ボックス 188">
                <a:extLst>
                  <a:ext uri="{FF2B5EF4-FFF2-40B4-BE49-F238E27FC236}">
                    <a16:creationId xmlns:a16="http://schemas.microsoft.com/office/drawing/2014/main" id="{3C18CE7F-1452-F6C9-8127-31D6C5783795}"/>
                  </a:ext>
                </a:extLst>
              </p:cNvPr>
              <p:cNvSpPr txBox="1"/>
              <p:nvPr/>
            </p:nvSpPr>
            <p:spPr>
              <a:xfrm>
                <a:off x="8477542" y="5290304"/>
                <a:ext cx="611586" cy="230832"/>
              </a:xfrm>
              <a:prstGeom prst="rect">
                <a:avLst/>
              </a:prstGeom>
              <a:noFill/>
            </p:spPr>
            <p:txBody>
              <a:bodyPr wrap="square" rtlCol="0">
                <a:spAutoFit/>
              </a:bodyPr>
              <a:lstStyle/>
              <a:p>
                <a:r>
                  <a:rPr kumimoji="1" lang="en-US" altLang="ja-JP" sz="900" b="1" dirty="0">
                    <a:latin typeface="BIZ UDPゴシック" panose="020B0400000000000000" pitchFamily="50" charset="-128"/>
                    <a:ea typeface="BIZ UDPゴシック" panose="020B0400000000000000" pitchFamily="50" charset="-128"/>
                  </a:rPr>
                  <a:t>64.2</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190" name="テキスト ボックス 189">
                <a:extLst>
                  <a:ext uri="{FF2B5EF4-FFF2-40B4-BE49-F238E27FC236}">
                    <a16:creationId xmlns:a16="http://schemas.microsoft.com/office/drawing/2014/main" id="{FE2F0914-A4C2-3DB9-6B1B-1506E2ADA0EF}"/>
                  </a:ext>
                </a:extLst>
              </p:cNvPr>
              <p:cNvSpPr txBox="1"/>
              <p:nvPr/>
            </p:nvSpPr>
            <p:spPr>
              <a:xfrm>
                <a:off x="8069981" y="5556901"/>
                <a:ext cx="611586" cy="230832"/>
              </a:xfrm>
              <a:prstGeom prst="rect">
                <a:avLst/>
              </a:prstGeom>
              <a:noFill/>
            </p:spPr>
            <p:txBody>
              <a:bodyPr wrap="square" rtlCol="0">
                <a:spAutoFit/>
              </a:bodyPr>
              <a:lstStyle/>
              <a:p>
                <a:r>
                  <a:rPr kumimoji="1" lang="en-US" altLang="ja-JP" sz="900" b="1" dirty="0">
                    <a:latin typeface="BIZ UDPゴシック" panose="020B0400000000000000" pitchFamily="50" charset="-128"/>
                    <a:ea typeface="BIZ UDPゴシック" panose="020B0400000000000000" pitchFamily="50" charset="-128"/>
                  </a:rPr>
                  <a:t>40.7</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191" name="テキスト ボックス 190">
                <a:extLst>
                  <a:ext uri="{FF2B5EF4-FFF2-40B4-BE49-F238E27FC236}">
                    <a16:creationId xmlns:a16="http://schemas.microsoft.com/office/drawing/2014/main" id="{17DB2D48-E278-EF6B-18FD-97C1CEC951BD}"/>
                  </a:ext>
                </a:extLst>
              </p:cNvPr>
              <p:cNvSpPr txBox="1"/>
              <p:nvPr/>
            </p:nvSpPr>
            <p:spPr>
              <a:xfrm>
                <a:off x="7814079" y="5823498"/>
                <a:ext cx="611586" cy="230832"/>
              </a:xfrm>
              <a:prstGeom prst="rect">
                <a:avLst/>
              </a:prstGeom>
              <a:noFill/>
            </p:spPr>
            <p:txBody>
              <a:bodyPr wrap="square" rtlCol="0">
                <a:spAutoFit/>
              </a:bodyPr>
              <a:lstStyle/>
              <a:p>
                <a:r>
                  <a:rPr kumimoji="1" lang="en-US" altLang="ja-JP" sz="900" b="1" dirty="0">
                    <a:latin typeface="BIZ UDPゴシック" panose="020B0400000000000000" pitchFamily="50" charset="-128"/>
                    <a:ea typeface="BIZ UDPゴシック" panose="020B0400000000000000" pitchFamily="50" charset="-128"/>
                  </a:rPr>
                  <a:t>31.3</a:t>
                </a:r>
                <a:r>
                  <a:rPr kumimoji="1" lang="ja-JP" altLang="en-US" sz="700" b="1" dirty="0">
                    <a:latin typeface="BIZ UDPゴシック" panose="020B0400000000000000" pitchFamily="50" charset="-128"/>
                    <a:ea typeface="BIZ UDPゴシック" panose="020B0400000000000000" pitchFamily="50" charset="-128"/>
                  </a:rPr>
                  <a:t>％</a:t>
                </a:r>
              </a:p>
            </p:txBody>
          </p:sp>
          <p:sp>
            <p:nvSpPr>
              <p:cNvPr id="192" name="テキスト ボックス 191">
                <a:extLst>
                  <a:ext uri="{FF2B5EF4-FFF2-40B4-BE49-F238E27FC236}">
                    <a16:creationId xmlns:a16="http://schemas.microsoft.com/office/drawing/2014/main" id="{D72456E7-EF58-E56A-0744-84D555B9DAE0}"/>
                  </a:ext>
                </a:extLst>
              </p:cNvPr>
              <p:cNvSpPr txBox="1"/>
              <p:nvPr/>
            </p:nvSpPr>
            <p:spPr>
              <a:xfrm>
                <a:off x="7398880" y="6105495"/>
                <a:ext cx="611586" cy="230832"/>
              </a:xfrm>
              <a:prstGeom prst="rect">
                <a:avLst/>
              </a:prstGeom>
              <a:noFill/>
            </p:spPr>
            <p:txBody>
              <a:bodyPr wrap="square" rtlCol="0">
                <a:spAutoFit/>
              </a:bodyPr>
              <a:lstStyle/>
              <a:p>
                <a:r>
                  <a:rPr kumimoji="1" lang="en-US" altLang="ja-JP" sz="900" b="1" dirty="0">
                    <a:latin typeface="BIZ UDPゴシック" panose="020B0400000000000000" pitchFamily="50" charset="-128"/>
                    <a:ea typeface="BIZ UDPゴシック" panose="020B0400000000000000" pitchFamily="50" charset="-128"/>
                  </a:rPr>
                  <a:t>10.3</a:t>
                </a:r>
                <a:r>
                  <a:rPr kumimoji="1" lang="ja-JP" altLang="en-US" sz="700" b="1" dirty="0">
                    <a:latin typeface="BIZ UDPゴシック" panose="020B0400000000000000" pitchFamily="50" charset="-128"/>
                    <a:ea typeface="BIZ UDPゴシック" panose="020B0400000000000000" pitchFamily="50" charset="-128"/>
                  </a:rPr>
                  <a:t>％</a:t>
                </a:r>
              </a:p>
            </p:txBody>
          </p:sp>
        </p:grpSp>
      </p:grpSp>
      <p:sp>
        <p:nvSpPr>
          <p:cNvPr id="3" name="テキスト ボックス 2">
            <a:extLst>
              <a:ext uri="{FF2B5EF4-FFF2-40B4-BE49-F238E27FC236}">
                <a16:creationId xmlns:a16="http://schemas.microsoft.com/office/drawing/2014/main" id="{8F640A2C-4B3D-4042-30C7-34570C13B6D8}"/>
              </a:ext>
            </a:extLst>
          </p:cNvPr>
          <p:cNvSpPr txBox="1"/>
          <p:nvPr/>
        </p:nvSpPr>
        <p:spPr>
          <a:xfrm>
            <a:off x="6345936" y="6494760"/>
            <a:ext cx="3559871" cy="356380"/>
          </a:xfrm>
          <a:prstGeom prst="rect">
            <a:avLst/>
          </a:prstGeom>
          <a:solidFill>
            <a:srgbClr val="FDF1E9"/>
          </a:solidFill>
        </p:spPr>
        <p:txBody>
          <a:bodyPr wrap="square" rtlCol="0">
            <a:spAutoFit/>
          </a:bodyPr>
          <a:lstStyle/>
          <a:p>
            <a:pPr>
              <a:lnSpc>
                <a:spcPct val="150000"/>
              </a:lnSpc>
            </a:pPr>
            <a:r>
              <a:rPr lang="zh-TW" altLang="en-US" sz="600" dirty="0">
                <a:effectLst/>
                <a:latin typeface="BIZ UDPゴシック" panose="020B0400000000000000" pitchFamily="50" charset="-128"/>
                <a:ea typeface="BIZ UDPゴシック" panose="020B0400000000000000" pitchFamily="50" charset="-128"/>
              </a:rPr>
              <a:t>出典</a:t>
            </a:r>
            <a:r>
              <a:rPr lang="ja-JP" altLang="en-US" sz="600" dirty="0">
                <a:effectLst/>
                <a:latin typeface="BIZ UDPゴシック" panose="020B0400000000000000" pitchFamily="50" charset="-128"/>
                <a:ea typeface="BIZ UDPゴシック" panose="020B0400000000000000" pitchFamily="50" charset="-128"/>
              </a:rPr>
              <a:t>：</a:t>
            </a:r>
            <a:r>
              <a:rPr lang="en-US" altLang="ja-JP" sz="600" dirty="0">
                <a:latin typeface="BIZ UDPゴシック" panose="020B0400000000000000" pitchFamily="50" charset="-128"/>
                <a:ea typeface="BIZ UDPゴシック" panose="020B0400000000000000" pitchFamily="50" charset="-128"/>
              </a:rPr>
              <a:t>※1 </a:t>
            </a:r>
            <a:r>
              <a:rPr lang="ja-JP" altLang="en-US" sz="600" dirty="0">
                <a:latin typeface="BIZ UDPゴシック" panose="020B0400000000000000" pitchFamily="50" charset="-128"/>
                <a:ea typeface="BIZ UDPゴシック" panose="020B0400000000000000" pitchFamily="50" charset="-128"/>
              </a:rPr>
              <a:t>オカネコ ライフプランニングに関する調査</a:t>
            </a:r>
            <a:endParaRPr lang="en-US" altLang="ja-JP" sz="600" dirty="0">
              <a:latin typeface="BIZ UDPゴシック" panose="020B0400000000000000" pitchFamily="50" charset="-128"/>
              <a:ea typeface="BIZ UDPゴシック" panose="020B0400000000000000" pitchFamily="50" charset="-128"/>
            </a:endParaRPr>
          </a:p>
          <a:p>
            <a:pPr>
              <a:lnSpc>
                <a:spcPct val="150000"/>
              </a:lnSpc>
            </a:pPr>
            <a:r>
              <a:rPr lang="ja-JP" altLang="en-US" sz="600" dirty="0">
                <a:latin typeface="BIZ UDPゴシック" panose="020B0400000000000000" pitchFamily="50" charset="-128"/>
                <a:ea typeface="BIZ UDPゴシック" panose="020B0400000000000000" pitchFamily="50" charset="-128"/>
              </a:rPr>
              <a:t>　　　　　家計診断・相談サービス「オカネコ」調べ</a:t>
            </a:r>
            <a:endParaRPr lang="en-US" altLang="ja-JP" sz="600" dirty="0">
              <a:latin typeface="BIZ UDPゴシック" panose="020B0400000000000000" pitchFamily="50" charset="-128"/>
              <a:ea typeface="BIZ UDPゴシック" panose="020B0400000000000000" pitchFamily="50" charset="-128"/>
            </a:endParaRPr>
          </a:p>
        </p:txBody>
      </p:sp>
      <p:sp>
        <p:nvSpPr>
          <p:cNvPr id="5" name="フッター プレースホルダー 3">
            <a:extLst>
              <a:ext uri="{FF2B5EF4-FFF2-40B4-BE49-F238E27FC236}">
                <a16:creationId xmlns:a16="http://schemas.microsoft.com/office/drawing/2014/main" id="{64CD6A7E-B086-2F99-F8EA-82BFC4BDB4B3}"/>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074805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AC19C-8348-4F0B-8830-34A5E2202C7E}"/>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72FA017-1203-E540-85E6-50C90E5F18B9}"/>
              </a:ext>
            </a:extLst>
          </p:cNvPr>
          <p:cNvSpPr txBox="1"/>
          <p:nvPr/>
        </p:nvSpPr>
        <p:spPr>
          <a:xfrm>
            <a:off x="440689" y="512127"/>
            <a:ext cx="3879961"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dirty="0">
                <a:solidFill>
                  <a:srgbClr val="E7E6E6">
                    <a:lumMod val="25000"/>
                  </a:srgbClr>
                </a:solidFill>
                <a:latin typeface="BIZ UDPゴシック" panose="020B0400000000000000" pitchFamily="50" charset="-128"/>
                <a:ea typeface="BIZ UDPゴシック" panose="020B0400000000000000" pitchFamily="50" charset="-128"/>
              </a:rPr>
              <a:t>自己紹介</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22" name="フッター プレースホルダー 3">
            <a:extLst>
              <a:ext uri="{FF2B5EF4-FFF2-40B4-BE49-F238E27FC236}">
                <a16:creationId xmlns:a16="http://schemas.microsoft.com/office/drawing/2014/main" id="{5C5511DF-B04C-D6F8-F028-B2254A6AB6D3}"/>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9137955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78">
          <a:extLst>
            <a:ext uri="{FF2B5EF4-FFF2-40B4-BE49-F238E27FC236}">
              <a16:creationId xmlns:a16="http://schemas.microsoft.com/office/drawing/2014/main" id="{1F5DB2D2-EADB-160C-0B01-DC9E8848C566}"/>
            </a:ext>
          </a:extLst>
        </p:cNvPr>
        <p:cNvGrpSpPr/>
        <p:nvPr/>
      </p:nvGrpSpPr>
      <p:grpSpPr>
        <a:xfrm>
          <a:off x="0" y="0"/>
          <a:ext cx="0" cy="0"/>
          <a:chOff x="0" y="0"/>
          <a:chExt cx="0" cy="0"/>
        </a:xfrm>
      </p:grpSpPr>
      <p:sp>
        <p:nvSpPr>
          <p:cNvPr id="181" name="Google Shape;181;p15">
            <a:extLst>
              <a:ext uri="{FF2B5EF4-FFF2-40B4-BE49-F238E27FC236}">
                <a16:creationId xmlns:a16="http://schemas.microsoft.com/office/drawing/2014/main" id="{FCFAB2A5-6064-B574-35C7-C5EFCAC51CF5}"/>
              </a:ext>
            </a:extLst>
          </p:cNvPr>
          <p:cNvSpPr txBox="1">
            <a:spLocks noGrp="1"/>
          </p:cNvSpPr>
          <p:nvPr>
            <p:ph type="ftr" idx="11"/>
          </p:nvPr>
        </p:nvSpPr>
        <p:spPr>
          <a:xfrm>
            <a:off x="2936832" y="5840692"/>
            <a:ext cx="2507456" cy="222498"/>
          </a:xfrm>
          <a:prstGeom prst="rect">
            <a:avLst/>
          </a:prstGeom>
          <a:noFill/>
          <a:ln>
            <a:noFill/>
          </a:ln>
        </p:spPr>
        <p:txBody>
          <a:bodyPr spcFirstLastPara="1" vert="horz" wrap="square" lIns="55712" tIns="27848" rIns="55712" bIns="27848" rtlCol="0" anchor="ctr" anchorCtr="0">
            <a:noAutofit/>
          </a:bodyPr>
          <a:lstStyle/>
          <a:p>
            <a:pPr>
              <a:buSzPts val="1400"/>
            </a:pPr>
            <a:r>
              <a:rPr lang="ja-JP" dirty="0"/>
              <a:t>©2024　kids　money　school</a:t>
            </a:r>
            <a:endParaRPr dirty="0"/>
          </a:p>
        </p:txBody>
      </p:sp>
      <p:pic>
        <p:nvPicPr>
          <p:cNvPr id="2" name="Google Shape;154;g31f5d0c0edc_0_52">
            <a:extLst>
              <a:ext uri="{FF2B5EF4-FFF2-40B4-BE49-F238E27FC236}">
                <a16:creationId xmlns:a16="http://schemas.microsoft.com/office/drawing/2014/main" id="{99EDDF91-D9D5-E1C7-7B8E-6C56973E8342}"/>
              </a:ext>
            </a:extLst>
          </p:cNvPr>
          <p:cNvPicPr preferRelativeResize="0"/>
          <p:nvPr/>
        </p:nvPicPr>
        <p:blipFill rotWithShape="1">
          <a:blip r:embed="rId3">
            <a:alphaModFix/>
          </a:blip>
          <a:srcRect/>
          <a:stretch/>
        </p:blipFill>
        <p:spPr>
          <a:xfrm rot="10800000" flipH="1">
            <a:off x="-9520" y="233101"/>
            <a:ext cx="4655948" cy="657809"/>
          </a:xfrm>
          <a:prstGeom prst="rect">
            <a:avLst/>
          </a:prstGeom>
          <a:noFill/>
          <a:ln>
            <a:noFill/>
          </a:ln>
        </p:spPr>
      </p:pic>
      <p:sp>
        <p:nvSpPr>
          <p:cNvPr id="3" name="Google Shape;155;g31f5d0c0edc_0_52">
            <a:extLst>
              <a:ext uri="{FF2B5EF4-FFF2-40B4-BE49-F238E27FC236}">
                <a16:creationId xmlns:a16="http://schemas.microsoft.com/office/drawing/2014/main" id="{30A23198-8734-17F1-C4A8-1C9DB6650517}"/>
              </a:ext>
            </a:extLst>
          </p:cNvPr>
          <p:cNvSpPr txBox="1"/>
          <p:nvPr/>
        </p:nvSpPr>
        <p:spPr>
          <a:xfrm>
            <a:off x="249487" y="203762"/>
            <a:ext cx="4137934" cy="685086"/>
          </a:xfrm>
          <a:prstGeom prst="rect">
            <a:avLst/>
          </a:prstGeom>
          <a:noFill/>
          <a:ln>
            <a:noFill/>
          </a:ln>
        </p:spPr>
        <p:txBody>
          <a:bodyPr spcFirstLastPara="1" wrap="square" lIns="84125" tIns="42050" rIns="84125" bIns="42050" anchor="ctr" anchorCtr="0">
            <a:spAutoFit/>
          </a:bodyPr>
          <a:lstStyle/>
          <a:p>
            <a:pPr marL="0" lvl="0" indent="0" algn="l" rtl="0">
              <a:lnSpc>
                <a:spcPct val="150000"/>
              </a:lnSpc>
              <a:spcBef>
                <a:spcPts val="0"/>
              </a:spcBef>
              <a:spcAft>
                <a:spcPts val="0"/>
              </a:spcAft>
              <a:buClr>
                <a:srgbClr val="F29558"/>
              </a:buClr>
              <a:buSzPts val="2600"/>
              <a:buFont typeface="Arial"/>
              <a:buNone/>
            </a:pPr>
            <a:r>
              <a:rPr lang="ja-JP" altLang="en-US" sz="2600" b="1" dirty="0">
                <a:solidFill>
                  <a:srgbClr val="F29558"/>
                </a:solidFill>
                <a:latin typeface="BIZ UDPゴシック" panose="020B0400000000000000" pitchFamily="50" charset="-128"/>
                <a:ea typeface="BIZ UDPゴシック" panose="020B0400000000000000" pitchFamily="50" charset="-128"/>
              </a:rPr>
              <a:t>お金をふやす３つの方法</a:t>
            </a:r>
            <a:endParaRPr sz="2600" b="1" dirty="0">
              <a:solidFill>
                <a:srgbClr val="F29558"/>
              </a:solidFill>
              <a:latin typeface="BIZ UDPゴシック" panose="020B0400000000000000" pitchFamily="50" charset="-128"/>
            </a:endParaRPr>
          </a:p>
        </p:txBody>
      </p:sp>
      <p:sp>
        <p:nvSpPr>
          <p:cNvPr id="6" name="Google Shape;171;p5">
            <a:extLst>
              <a:ext uri="{FF2B5EF4-FFF2-40B4-BE49-F238E27FC236}">
                <a16:creationId xmlns:a16="http://schemas.microsoft.com/office/drawing/2014/main" id="{B9EF9F83-8F78-8277-1979-2E08E586455E}"/>
              </a:ext>
            </a:extLst>
          </p:cNvPr>
          <p:cNvSpPr txBox="1"/>
          <p:nvPr/>
        </p:nvSpPr>
        <p:spPr>
          <a:xfrm>
            <a:off x="8122631" y="2585068"/>
            <a:ext cx="882870" cy="324387"/>
          </a:xfrm>
          <a:prstGeom prst="rect">
            <a:avLst/>
          </a:prstGeom>
          <a:noFill/>
          <a:ln>
            <a:noFill/>
          </a:ln>
        </p:spPr>
        <p:txBody>
          <a:bodyPr spcFirstLastPara="1" wrap="square" lIns="91425" tIns="45700" rIns="91425" bIns="45700" anchor="ctr" anchorCtr="0">
            <a:noAutofit/>
          </a:bodyPr>
          <a:lstStyle/>
          <a:p>
            <a:pPr algn="ctr">
              <a:lnSpc>
                <a:spcPct val="150000"/>
              </a:lnSpc>
              <a:buClr>
                <a:srgbClr val="F4A169"/>
              </a:buClr>
              <a:buSzPts val="1600"/>
            </a:pPr>
            <a:endParaRPr dirty="0">
              <a:latin typeface="BIZ UDPゴシック" panose="020B0400000000000000" pitchFamily="50" charset="-128"/>
            </a:endParaRPr>
          </a:p>
        </p:txBody>
      </p:sp>
      <p:sp>
        <p:nvSpPr>
          <p:cNvPr id="15" name="Google Shape;150;p5">
            <a:extLst>
              <a:ext uri="{FF2B5EF4-FFF2-40B4-BE49-F238E27FC236}">
                <a16:creationId xmlns:a16="http://schemas.microsoft.com/office/drawing/2014/main" id="{4922FA63-6FCA-2332-6311-38D1B33D73C6}"/>
              </a:ext>
            </a:extLst>
          </p:cNvPr>
          <p:cNvSpPr/>
          <p:nvPr/>
        </p:nvSpPr>
        <p:spPr>
          <a:xfrm>
            <a:off x="1736118" y="5627531"/>
            <a:ext cx="6453091" cy="569681"/>
          </a:xfrm>
          <a:prstGeom prst="rect">
            <a:avLst/>
          </a:prstGeom>
          <a:solidFill>
            <a:srgbClr val="FCDFBE"/>
          </a:solidFill>
          <a:ln>
            <a:noFill/>
          </a:ln>
        </p:spPr>
        <p:txBody>
          <a:bodyPr spcFirstLastPara="1" wrap="square" lIns="91425" tIns="45700" rIns="91425" bIns="45700" anchor="ctr" anchorCtr="0">
            <a:noAutofit/>
          </a:bodyPr>
          <a:lstStyle/>
          <a:p>
            <a:pPr algn="ctr"/>
            <a:endParaRPr sz="1800" dirty="0">
              <a:solidFill>
                <a:schemeClr val="lt1"/>
              </a:solidFill>
              <a:latin typeface="BIZ UDPゴシック" panose="020B0400000000000000" pitchFamily="50" charset="-128"/>
            </a:endParaRPr>
          </a:p>
        </p:txBody>
      </p:sp>
      <p:pic>
        <p:nvPicPr>
          <p:cNvPr id="16" name="Google Shape;151;p5">
            <a:extLst>
              <a:ext uri="{FF2B5EF4-FFF2-40B4-BE49-F238E27FC236}">
                <a16:creationId xmlns:a16="http://schemas.microsoft.com/office/drawing/2014/main" id="{25AC12E1-6D9F-FE9E-7582-A31E079B5DDC}"/>
              </a:ext>
            </a:extLst>
          </p:cNvPr>
          <p:cNvPicPr preferRelativeResize="0"/>
          <p:nvPr/>
        </p:nvPicPr>
        <p:blipFill rotWithShape="1">
          <a:blip r:embed="rId4">
            <a:alphaModFix/>
          </a:blip>
          <a:srcRect/>
          <a:stretch/>
        </p:blipFill>
        <p:spPr>
          <a:xfrm>
            <a:off x="2055589" y="5767110"/>
            <a:ext cx="311620" cy="311620"/>
          </a:xfrm>
          <a:prstGeom prst="rect">
            <a:avLst/>
          </a:prstGeom>
          <a:noFill/>
          <a:ln>
            <a:noFill/>
          </a:ln>
        </p:spPr>
      </p:pic>
      <p:sp>
        <p:nvSpPr>
          <p:cNvPr id="18" name="Google Shape;152;p5">
            <a:extLst>
              <a:ext uri="{FF2B5EF4-FFF2-40B4-BE49-F238E27FC236}">
                <a16:creationId xmlns:a16="http://schemas.microsoft.com/office/drawing/2014/main" id="{9CD44BF8-EDA4-B662-032D-E5B586E47B94}"/>
              </a:ext>
            </a:extLst>
          </p:cNvPr>
          <p:cNvSpPr txBox="1"/>
          <p:nvPr/>
        </p:nvSpPr>
        <p:spPr>
          <a:xfrm>
            <a:off x="2557083" y="5625468"/>
            <a:ext cx="5293328" cy="547710"/>
          </a:xfrm>
          <a:prstGeom prst="rect">
            <a:avLst/>
          </a:prstGeom>
          <a:noFill/>
          <a:ln>
            <a:noFill/>
          </a:ln>
        </p:spPr>
        <p:txBody>
          <a:bodyPr spcFirstLastPara="1" wrap="square" lIns="91425" tIns="45700" rIns="91425" bIns="45700" anchor="ctr" anchorCtr="0">
            <a:noAutofit/>
          </a:bodyPr>
          <a:lstStyle/>
          <a:p>
            <a:pPr>
              <a:lnSpc>
                <a:spcPct val="150000"/>
              </a:lnSpc>
              <a:buClr>
                <a:schemeClr val="dk1"/>
              </a:buClr>
              <a:buSzPts val="1600"/>
            </a:pPr>
            <a:r>
              <a:rPr lang="ja-JP" altLang="en-US" b="1" dirty="0">
                <a:solidFill>
                  <a:schemeClr val="dk1"/>
                </a:solidFill>
                <a:latin typeface="BIZ UDPゴシック" panose="020B0400000000000000" pitchFamily="50" charset="-128"/>
                <a:ea typeface="BIZ UDPゴシック" panose="020B0400000000000000" pitchFamily="50" charset="-128"/>
              </a:rPr>
              <a:t>最大のポイントは</a:t>
            </a:r>
            <a:r>
              <a:rPr lang="en-US" altLang="ja-JP" b="1" dirty="0">
                <a:solidFill>
                  <a:schemeClr val="dk1"/>
                </a:solidFill>
                <a:latin typeface="BIZ UDPゴシック" panose="020B0400000000000000" pitchFamily="50" charset="-128"/>
                <a:ea typeface="BIZ UDPゴシック" panose="020B0400000000000000" pitchFamily="50" charset="-128"/>
              </a:rPr>
              <a:t>『</a:t>
            </a:r>
            <a:r>
              <a:rPr lang="ja-JP" altLang="en-US" b="1" dirty="0">
                <a:solidFill>
                  <a:schemeClr val="dk1"/>
                </a:solidFill>
                <a:latin typeface="BIZ UDPゴシック" panose="020B0400000000000000" pitchFamily="50" charset="-128"/>
                <a:ea typeface="BIZ UDPゴシック" panose="020B0400000000000000" pitchFamily="50" charset="-128"/>
              </a:rPr>
              <a:t>知識という武器</a:t>
            </a:r>
            <a:r>
              <a:rPr lang="en-US" altLang="ja-JP" b="1" dirty="0">
                <a:solidFill>
                  <a:schemeClr val="dk1"/>
                </a:solidFill>
                <a:latin typeface="BIZ UDPゴシック" panose="020B0400000000000000" pitchFamily="50" charset="-128"/>
                <a:ea typeface="BIZ UDPゴシック" panose="020B0400000000000000" pitchFamily="50" charset="-128"/>
              </a:rPr>
              <a:t>』</a:t>
            </a:r>
            <a:r>
              <a:rPr lang="ja-JP" altLang="en-US" b="1" dirty="0">
                <a:solidFill>
                  <a:schemeClr val="dk1"/>
                </a:solidFill>
                <a:latin typeface="BIZ UDPゴシック" panose="020B0400000000000000" pitchFamily="50" charset="-128"/>
                <a:ea typeface="BIZ UDPゴシック" panose="020B0400000000000000" pitchFamily="50" charset="-128"/>
              </a:rPr>
              <a:t>を持つこと</a:t>
            </a:r>
            <a:endParaRPr lang="en-US" altLang="ja-JP" b="1" dirty="0">
              <a:solidFill>
                <a:schemeClr val="dk1"/>
              </a:solidFill>
              <a:latin typeface="BIZ UDPゴシック" panose="020B0400000000000000" pitchFamily="50" charset="-128"/>
              <a:ea typeface="BIZ UDPゴシック" panose="020B0400000000000000" pitchFamily="50" charset="-128"/>
            </a:endParaRPr>
          </a:p>
        </p:txBody>
      </p:sp>
      <p:grpSp>
        <p:nvGrpSpPr>
          <p:cNvPr id="46" name="グループ化 45">
            <a:extLst>
              <a:ext uri="{FF2B5EF4-FFF2-40B4-BE49-F238E27FC236}">
                <a16:creationId xmlns:a16="http://schemas.microsoft.com/office/drawing/2014/main" id="{D48C9B57-11C5-7A90-F187-5D1E1BA1D0B2}"/>
              </a:ext>
            </a:extLst>
          </p:cNvPr>
          <p:cNvGrpSpPr/>
          <p:nvPr/>
        </p:nvGrpSpPr>
        <p:grpSpPr>
          <a:xfrm>
            <a:off x="1549366" y="1288980"/>
            <a:ext cx="6639843" cy="3934292"/>
            <a:chOff x="1622485" y="1579041"/>
            <a:chExt cx="6639843" cy="3934292"/>
          </a:xfrm>
        </p:grpSpPr>
        <p:grpSp>
          <p:nvGrpSpPr>
            <p:cNvPr id="27" name="Google Shape;228;p7">
              <a:extLst>
                <a:ext uri="{FF2B5EF4-FFF2-40B4-BE49-F238E27FC236}">
                  <a16:creationId xmlns:a16="http://schemas.microsoft.com/office/drawing/2014/main" id="{D6FB9F49-B910-F562-5A3D-1611F5EB632F}"/>
                </a:ext>
              </a:extLst>
            </p:cNvPr>
            <p:cNvGrpSpPr/>
            <p:nvPr/>
          </p:nvGrpSpPr>
          <p:grpSpPr>
            <a:xfrm>
              <a:off x="1622485" y="1598244"/>
              <a:ext cx="6386513" cy="1176180"/>
              <a:chOff x="471487" y="3880010"/>
              <a:chExt cx="6386513" cy="1176180"/>
            </a:xfrm>
          </p:grpSpPr>
          <p:grpSp>
            <p:nvGrpSpPr>
              <p:cNvPr id="28" name="Google Shape;229;p7">
                <a:extLst>
                  <a:ext uri="{FF2B5EF4-FFF2-40B4-BE49-F238E27FC236}">
                    <a16:creationId xmlns:a16="http://schemas.microsoft.com/office/drawing/2014/main" id="{3D9FDC76-55AA-8257-E3E4-72B3ADF50CF4}"/>
                  </a:ext>
                </a:extLst>
              </p:cNvPr>
              <p:cNvGrpSpPr/>
              <p:nvPr/>
            </p:nvGrpSpPr>
            <p:grpSpPr>
              <a:xfrm>
                <a:off x="471487" y="3880010"/>
                <a:ext cx="2153180" cy="1176180"/>
                <a:chOff x="694267" y="3880010"/>
                <a:chExt cx="1964266" cy="1072985"/>
              </a:xfrm>
            </p:grpSpPr>
            <p:sp>
              <p:nvSpPr>
                <p:cNvPr id="30" name="Google Shape;230;p7">
                  <a:extLst>
                    <a:ext uri="{FF2B5EF4-FFF2-40B4-BE49-F238E27FC236}">
                      <a16:creationId xmlns:a16="http://schemas.microsoft.com/office/drawing/2014/main" id="{B34A723A-7786-4A68-F59C-2DB6688B6A04}"/>
                    </a:ext>
                  </a:extLst>
                </p:cNvPr>
                <p:cNvSpPr/>
                <p:nvPr/>
              </p:nvSpPr>
              <p:spPr>
                <a:xfrm>
                  <a:off x="694267" y="3880010"/>
                  <a:ext cx="1507066" cy="1072985"/>
                </a:xfrm>
                <a:prstGeom prst="roundRect">
                  <a:avLst>
                    <a:gd name="adj" fmla="val 50000"/>
                  </a:avLst>
                </a:prstGeom>
                <a:solidFill>
                  <a:srgbClr val="F7B264"/>
                </a:solidFill>
                <a:ln>
                  <a:noFill/>
                </a:ln>
              </p:spPr>
              <p:txBody>
                <a:bodyPr spcFirstLastPara="1" wrap="square" lIns="91425" tIns="45700" rIns="91425" bIns="45700" anchor="ctr" anchorCtr="0">
                  <a:noAutofit/>
                </a:bodyPr>
                <a:lstStyle/>
                <a:p>
                  <a:pPr algn="ctr"/>
                  <a:endParaRPr sz="1800" dirty="0">
                    <a:solidFill>
                      <a:schemeClr val="lt1"/>
                    </a:solidFill>
                    <a:latin typeface="BIZ UDPゴシック" panose="020B0400000000000000" pitchFamily="50" charset="-128"/>
                  </a:endParaRPr>
                </a:p>
              </p:txBody>
            </p:sp>
            <p:sp>
              <p:nvSpPr>
                <p:cNvPr id="31" name="Google Shape;231;p7">
                  <a:extLst>
                    <a:ext uri="{FF2B5EF4-FFF2-40B4-BE49-F238E27FC236}">
                      <a16:creationId xmlns:a16="http://schemas.microsoft.com/office/drawing/2014/main" id="{5B5A766F-ACB7-2341-2EA9-3CB963037AA3}"/>
                    </a:ext>
                  </a:extLst>
                </p:cNvPr>
                <p:cNvSpPr/>
                <p:nvPr/>
              </p:nvSpPr>
              <p:spPr>
                <a:xfrm>
                  <a:off x="1507067" y="3880010"/>
                  <a:ext cx="1151466" cy="1072983"/>
                </a:xfrm>
                <a:prstGeom prst="rect">
                  <a:avLst/>
                </a:prstGeom>
                <a:solidFill>
                  <a:srgbClr val="F7B264"/>
                </a:solidFill>
                <a:ln>
                  <a:noFill/>
                </a:ln>
              </p:spPr>
              <p:txBody>
                <a:bodyPr spcFirstLastPara="1" wrap="square" lIns="91425" tIns="45700" rIns="91425" bIns="45700" anchor="ctr" anchorCtr="0">
                  <a:noAutofit/>
                </a:bodyPr>
                <a:lstStyle/>
                <a:p>
                  <a:pPr algn="ctr"/>
                  <a:endParaRPr sz="1800" dirty="0">
                    <a:solidFill>
                      <a:schemeClr val="lt1"/>
                    </a:solidFill>
                    <a:latin typeface="BIZ UDPゴシック" panose="020B0400000000000000" pitchFamily="50" charset="-128"/>
                  </a:endParaRPr>
                </a:p>
              </p:txBody>
            </p:sp>
          </p:grpSp>
          <p:sp>
            <p:nvSpPr>
              <p:cNvPr id="29" name="Google Shape;232;p7">
                <a:extLst>
                  <a:ext uri="{FF2B5EF4-FFF2-40B4-BE49-F238E27FC236}">
                    <a16:creationId xmlns:a16="http://schemas.microsoft.com/office/drawing/2014/main" id="{E67825B9-3B40-9347-3C15-0C57E3C413FB}"/>
                  </a:ext>
                </a:extLst>
              </p:cNvPr>
              <p:cNvSpPr/>
              <p:nvPr/>
            </p:nvSpPr>
            <p:spPr>
              <a:xfrm>
                <a:off x="2624667" y="3900730"/>
                <a:ext cx="4233333" cy="1155455"/>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algn="ctr"/>
                <a:endParaRPr sz="1800" dirty="0">
                  <a:solidFill>
                    <a:schemeClr val="lt1"/>
                  </a:solidFill>
                  <a:latin typeface="BIZ UDPゴシック" panose="020B0400000000000000" pitchFamily="50" charset="-128"/>
                </a:endParaRPr>
              </a:p>
            </p:txBody>
          </p:sp>
        </p:grpSp>
        <p:sp>
          <p:nvSpPr>
            <p:cNvPr id="32" name="Google Shape;233;p7">
              <a:extLst>
                <a:ext uri="{FF2B5EF4-FFF2-40B4-BE49-F238E27FC236}">
                  <a16:creationId xmlns:a16="http://schemas.microsoft.com/office/drawing/2014/main" id="{817C5DB8-2557-F7BE-103C-BCDA34B44BDC}"/>
                </a:ext>
              </a:extLst>
            </p:cNvPr>
            <p:cNvSpPr txBox="1"/>
            <p:nvPr/>
          </p:nvSpPr>
          <p:spPr>
            <a:xfrm>
              <a:off x="1905432" y="1814361"/>
              <a:ext cx="1870233" cy="782162"/>
            </a:xfrm>
            <a:prstGeom prst="rect">
              <a:avLst/>
            </a:prstGeom>
            <a:noFill/>
            <a:ln>
              <a:noFill/>
            </a:ln>
          </p:spPr>
          <p:txBody>
            <a:bodyPr spcFirstLastPara="1" wrap="square" lIns="91425" tIns="45700" rIns="91425" bIns="45700" anchor="ctr" anchorCtr="0">
              <a:noAutofit/>
            </a:bodyPr>
            <a:lstStyle/>
            <a:p>
              <a:pPr>
                <a:buClr>
                  <a:schemeClr val="lt1"/>
                </a:buClr>
                <a:buSzPts val="1600"/>
              </a:pPr>
              <a:r>
                <a:rPr lang="ja-JP" altLang="en-US" sz="1600" b="1" dirty="0">
                  <a:solidFill>
                    <a:schemeClr val="lt1"/>
                  </a:solidFill>
                  <a:latin typeface="BIZ UDPゴシック" panose="020B0400000000000000" pitchFamily="50" charset="-128"/>
                  <a:ea typeface="BIZ UDPゴシック" panose="020B0400000000000000" pitchFamily="50" charset="-128"/>
                </a:rPr>
                <a:t>使うお金を</a:t>
              </a:r>
              <a:endParaRPr lang="en-US" altLang="ja-JP" sz="1600" b="1" dirty="0">
                <a:solidFill>
                  <a:schemeClr val="lt1"/>
                </a:solidFill>
                <a:latin typeface="BIZ UDPゴシック" panose="020B0400000000000000" pitchFamily="50" charset="-128"/>
                <a:ea typeface="BIZ UDPゴシック" panose="020B0400000000000000" pitchFamily="50" charset="-128"/>
              </a:endParaRPr>
            </a:p>
            <a:p>
              <a:pPr>
                <a:buClr>
                  <a:schemeClr val="lt1"/>
                </a:buClr>
                <a:buSzPts val="1600"/>
              </a:pPr>
              <a:r>
                <a:rPr lang="en-US" altLang="ja-JP" sz="2400" b="1" dirty="0">
                  <a:solidFill>
                    <a:schemeClr val="lt1"/>
                  </a:solidFill>
                  <a:latin typeface="BIZ UDPゴシック" panose="020B0400000000000000" pitchFamily="50" charset="-128"/>
                  <a:ea typeface="BIZ UDPゴシック" panose="020B0400000000000000" pitchFamily="50" charset="-128"/>
                </a:rPr>
                <a:t>『</a:t>
              </a:r>
              <a:r>
                <a:rPr lang="ja-JP" altLang="en-US" sz="2400" b="1" dirty="0">
                  <a:solidFill>
                    <a:schemeClr val="lt1"/>
                  </a:solidFill>
                  <a:latin typeface="BIZ UDPゴシック" panose="020B0400000000000000" pitchFamily="50" charset="-128"/>
                  <a:ea typeface="BIZ UDPゴシック" panose="020B0400000000000000" pitchFamily="50" charset="-128"/>
                </a:rPr>
                <a:t>減らす</a:t>
              </a:r>
              <a:r>
                <a:rPr lang="en-US" altLang="ja-JP" sz="2400" b="1" dirty="0">
                  <a:solidFill>
                    <a:schemeClr val="lt1"/>
                  </a:solidFill>
                  <a:latin typeface="BIZ UDPゴシック" panose="020B0400000000000000" pitchFamily="50" charset="-128"/>
                  <a:ea typeface="BIZ UDPゴシック" panose="020B0400000000000000" pitchFamily="50" charset="-128"/>
                </a:rPr>
                <a:t>』</a:t>
              </a:r>
              <a:endParaRPr sz="2400" b="1" dirty="0">
                <a:solidFill>
                  <a:schemeClr val="lt1"/>
                </a:solidFill>
                <a:latin typeface="+mn-ea"/>
              </a:endParaRPr>
            </a:p>
          </p:txBody>
        </p:sp>
        <p:sp>
          <p:nvSpPr>
            <p:cNvPr id="33" name="Google Shape;234;p7">
              <a:extLst>
                <a:ext uri="{FF2B5EF4-FFF2-40B4-BE49-F238E27FC236}">
                  <a16:creationId xmlns:a16="http://schemas.microsoft.com/office/drawing/2014/main" id="{8AE863E4-8039-DF3D-282F-22A2EB3400D6}"/>
                </a:ext>
              </a:extLst>
            </p:cNvPr>
            <p:cNvSpPr txBox="1"/>
            <p:nvPr/>
          </p:nvSpPr>
          <p:spPr>
            <a:xfrm>
              <a:off x="4058612" y="1579041"/>
              <a:ext cx="4142844" cy="1176175"/>
            </a:xfrm>
            <a:prstGeom prst="rect">
              <a:avLst/>
            </a:prstGeom>
            <a:noFill/>
            <a:ln>
              <a:noFill/>
            </a:ln>
          </p:spPr>
          <p:txBody>
            <a:bodyPr spcFirstLastPara="1" wrap="square" lIns="91425" tIns="45700" rIns="91425" bIns="45700" anchor="ctr" anchorCtr="0">
              <a:normAutofit/>
            </a:bodyPr>
            <a:lstStyle/>
            <a:p>
              <a:pPr>
                <a:lnSpc>
                  <a:spcPct val="150000"/>
                </a:lnSpc>
                <a:buClr>
                  <a:schemeClr val="dk1"/>
                </a:buClr>
                <a:buSzPts val="1400"/>
              </a:pPr>
              <a:r>
                <a:rPr lang="ja-JP" altLang="en-US" b="1" dirty="0">
                  <a:latin typeface="BIZ UDPゴシック" panose="020B0400000000000000" pitchFamily="50" charset="-128"/>
                  <a:ea typeface="BIZ UDPゴシック" panose="020B0400000000000000" pitchFamily="50" charset="-128"/>
                </a:rPr>
                <a:t>節約をする</a:t>
              </a:r>
              <a:endParaRPr lang="en-US" altLang="ja-JP" b="1" dirty="0">
                <a:latin typeface="BIZ UDPゴシック" panose="020B0400000000000000" pitchFamily="50" charset="-128"/>
                <a:ea typeface="BIZ UDPゴシック" panose="020B0400000000000000" pitchFamily="50" charset="-128"/>
              </a:endParaRPr>
            </a:p>
            <a:p>
              <a:pPr>
                <a:lnSpc>
                  <a:spcPct val="150000"/>
                </a:lnSpc>
                <a:buClr>
                  <a:schemeClr val="dk1"/>
                </a:buClr>
                <a:buSzPts val="1400"/>
              </a:pPr>
              <a:r>
                <a:rPr lang="ja-JP" altLang="en-US" b="1" dirty="0">
                  <a:latin typeface="BIZ UDPゴシック" panose="020B0400000000000000" pitchFamily="50" charset="-128"/>
                  <a:ea typeface="BIZ UDPゴシック" panose="020B0400000000000000" pitchFamily="50" charset="-128"/>
                </a:rPr>
                <a:t>支出を見直す</a:t>
              </a:r>
              <a:endParaRPr b="1" dirty="0">
                <a:latin typeface="BIZ UDPゴシック" panose="020B0400000000000000" pitchFamily="50" charset="-128"/>
              </a:endParaRPr>
            </a:p>
          </p:txBody>
        </p:sp>
        <p:grpSp>
          <p:nvGrpSpPr>
            <p:cNvPr id="34" name="Google Shape;235;p7">
              <a:extLst>
                <a:ext uri="{FF2B5EF4-FFF2-40B4-BE49-F238E27FC236}">
                  <a16:creationId xmlns:a16="http://schemas.microsoft.com/office/drawing/2014/main" id="{9CDC1BF6-C45C-06AC-05FC-51A98D1E2F7B}"/>
                </a:ext>
              </a:extLst>
            </p:cNvPr>
            <p:cNvGrpSpPr/>
            <p:nvPr/>
          </p:nvGrpSpPr>
          <p:grpSpPr>
            <a:xfrm>
              <a:off x="1622485" y="2928596"/>
              <a:ext cx="6386513" cy="1176180"/>
              <a:chOff x="471487" y="5133077"/>
              <a:chExt cx="6386513" cy="1176180"/>
            </a:xfrm>
          </p:grpSpPr>
          <p:grpSp>
            <p:nvGrpSpPr>
              <p:cNvPr id="35" name="Google Shape;236;p7">
                <a:extLst>
                  <a:ext uri="{FF2B5EF4-FFF2-40B4-BE49-F238E27FC236}">
                    <a16:creationId xmlns:a16="http://schemas.microsoft.com/office/drawing/2014/main" id="{169D7407-FE45-1ECF-77C0-95700B2A1A30}"/>
                  </a:ext>
                </a:extLst>
              </p:cNvPr>
              <p:cNvGrpSpPr/>
              <p:nvPr/>
            </p:nvGrpSpPr>
            <p:grpSpPr>
              <a:xfrm>
                <a:off x="471487" y="5133077"/>
                <a:ext cx="2153180" cy="1176180"/>
                <a:chOff x="694267" y="3880010"/>
                <a:chExt cx="1964266" cy="1072985"/>
              </a:xfrm>
            </p:grpSpPr>
            <p:sp>
              <p:nvSpPr>
                <p:cNvPr id="37" name="Google Shape;237;p7">
                  <a:extLst>
                    <a:ext uri="{FF2B5EF4-FFF2-40B4-BE49-F238E27FC236}">
                      <a16:creationId xmlns:a16="http://schemas.microsoft.com/office/drawing/2014/main" id="{BBBE554F-AFCD-CCDC-9070-238CBB927AB4}"/>
                    </a:ext>
                  </a:extLst>
                </p:cNvPr>
                <p:cNvSpPr/>
                <p:nvPr/>
              </p:nvSpPr>
              <p:spPr>
                <a:xfrm>
                  <a:off x="694267" y="3880010"/>
                  <a:ext cx="1507066" cy="1072985"/>
                </a:xfrm>
                <a:prstGeom prst="roundRect">
                  <a:avLst>
                    <a:gd name="adj" fmla="val 50000"/>
                  </a:avLst>
                </a:prstGeom>
                <a:solidFill>
                  <a:srgbClr val="F29558"/>
                </a:solidFill>
                <a:ln>
                  <a:noFill/>
                </a:ln>
              </p:spPr>
              <p:txBody>
                <a:bodyPr spcFirstLastPara="1" wrap="square" lIns="91425" tIns="45700" rIns="91425" bIns="45700" anchor="ctr" anchorCtr="0">
                  <a:noAutofit/>
                </a:bodyPr>
                <a:lstStyle/>
                <a:p>
                  <a:pPr algn="ctr"/>
                  <a:endParaRPr sz="1800" dirty="0">
                    <a:solidFill>
                      <a:schemeClr val="lt1"/>
                    </a:solidFill>
                    <a:latin typeface="BIZ UDPゴシック" panose="020B0400000000000000" pitchFamily="50" charset="-128"/>
                  </a:endParaRPr>
                </a:p>
              </p:txBody>
            </p:sp>
            <p:sp>
              <p:nvSpPr>
                <p:cNvPr id="38" name="Google Shape;238;p7">
                  <a:extLst>
                    <a:ext uri="{FF2B5EF4-FFF2-40B4-BE49-F238E27FC236}">
                      <a16:creationId xmlns:a16="http://schemas.microsoft.com/office/drawing/2014/main" id="{D6D95D4E-DEF2-400D-AEC7-2E075A5EAA68}"/>
                    </a:ext>
                  </a:extLst>
                </p:cNvPr>
                <p:cNvSpPr/>
                <p:nvPr/>
              </p:nvSpPr>
              <p:spPr>
                <a:xfrm>
                  <a:off x="1507067" y="3880010"/>
                  <a:ext cx="1151466" cy="1072983"/>
                </a:xfrm>
                <a:prstGeom prst="rect">
                  <a:avLst/>
                </a:prstGeom>
                <a:solidFill>
                  <a:srgbClr val="F29558"/>
                </a:solidFill>
                <a:ln>
                  <a:noFill/>
                </a:ln>
              </p:spPr>
              <p:txBody>
                <a:bodyPr spcFirstLastPara="1" wrap="square" lIns="91425" tIns="45700" rIns="91425" bIns="45700" anchor="ctr" anchorCtr="0">
                  <a:noAutofit/>
                </a:bodyPr>
                <a:lstStyle/>
                <a:p>
                  <a:pPr algn="ctr"/>
                  <a:endParaRPr sz="1800" dirty="0">
                    <a:solidFill>
                      <a:schemeClr val="lt1"/>
                    </a:solidFill>
                    <a:latin typeface="BIZ UDPゴシック" panose="020B0400000000000000" pitchFamily="50" charset="-128"/>
                  </a:endParaRPr>
                </a:p>
              </p:txBody>
            </p:sp>
          </p:grpSp>
          <p:sp>
            <p:nvSpPr>
              <p:cNvPr id="36" name="Google Shape;239;p7">
                <a:extLst>
                  <a:ext uri="{FF2B5EF4-FFF2-40B4-BE49-F238E27FC236}">
                    <a16:creationId xmlns:a16="http://schemas.microsoft.com/office/drawing/2014/main" id="{78F92443-8EB0-1A97-74DE-00847F551F87}"/>
                  </a:ext>
                </a:extLst>
              </p:cNvPr>
              <p:cNvSpPr/>
              <p:nvPr/>
            </p:nvSpPr>
            <p:spPr>
              <a:xfrm>
                <a:off x="2624667" y="5153797"/>
                <a:ext cx="4233333" cy="1155455"/>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algn="ctr"/>
                <a:endParaRPr sz="1800" dirty="0">
                  <a:solidFill>
                    <a:schemeClr val="lt1"/>
                  </a:solidFill>
                  <a:latin typeface="BIZ UDPゴシック" panose="020B0400000000000000" pitchFamily="50" charset="-128"/>
                </a:endParaRPr>
              </a:p>
            </p:txBody>
          </p:sp>
        </p:grpSp>
        <p:sp>
          <p:nvSpPr>
            <p:cNvPr id="39" name="Google Shape;240;p7">
              <a:extLst>
                <a:ext uri="{FF2B5EF4-FFF2-40B4-BE49-F238E27FC236}">
                  <a16:creationId xmlns:a16="http://schemas.microsoft.com/office/drawing/2014/main" id="{7C6513FF-F0ED-E829-33E8-8B4303746A8C}"/>
                </a:ext>
              </a:extLst>
            </p:cNvPr>
            <p:cNvSpPr txBox="1"/>
            <p:nvPr/>
          </p:nvSpPr>
          <p:spPr>
            <a:xfrm>
              <a:off x="1905432" y="3125468"/>
              <a:ext cx="1870233" cy="782162"/>
            </a:xfrm>
            <a:prstGeom prst="rect">
              <a:avLst/>
            </a:prstGeom>
            <a:noFill/>
            <a:ln>
              <a:noFill/>
            </a:ln>
          </p:spPr>
          <p:txBody>
            <a:bodyPr spcFirstLastPara="1" wrap="square" lIns="91425" tIns="45700" rIns="91425" bIns="45700" anchor="ctr" anchorCtr="0">
              <a:noAutofit/>
            </a:bodyPr>
            <a:lstStyle/>
            <a:p>
              <a:pPr>
                <a:buClr>
                  <a:schemeClr val="lt1"/>
                </a:buClr>
                <a:buSzPts val="1600"/>
              </a:pPr>
              <a:r>
                <a:rPr lang="ja-JP" altLang="en-US" sz="1600" b="1" dirty="0">
                  <a:solidFill>
                    <a:schemeClr val="lt1"/>
                  </a:solidFill>
                  <a:latin typeface="BIZ UDPゴシック" panose="020B0400000000000000" pitchFamily="50" charset="-128"/>
                  <a:ea typeface="BIZ UDPゴシック" panose="020B0400000000000000" pitchFamily="50" charset="-128"/>
                </a:rPr>
                <a:t>入ってくるお金を</a:t>
              </a:r>
              <a:endParaRPr lang="en-US" altLang="ja-JP" sz="1600" b="1" dirty="0">
                <a:solidFill>
                  <a:schemeClr val="lt1"/>
                </a:solidFill>
                <a:latin typeface="BIZ UDPゴシック" panose="020B0400000000000000" pitchFamily="50" charset="-128"/>
                <a:ea typeface="BIZ UDPゴシック" panose="020B0400000000000000" pitchFamily="50" charset="-128"/>
              </a:endParaRPr>
            </a:p>
            <a:p>
              <a:pPr>
                <a:buClr>
                  <a:schemeClr val="lt1"/>
                </a:buClr>
                <a:buSzPts val="1600"/>
              </a:pPr>
              <a:r>
                <a:rPr lang="en-US" altLang="ja-JP" sz="2400" b="1" dirty="0">
                  <a:solidFill>
                    <a:schemeClr val="lt1"/>
                  </a:solidFill>
                  <a:latin typeface="BIZ UDPゴシック" panose="020B0400000000000000" pitchFamily="50" charset="-128"/>
                  <a:ea typeface="BIZ UDPゴシック" panose="020B0400000000000000" pitchFamily="50" charset="-128"/>
                </a:rPr>
                <a:t>『</a:t>
              </a:r>
              <a:r>
                <a:rPr lang="ja-JP" altLang="en-US" sz="2400" b="1" dirty="0">
                  <a:solidFill>
                    <a:schemeClr val="lt1"/>
                  </a:solidFill>
                  <a:latin typeface="BIZ UDPゴシック" panose="020B0400000000000000" pitchFamily="50" charset="-128"/>
                  <a:ea typeface="BIZ UDPゴシック" panose="020B0400000000000000" pitchFamily="50" charset="-128"/>
                </a:rPr>
                <a:t>殖やす</a:t>
              </a:r>
              <a:r>
                <a:rPr lang="en-US" altLang="ja-JP" sz="2400" b="1" dirty="0">
                  <a:solidFill>
                    <a:schemeClr val="lt1"/>
                  </a:solidFill>
                  <a:latin typeface="BIZ UDPゴシック" panose="020B0400000000000000" pitchFamily="50" charset="-128"/>
                  <a:ea typeface="BIZ UDPゴシック" panose="020B0400000000000000" pitchFamily="50" charset="-128"/>
                </a:rPr>
                <a:t>』</a:t>
              </a:r>
              <a:endParaRPr sz="2400" b="1" dirty="0">
                <a:solidFill>
                  <a:schemeClr val="lt1"/>
                </a:solidFill>
                <a:latin typeface="+mn-ea"/>
              </a:endParaRPr>
            </a:p>
          </p:txBody>
        </p:sp>
        <p:sp>
          <p:nvSpPr>
            <p:cNvPr id="40" name="Google Shape;241;p7">
              <a:extLst>
                <a:ext uri="{FF2B5EF4-FFF2-40B4-BE49-F238E27FC236}">
                  <a16:creationId xmlns:a16="http://schemas.microsoft.com/office/drawing/2014/main" id="{07AEDAB8-88C9-3A41-299E-395C8E12E406}"/>
                </a:ext>
              </a:extLst>
            </p:cNvPr>
            <p:cNvSpPr txBox="1"/>
            <p:nvPr/>
          </p:nvSpPr>
          <p:spPr>
            <a:xfrm>
              <a:off x="4058612" y="2867371"/>
              <a:ext cx="4142844" cy="1176175"/>
            </a:xfrm>
            <a:prstGeom prst="rect">
              <a:avLst/>
            </a:prstGeom>
            <a:noFill/>
            <a:ln>
              <a:noFill/>
            </a:ln>
          </p:spPr>
          <p:txBody>
            <a:bodyPr spcFirstLastPara="1" wrap="square" lIns="91425" tIns="45700" rIns="91425" bIns="45700" anchor="ctr" anchorCtr="0">
              <a:normAutofit/>
            </a:bodyPr>
            <a:lstStyle/>
            <a:p>
              <a:pPr>
                <a:lnSpc>
                  <a:spcPct val="150000"/>
                </a:lnSpc>
                <a:buClr>
                  <a:schemeClr val="dk1"/>
                </a:buClr>
                <a:buSzPts val="1400"/>
              </a:pPr>
              <a:r>
                <a:rPr lang="ja-JP" altLang="en-US" b="1" dirty="0">
                  <a:latin typeface="BIZ UDPゴシック" panose="020B0400000000000000" pitchFamily="50" charset="-128"/>
                  <a:ea typeface="BIZ UDPゴシック" panose="020B0400000000000000" pitchFamily="50" charset="-128"/>
                </a:rPr>
                <a:t>キャリアアップ</a:t>
              </a:r>
              <a:endParaRPr lang="en-US" altLang="ja-JP" b="1" dirty="0">
                <a:latin typeface="BIZ UDPゴシック" panose="020B0400000000000000" pitchFamily="50" charset="-128"/>
                <a:ea typeface="BIZ UDPゴシック" panose="020B0400000000000000" pitchFamily="50" charset="-128"/>
              </a:endParaRPr>
            </a:p>
            <a:p>
              <a:pPr>
                <a:lnSpc>
                  <a:spcPct val="150000"/>
                </a:lnSpc>
                <a:buClr>
                  <a:schemeClr val="dk1"/>
                </a:buClr>
                <a:buSzPts val="1400"/>
              </a:pPr>
              <a:r>
                <a:rPr lang="ja-JP" altLang="en-US" b="1" dirty="0">
                  <a:latin typeface="BIZ UDPゴシック" panose="020B0400000000000000" pitchFamily="50" charset="-128"/>
                  <a:ea typeface="BIZ UDPゴシック" panose="020B0400000000000000" pitchFamily="50" charset="-128"/>
                </a:rPr>
                <a:t>兼業や副業</a:t>
              </a:r>
              <a:endParaRPr b="1" dirty="0">
                <a:latin typeface="BIZ UDPゴシック" panose="020B0400000000000000" pitchFamily="50" charset="-128"/>
              </a:endParaRPr>
            </a:p>
          </p:txBody>
        </p:sp>
        <p:grpSp>
          <p:nvGrpSpPr>
            <p:cNvPr id="41" name="Google Shape;242;p7">
              <a:extLst>
                <a:ext uri="{FF2B5EF4-FFF2-40B4-BE49-F238E27FC236}">
                  <a16:creationId xmlns:a16="http://schemas.microsoft.com/office/drawing/2014/main" id="{4A555E6A-CF6A-CC16-D4E4-A1B6F416DABE}"/>
                </a:ext>
              </a:extLst>
            </p:cNvPr>
            <p:cNvGrpSpPr/>
            <p:nvPr/>
          </p:nvGrpSpPr>
          <p:grpSpPr>
            <a:xfrm>
              <a:off x="1622485" y="4337155"/>
              <a:ext cx="6386513" cy="1176178"/>
              <a:chOff x="1064153" y="3837115"/>
              <a:chExt cx="6386513" cy="1176178"/>
            </a:xfrm>
          </p:grpSpPr>
          <p:pic>
            <p:nvPicPr>
              <p:cNvPr id="42" name="Google Shape;243;p7">
                <a:extLst>
                  <a:ext uri="{FF2B5EF4-FFF2-40B4-BE49-F238E27FC236}">
                    <a16:creationId xmlns:a16="http://schemas.microsoft.com/office/drawing/2014/main" id="{4AE5BE34-D3DB-7E24-3C37-4C23154EC718}"/>
                  </a:ext>
                </a:extLst>
              </p:cNvPr>
              <p:cNvPicPr preferRelativeResize="0"/>
              <p:nvPr/>
            </p:nvPicPr>
            <p:blipFill rotWithShape="1">
              <a:blip r:embed="rId5">
                <a:alphaModFix/>
              </a:blip>
              <a:srcRect/>
              <a:stretch/>
            </p:blipFill>
            <p:spPr>
              <a:xfrm>
                <a:off x="1064153" y="3837115"/>
                <a:ext cx="2153180" cy="1176178"/>
              </a:xfrm>
              <a:prstGeom prst="rect">
                <a:avLst/>
              </a:prstGeom>
              <a:noFill/>
              <a:ln>
                <a:noFill/>
              </a:ln>
            </p:spPr>
          </p:pic>
          <p:sp>
            <p:nvSpPr>
              <p:cNvPr id="43" name="Google Shape;244;p7">
                <a:extLst>
                  <a:ext uri="{FF2B5EF4-FFF2-40B4-BE49-F238E27FC236}">
                    <a16:creationId xmlns:a16="http://schemas.microsoft.com/office/drawing/2014/main" id="{D62B9111-66B6-F7A8-A15E-86F7C08BC74A}"/>
                  </a:ext>
                </a:extLst>
              </p:cNvPr>
              <p:cNvSpPr/>
              <p:nvPr/>
            </p:nvSpPr>
            <p:spPr>
              <a:xfrm>
                <a:off x="3217333" y="3856353"/>
                <a:ext cx="4233333" cy="1155455"/>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algn="ctr"/>
                <a:endParaRPr sz="1800" dirty="0">
                  <a:solidFill>
                    <a:schemeClr val="lt1"/>
                  </a:solidFill>
                  <a:latin typeface="BIZ UDPゴシック" panose="020B0400000000000000" pitchFamily="50" charset="-128"/>
                </a:endParaRPr>
              </a:p>
            </p:txBody>
          </p:sp>
        </p:grpSp>
        <p:sp>
          <p:nvSpPr>
            <p:cNvPr id="44" name="Google Shape;250;p7">
              <a:extLst>
                <a:ext uri="{FF2B5EF4-FFF2-40B4-BE49-F238E27FC236}">
                  <a16:creationId xmlns:a16="http://schemas.microsoft.com/office/drawing/2014/main" id="{B7499B4E-9058-6C9A-C795-353C8DF1A0DB}"/>
                </a:ext>
              </a:extLst>
            </p:cNvPr>
            <p:cNvSpPr txBox="1"/>
            <p:nvPr/>
          </p:nvSpPr>
          <p:spPr>
            <a:xfrm>
              <a:off x="1813549" y="4515910"/>
              <a:ext cx="2053998" cy="813576"/>
            </a:xfrm>
            <a:prstGeom prst="rect">
              <a:avLst/>
            </a:prstGeom>
            <a:noFill/>
            <a:ln>
              <a:noFill/>
            </a:ln>
          </p:spPr>
          <p:txBody>
            <a:bodyPr spcFirstLastPara="1" wrap="square" lIns="91425" tIns="45700" rIns="91425" bIns="45700" anchor="ctr" anchorCtr="0">
              <a:noAutofit/>
            </a:bodyPr>
            <a:lstStyle/>
            <a:p>
              <a:pPr>
                <a:buClr>
                  <a:schemeClr val="lt1"/>
                </a:buClr>
                <a:buSzPts val="1600"/>
              </a:pPr>
              <a:r>
                <a:rPr lang="ja-JP" altLang="en-US" b="1" dirty="0">
                  <a:solidFill>
                    <a:schemeClr val="lt1"/>
                  </a:solidFill>
                  <a:latin typeface="BIZ UDPゴシック" panose="020B0400000000000000" pitchFamily="50" charset="-128"/>
                  <a:ea typeface="BIZ UDPゴシック" panose="020B0400000000000000" pitchFamily="50" charset="-128"/>
                </a:rPr>
                <a:t>お金に</a:t>
              </a:r>
              <a:endParaRPr lang="en-US" altLang="ja-JP" b="1" dirty="0">
                <a:solidFill>
                  <a:schemeClr val="lt1"/>
                </a:solidFill>
                <a:latin typeface="BIZ UDPゴシック" panose="020B0400000000000000" pitchFamily="50" charset="-128"/>
                <a:ea typeface="BIZ UDPゴシック" panose="020B0400000000000000" pitchFamily="50" charset="-128"/>
              </a:endParaRPr>
            </a:p>
            <a:p>
              <a:pPr>
                <a:buClr>
                  <a:schemeClr val="lt1"/>
                </a:buClr>
                <a:buSzPts val="1600"/>
              </a:pPr>
              <a:r>
                <a:rPr lang="en-US" altLang="ja-JP" b="1" dirty="0">
                  <a:solidFill>
                    <a:schemeClr val="lt1"/>
                  </a:solidFill>
                  <a:latin typeface="BIZ UDPゴシック" panose="020B0400000000000000" pitchFamily="50" charset="-128"/>
                  <a:ea typeface="BIZ UDPゴシック" panose="020B0400000000000000" pitchFamily="50" charset="-128"/>
                </a:rPr>
                <a:t>『</a:t>
              </a:r>
              <a:r>
                <a:rPr lang="ja-JP" altLang="en-US" b="1" dirty="0">
                  <a:solidFill>
                    <a:schemeClr val="lt1"/>
                  </a:solidFill>
                  <a:latin typeface="BIZ UDPゴシック" panose="020B0400000000000000" pitchFamily="50" charset="-128"/>
                  <a:ea typeface="BIZ UDPゴシック" panose="020B0400000000000000" pitchFamily="50" charset="-128"/>
                </a:rPr>
                <a:t>働いてもらう</a:t>
              </a:r>
              <a:r>
                <a:rPr lang="en-US" altLang="ja-JP" b="1" dirty="0">
                  <a:solidFill>
                    <a:schemeClr val="lt1"/>
                  </a:solidFill>
                  <a:latin typeface="BIZ UDPゴシック" panose="020B0400000000000000" pitchFamily="50" charset="-128"/>
                  <a:ea typeface="BIZ UDPゴシック" panose="020B0400000000000000" pitchFamily="50" charset="-128"/>
                </a:rPr>
                <a:t>』</a:t>
              </a:r>
              <a:endParaRPr b="1" dirty="0">
                <a:solidFill>
                  <a:schemeClr val="lt1"/>
                </a:solidFill>
                <a:latin typeface="BIZ UDPゴシック" panose="020B0400000000000000" pitchFamily="50" charset="-128"/>
              </a:endParaRPr>
            </a:p>
          </p:txBody>
        </p:sp>
        <p:sp>
          <p:nvSpPr>
            <p:cNvPr id="45" name="Google Shape;251;p7">
              <a:extLst>
                <a:ext uri="{FF2B5EF4-FFF2-40B4-BE49-F238E27FC236}">
                  <a16:creationId xmlns:a16="http://schemas.microsoft.com/office/drawing/2014/main" id="{A072B70E-B98F-5AE5-08E9-34752D54A158}"/>
                </a:ext>
              </a:extLst>
            </p:cNvPr>
            <p:cNvSpPr txBox="1"/>
            <p:nvPr/>
          </p:nvSpPr>
          <p:spPr>
            <a:xfrm>
              <a:off x="4119484" y="4282164"/>
              <a:ext cx="4142844" cy="1176175"/>
            </a:xfrm>
            <a:prstGeom prst="rect">
              <a:avLst/>
            </a:prstGeom>
            <a:noFill/>
            <a:ln>
              <a:noFill/>
            </a:ln>
          </p:spPr>
          <p:txBody>
            <a:bodyPr spcFirstLastPara="1" wrap="square" lIns="91425" tIns="45700" rIns="91425" bIns="45700" anchor="ctr" anchorCtr="0">
              <a:normAutofit/>
            </a:bodyPr>
            <a:lstStyle/>
            <a:p>
              <a:pPr>
                <a:lnSpc>
                  <a:spcPct val="150000"/>
                </a:lnSpc>
                <a:buClr>
                  <a:schemeClr val="dk1"/>
                </a:buClr>
                <a:buSzPts val="1400"/>
              </a:pPr>
              <a:r>
                <a:rPr lang="ja-JP" altLang="en-US" b="1" dirty="0">
                  <a:latin typeface="BIZ UDPゴシック" panose="020B0400000000000000" pitchFamily="50" charset="-128"/>
                  <a:ea typeface="BIZ UDPゴシック" panose="020B0400000000000000" pitchFamily="50" charset="-128"/>
                </a:rPr>
                <a:t>投資する</a:t>
              </a:r>
              <a:endParaRPr lang="en-US" altLang="ja-JP" b="1" dirty="0">
                <a:latin typeface="BIZ UDPゴシック" panose="020B0400000000000000" pitchFamily="50" charset="-128"/>
                <a:ea typeface="BIZ UDPゴシック" panose="020B0400000000000000" pitchFamily="50" charset="-128"/>
              </a:endParaRPr>
            </a:p>
            <a:p>
              <a:pPr>
                <a:lnSpc>
                  <a:spcPct val="150000"/>
                </a:lnSpc>
                <a:buClr>
                  <a:schemeClr val="dk1"/>
                </a:buClr>
                <a:buSzPts val="1400"/>
              </a:pPr>
              <a:r>
                <a:rPr lang="ja-JP" altLang="en-US" b="1" dirty="0">
                  <a:latin typeface="BIZ UDPゴシック" panose="020B0400000000000000" pitchFamily="50" charset="-128"/>
                  <a:ea typeface="BIZ UDPゴシック" panose="020B0400000000000000" pitchFamily="50" charset="-128"/>
                </a:rPr>
                <a:t>運用利回りを高める</a:t>
              </a:r>
              <a:endParaRPr b="1" dirty="0">
                <a:latin typeface="BIZ UDPゴシック" panose="020B0400000000000000" pitchFamily="50" charset="-128"/>
              </a:endParaRPr>
            </a:p>
          </p:txBody>
        </p:sp>
      </p:grpSp>
      <p:pic>
        <p:nvPicPr>
          <p:cNvPr id="11" name="Image 10" descr="preencoded.png">
            <a:extLst>
              <a:ext uri="{FF2B5EF4-FFF2-40B4-BE49-F238E27FC236}">
                <a16:creationId xmlns:a16="http://schemas.microsoft.com/office/drawing/2014/main" id="{CA433879-9248-5AA5-C078-C19E935CFC6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15004" y="1357038"/>
            <a:ext cx="886120" cy="886120"/>
          </a:xfrm>
          <a:prstGeom prst="rect">
            <a:avLst/>
          </a:prstGeom>
        </p:spPr>
      </p:pic>
      <p:pic>
        <p:nvPicPr>
          <p:cNvPr id="13" name="Image 19" descr="preencoded.png">
            <a:extLst>
              <a:ext uri="{FF2B5EF4-FFF2-40B4-BE49-F238E27FC236}">
                <a16:creationId xmlns:a16="http://schemas.microsoft.com/office/drawing/2014/main" id="{35F90D26-61F7-85AC-11F0-BC7DB36FED1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630469" y="2607592"/>
            <a:ext cx="1039091" cy="1039091"/>
          </a:xfrm>
          <a:prstGeom prst="rect">
            <a:avLst/>
          </a:prstGeom>
        </p:spPr>
      </p:pic>
      <p:pic>
        <p:nvPicPr>
          <p:cNvPr id="14" name="Image 15" descr="preencoded.png">
            <a:extLst>
              <a:ext uri="{FF2B5EF4-FFF2-40B4-BE49-F238E27FC236}">
                <a16:creationId xmlns:a16="http://schemas.microsoft.com/office/drawing/2014/main" id="{ACC3691E-70C7-787D-B0F0-CF06149262C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615004" y="4014098"/>
            <a:ext cx="1039091" cy="1039091"/>
          </a:xfrm>
          <a:prstGeom prst="rect">
            <a:avLst/>
          </a:prstGeom>
        </p:spPr>
      </p:pic>
      <p:sp>
        <p:nvSpPr>
          <p:cNvPr id="4" name="フッター プレースホルダー 3">
            <a:extLst>
              <a:ext uri="{FF2B5EF4-FFF2-40B4-BE49-F238E27FC236}">
                <a16:creationId xmlns:a16="http://schemas.microsoft.com/office/drawing/2014/main" id="{13DF2335-A3C6-F021-BA0B-EECFE77F2E47}"/>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416106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78">
          <a:extLst>
            <a:ext uri="{FF2B5EF4-FFF2-40B4-BE49-F238E27FC236}">
              <a16:creationId xmlns:a16="http://schemas.microsoft.com/office/drawing/2014/main" id="{D5E04182-B84B-6CC6-7052-85673D22CAD3}"/>
            </a:ext>
          </a:extLst>
        </p:cNvPr>
        <p:cNvGrpSpPr/>
        <p:nvPr/>
      </p:nvGrpSpPr>
      <p:grpSpPr>
        <a:xfrm>
          <a:off x="0" y="0"/>
          <a:ext cx="0" cy="0"/>
          <a:chOff x="0" y="0"/>
          <a:chExt cx="0" cy="0"/>
        </a:xfrm>
      </p:grpSpPr>
      <p:pic>
        <p:nvPicPr>
          <p:cNvPr id="2" name="Google Shape;154;g31f5d0c0edc_0_52">
            <a:extLst>
              <a:ext uri="{FF2B5EF4-FFF2-40B4-BE49-F238E27FC236}">
                <a16:creationId xmlns:a16="http://schemas.microsoft.com/office/drawing/2014/main" id="{9D7EB777-B4CD-527E-2916-1542ECEEBB13}"/>
              </a:ext>
            </a:extLst>
          </p:cNvPr>
          <p:cNvPicPr preferRelativeResize="0"/>
          <p:nvPr/>
        </p:nvPicPr>
        <p:blipFill rotWithShape="1">
          <a:blip r:embed="rId3">
            <a:alphaModFix/>
          </a:blip>
          <a:srcRect/>
          <a:stretch/>
        </p:blipFill>
        <p:spPr>
          <a:xfrm rot="10800000" flipH="1">
            <a:off x="-346983" y="218915"/>
            <a:ext cx="3452548" cy="657809"/>
          </a:xfrm>
          <a:prstGeom prst="rect">
            <a:avLst/>
          </a:prstGeom>
          <a:noFill/>
          <a:ln>
            <a:noFill/>
          </a:ln>
        </p:spPr>
      </p:pic>
      <p:sp>
        <p:nvSpPr>
          <p:cNvPr id="3" name="Google Shape;155;g31f5d0c0edc_0_52">
            <a:extLst>
              <a:ext uri="{FF2B5EF4-FFF2-40B4-BE49-F238E27FC236}">
                <a16:creationId xmlns:a16="http://schemas.microsoft.com/office/drawing/2014/main" id="{8A5DC048-70D3-CBF6-34E5-6F1947797088}"/>
              </a:ext>
            </a:extLst>
          </p:cNvPr>
          <p:cNvSpPr txBox="1"/>
          <p:nvPr/>
        </p:nvSpPr>
        <p:spPr>
          <a:xfrm>
            <a:off x="327740" y="164352"/>
            <a:ext cx="2522498" cy="685086"/>
          </a:xfrm>
          <a:prstGeom prst="rect">
            <a:avLst/>
          </a:prstGeom>
          <a:noFill/>
          <a:ln>
            <a:noFill/>
          </a:ln>
        </p:spPr>
        <p:txBody>
          <a:bodyPr spcFirstLastPara="1" wrap="square" lIns="84125" tIns="42050" rIns="84125" bIns="42050" anchor="ctr" anchorCtr="0">
            <a:spAutoFit/>
          </a:bodyPr>
          <a:lstStyle/>
          <a:p>
            <a:pPr marL="0" lvl="0" indent="0" algn="l" rtl="0">
              <a:lnSpc>
                <a:spcPct val="150000"/>
              </a:lnSpc>
              <a:spcBef>
                <a:spcPts val="0"/>
              </a:spcBef>
              <a:spcAft>
                <a:spcPts val="0"/>
              </a:spcAft>
              <a:buClr>
                <a:srgbClr val="F29558"/>
              </a:buClr>
              <a:buSzPts val="2600"/>
              <a:buFont typeface="Arial"/>
              <a:buNone/>
            </a:pPr>
            <a:r>
              <a:rPr lang="ja-JP" altLang="en-US" sz="2600" b="1" dirty="0">
                <a:solidFill>
                  <a:srgbClr val="F29558"/>
                </a:solidFill>
                <a:latin typeface="BIZ UDPゴシック" panose="020B0400000000000000" pitchFamily="50" charset="-128"/>
                <a:ea typeface="BIZ UDPゴシック" panose="020B0400000000000000" pitchFamily="50" charset="-128"/>
              </a:rPr>
              <a:t>ライフプラン</a:t>
            </a:r>
            <a:endParaRPr sz="2600" b="1" dirty="0">
              <a:solidFill>
                <a:srgbClr val="F29558"/>
              </a:solidFill>
              <a:latin typeface="BIZ UDPゴシック" panose="020B0400000000000000" pitchFamily="50" charset="-128"/>
            </a:endParaRPr>
          </a:p>
        </p:txBody>
      </p:sp>
      <p:sp>
        <p:nvSpPr>
          <p:cNvPr id="6" name="Google Shape;171;p5">
            <a:extLst>
              <a:ext uri="{FF2B5EF4-FFF2-40B4-BE49-F238E27FC236}">
                <a16:creationId xmlns:a16="http://schemas.microsoft.com/office/drawing/2014/main" id="{A5061542-AAC8-DD7B-9D81-88157F5774C8}"/>
              </a:ext>
            </a:extLst>
          </p:cNvPr>
          <p:cNvSpPr txBox="1"/>
          <p:nvPr/>
        </p:nvSpPr>
        <p:spPr>
          <a:xfrm>
            <a:off x="8128475" y="2554610"/>
            <a:ext cx="882870" cy="324387"/>
          </a:xfrm>
          <a:prstGeom prst="rect">
            <a:avLst/>
          </a:prstGeom>
          <a:noFill/>
          <a:ln>
            <a:noFill/>
          </a:ln>
        </p:spPr>
        <p:txBody>
          <a:bodyPr spcFirstLastPara="1" wrap="square" lIns="91425" tIns="45700" rIns="91425" bIns="45700" anchor="ctr" anchorCtr="0">
            <a:noAutofit/>
          </a:bodyPr>
          <a:lstStyle/>
          <a:p>
            <a:pPr algn="ctr">
              <a:lnSpc>
                <a:spcPct val="150000"/>
              </a:lnSpc>
              <a:buClr>
                <a:srgbClr val="F4A169"/>
              </a:buClr>
              <a:buSzPts val="1600"/>
            </a:pPr>
            <a:endParaRPr dirty="0">
              <a:latin typeface="BIZ UDPゴシック" panose="020B0400000000000000" pitchFamily="50" charset="-128"/>
            </a:endParaRPr>
          </a:p>
        </p:txBody>
      </p:sp>
      <p:grpSp>
        <p:nvGrpSpPr>
          <p:cNvPr id="162" name="グループ化 161">
            <a:extLst>
              <a:ext uri="{FF2B5EF4-FFF2-40B4-BE49-F238E27FC236}">
                <a16:creationId xmlns:a16="http://schemas.microsoft.com/office/drawing/2014/main" id="{17E534DB-9BDE-5011-BCEB-D453458E88A4}"/>
              </a:ext>
            </a:extLst>
          </p:cNvPr>
          <p:cNvGrpSpPr/>
          <p:nvPr/>
        </p:nvGrpSpPr>
        <p:grpSpPr>
          <a:xfrm>
            <a:off x="327740" y="1451396"/>
            <a:ext cx="4417453" cy="4200202"/>
            <a:chOff x="102606" y="1419498"/>
            <a:chExt cx="4417453" cy="4200202"/>
          </a:xfrm>
        </p:grpSpPr>
        <p:sp>
          <p:nvSpPr>
            <p:cNvPr id="13" name="Google Shape;311;p11">
              <a:extLst>
                <a:ext uri="{FF2B5EF4-FFF2-40B4-BE49-F238E27FC236}">
                  <a16:creationId xmlns:a16="http://schemas.microsoft.com/office/drawing/2014/main" id="{F42AE72D-7AD5-1633-1F1C-463943730EE2}"/>
                </a:ext>
              </a:extLst>
            </p:cNvPr>
            <p:cNvSpPr/>
            <p:nvPr/>
          </p:nvSpPr>
          <p:spPr>
            <a:xfrm>
              <a:off x="126676" y="3321181"/>
              <a:ext cx="4353668" cy="422506"/>
            </a:xfrm>
            <a:prstGeom prst="roundRect">
              <a:avLst>
                <a:gd name="adj" fmla="val 16667"/>
              </a:avLst>
            </a:prstGeom>
            <a:solidFill>
              <a:srgbClr val="F4A169"/>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algn="ctr"/>
              <a:r>
                <a:rPr lang="ja-JP" altLang="en-US" sz="1600" b="1" dirty="0">
                  <a:solidFill>
                    <a:schemeClr val="lt1"/>
                  </a:solidFill>
                  <a:latin typeface="BIZ UDPゴシック" panose="020B0400000000000000" pitchFamily="50" charset="-128"/>
                  <a:ea typeface="BIZ UDPゴシック" panose="020B0400000000000000" pitchFamily="50" charset="-128"/>
                </a:rPr>
                <a:t>ライフプラン、キャッシュフロー表を作成</a:t>
              </a:r>
              <a:endParaRPr sz="1600" dirty="0">
                <a:latin typeface="BIZ UDPゴシック" panose="020B0400000000000000" pitchFamily="50" charset="-128"/>
              </a:endParaRPr>
            </a:p>
          </p:txBody>
        </p:sp>
        <p:grpSp>
          <p:nvGrpSpPr>
            <p:cNvPr id="28" name="グループ化 27">
              <a:extLst>
                <a:ext uri="{FF2B5EF4-FFF2-40B4-BE49-F238E27FC236}">
                  <a16:creationId xmlns:a16="http://schemas.microsoft.com/office/drawing/2014/main" id="{16EF0810-9EFA-E697-A34A-69AB3BFFEBB3}"/>
                </a:ext>
              </a:extLst>
            </p:cNvPr>
            <p:cNvGrpSpPr/>
            <p:nvPr/>
          </p:nvGrpSpPr>
          <p:grpSpPr>
            <a:xfrm>
              <a:off x="102606" y="1419498"/>
              <a:ext cx="4343360" cy="1358910"/>
              <a:chOff x="102606" y="1419498"/>
              <a:chExt cx="4343360" cy="1358910"/>
            </a:xfrm>
          </p:grpSpPr>
          <p:sp>
            <p:nvSpPr>
              <p:cNvPr id="23" name="Google Shape;312;p11">
                <a:extLst>
                  <a:ext uri="{FF2B5EF4-FFF2-40B4-BE49-F238E27FC236}">
                    <a16:creationId xmlns:a16="http://schemas.microsoft.com/office/drawing/2014/main" id="{90CF1408-C5BF-B857-1D40-82535FB8FCCC}"/>
                  </a:ext>
                </a:extLst>
              </p:cNvPr>
              <p:cNvSpPr/>
              <p:nvPr/>
            </p:nvSpPr>
            <p:spPr>
              <a:xfrm>
                <a:off x="102606" y="1419498"/>
                <a:ext cx="4343360" cy="1358910"/>
              </a:xfrm>
              <a:prstGeom prst="roundRect">
                <a:avLst>
                  <a:gd name="adj" fmla="val 16667"/>
                </a:avLst>
              </a:prstGeom>
              <a:solidFill>
                <a:schemeClr val="lt1"/>
              </a:solidFill>
              <a:ln w="38100" cap="flat" cmpd="sng">
                <a:solidFill>
                  <a:srgbClr val="F4A169"/>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r>
                  <a:rPr lang="en-US" altLang="ja-JP" sz="1400" b="1" dirty="0">
                    <a:solidFill>
                      <a:srgbClr val="F28D48"/>
                    </a:solidFill>
                    <a:latin typeface="BIZ UDPゴシック" panose="020B0400000000000000" pitchFamily="50" charset="-128"/>
                    <a:ea typeface="BIZ UDPゴシック" panose="020B0400000000000000" pitchFamily="50" charset="-128"/>
                  </a:rPr>
                  <a:t>1</a:t>
                </a:r>
                <a:r>
                  <a:rPr lang="ja-JP" altLang="en-US" sz="1400" b="1" dirty="0">
                    <a:solidFill>
                      <a:srgbClr val="F28D48"/>
                    </a:solidFill>
                    <a:latin typeface="BIZ UDPゴシック" panose="020B0400000000000000" pitchFamily="50" charset="-128"/>
                    <a:ea typeface="BIZ UDPゴシック" panose="020B0400000000000000" pitchFamily="50" charset="-128"/>
                  </a:rPr>
                  <a:t>回目面談</a:t>
                </a:r>
                <a:endParaRPr sz="1400" dirty="0">
                  <a:latin typeface="BIZ UDPゴシック" panose="020B0400000000000000" pitchFamily="50" charset="-128"/>
                </a:endParaRPr>
              </a:p>
            </p:txBody>
          </p:sp>
          <p:pic>
            <p:nvPicPr>
              <p:cNvPr id="24" name="Google Shape;122;p4">
                <a:extLst>
                  <a:ext uri="{FF2B5EF4-FFF2-40B4-BE49-F238E27FC236}">
                    <a16:creationId xmlns:a16="http://schemas.microsoft.com/office/drawing/2014/main" id="{6A40E697-1F91-990C-10A7-956981078D2B}"/>
                  </a:ext>
                </a:extLst>
              </p:cNvPr>
              <p:cNvPicPr preferRelativeResize="0"/>
              <p:nvPr/>
            </p:nvPicPr>
            <p:blipFill rotWithShape="1">
              <a:blip r:embed="rId4">
                <a:alphaModFix/>
              </a:blip>
              <a:srcRect/>
              <a:stretch/>
            </p:blipFill>
            <p:spPr>
              <a:xfrm flipH="1">
                <a:off x="1138282" y="1619294"/>
                <a:ext cx="45719" cy="950393"/>
              </a:xfrm>
              <a:prstGeom prst="rect">
                <a:avLst/>
              </a:prstGeom>
              <a:noFill/>
              <a:ln>
                <a:noFill/>
              </a:ln>
            </p:spPr>
          </p:pic>
          <p:sp>
            <p:nvSpPr>
              <p:cNvPr id="26" name="テキスト ボックス 25">
                <a:extLst>
                  <a:ext uri="{FF2B5EF4-FFF2-40B4-BE49-F238E27FC236}">
                    <a16:creationId xmlns:a16="http://schemas.microsoft.com/office/drawing/2014/main" id="{686446FC-582D-7E4E-7689-44DFD9626EDC}"/>
                  </a:ext>
                </a:extLst>
              </p:cNvPr>
              <p:cNvSpPr txBox="1"/>
              <p:nvPr/>
            </p:nvSpPr>
            <p:spPr>
              <a:xfrm>
                <a:off x="1229846" y="1691437"/>
                <a:ext cx="2254143" cy="338554"/>
              </a:xfrm>
              <a:prstGeom prst="rect">
                <a:avLst/>
              </a:prstGeom>
              <a:noFill/>
            </p:spPr>
            <p:txBody>
              <a:bodyPr wrap="none" rtlCol="0">
                <a:spAutoFit/>
              </a:bodyPr>
              <a:lstStyle/>
              <a:p>
                <a:r>
                  <a:rPr kumimoji="1" lang="ja-JP" altLang="en-US" sz="1600" b="1" dirty="0">
                    <a:solidFill>
                      <a:schemeClr val="accent2"/>
                    </a:solidFill>
                    <a:latin typeface="BIZ UDPゴシック" panose="020B0400000000000000" pitchFamily="50" charset="-128"/>
                    <a:ea typeface="BIZ UDPゴシック" panose="020B0400000000000000" pitchFamily="50" charset="-128"/>
                  </a:rPr>
                  <a:t>ヒアリング（</a:t>
                </a:r>
                <a:r>
                  <a:rPr kumimoji="1" lang="en-US" altLang="ja-JP" sz="1600" b="1" dirty="0">
                    <a:solidFill>
                      <a:schemeClr val="accent2"/>
                    </a:solidFill>
                    <a:latin typeface="BIZ UDPゴシック" panose="020B0400000000000000" pitchFamily="50" charset="-128"/>
                    <a:ea typeface="BIZ UDPゴシック" panose="020B0400000000000000" pitchFamily="50" charset="-128"/>
                  </a:rPr>
                  <a:t>60</a:t>
                </a:r>
                <a:r>
                  <a:rPr kumimoji="1" lang="ja-JP" altLang="en-US" sz="1600" b="1" dirty="0">
                    <a:solidFill>
                      <a:schemeClr val="accent2"/>
                    </a:solidFill>
                    <a:latin typeface="BIZ UDPゴシック" panose="020B0400000000000000" pitchFamily="50" charset="-128"/>
                    <a:ea typeface="BIZ UDPゴシック" panose="020B0400000000000000" pitchFamily="50" charset="-128"/>
                  </a:rPr>
                  <a:t>分程度</a:t>
                </a:r>
                <a:r>
                  <a:rPr kumimoji="1" lang="ja-JP" altLang="en-US" sz="1600" b="1" dirty="0">
                    <a:latin typeface="BIZ UDPゴシック" panose="020B0400000000000000" pitchFamily="50" charset="-128"/>
                    <a:ea typeface="BIZ UDPゴシック" panose="020B0400000000000000" pitchFamily="50" charset="-128"/>
                  </a:rPr>
                  <a:t>）</a:t>
                </a:r>
              </a:p>
            </p:txBody>
          </p:sp>
          <p:sp>
            <p:nvSpPr>
              <p:cNvPr id="27" name="テキスト ボックス 26">
                <a:extLst>
                  <a:ext uri="{FF2B5EF4-FFF2-40B4-BE49-F238E27FC236}">
                    <a16:creationId xmlns:a16="http://schemas.microsoft.com/office/drawing/2014/main" id="{E3542765-6704-2E51-8247-3DDEA218C667}"/>
                  </a:ext>
                </a:extLst>
              </p:cNvPr>
              <p:cNvSpPr txBox="1"/>
              <p:nvPr/>
            </p:nvSpPr>
            <p:spPr>
              <a:xfrm>
                <a:off x="1183301" y="2054708"/>
                <a:ext cx="3089307" cy="553998"/>
              </a:xfrm>
              <a:prstGeom prst="rect">
                <a:avLst/>
              </a:prstGeom>
              <a:noFill/>
            </p:spPr>
            <p:txBody>
              <a:bodyPr wrap="none" rtlCol="0">
                <a:spAutoFit/>
              </a:bodyPr>
              <a:lstStyle/>
              <a:p>
                <a:r>
                  <a:rPr kumimoji="1" lang="ja-JP" altLang="en-US" sz="1000" b="1" dirty="0">
                    <a:latin typeface="BIZ UDPゴシック" panose="020B0400000000000000" pitchFamily="50" charset="-128"/>
                    <a:ea typeface="BIZ UDPゴシック" panose="020B0400000000000000" pitchFamily="50" charset="-128"/>
                  </a:rPr>
                  <a:t>ヒアリング項目</a:t>
                </a:r>
                <a:endParaRPr kumimoji="1" lang="en-US" altLang="ja-JP" sz="1000" b="1" dirty="0">
                  <a:latin typeface="BIZ UDPゴシック" panose="020B0400000000000000" pitchFamily="50" charset="-128"/>
                  <a:ea typeface="BIZ UDPゴシック" panose="020B0400000000000000" pitchFamily="50" charset="-128"/>
                </a:endParaRPr>
              </a:p>
              <a:p>
                <a:r>
                  <a:rPr kumimoji="1" lang="ja-JP" altLang="en-US" sz="1000" b="1" dirty="0">
                    <a:latin typeface="BIZ UDPゴシック" panose="020B0400000000000000" pitchFamily="50" charset="-128"/>
                    <a:ea typeface="BIZ UDPゴシック" panose="020B0400000000000000" pitchFamily="50" charset="-128"/>
                  </a:rPr>
                  <a:t>●基本情報　●教育の計画　●収入　●支出</a:t>
                </a:r>
                <a:endParaRPr kumimoji="1" lang="en-US" altLang="ja-JP" sz="1000" b="1" dirty="0">
                  <a:latin typeface="BIZ UDPゴシック" panose="020B0400000000000000" pitchFamily="50" charset="-128"/>
                  <a:ea typeface="BIZ UDPゴシック" panose="020B0400000000000000" pitchFamily="50" charset="-128"/>
                </a:endParaRPr>
              </a:p>
              <a:p>
                <a:r>
                  <a:rPr kumimoji="1" lang="ja-JP" altLang="en-US" sz="1000" b="1" dirty="0">
                    <a:latin typeface="BIZ UDPゴシック" panose="020B0400000000000000" pitchFamily="50" charset="-128"/>
                    <a:ea typeface="BIZ UDPゴシック" panose="020B0400000000000000" pitchFamily="50" charset="-128"/>
                  </a:rPr>
                  <a:t>●年金　●保険　●今後の大きな買い物　●夢　など</a:t>
                </a:r>
              </a:p>
            </p:txBody>
          </p:sp>
        </p:grpSp>
        <p:grpSp>
          <p:nvGrpSpPr>
            <p:cNvPr id="29" name="グループ化 28">
              <a:extLst>
                <a:ext uri="{FF2B5EF4-FFF2-40B4-BE49-F238E27FC236}">
                  <a16:creationId xmlns:a16="http://schemas.microsoft.com/office/drawing/2014/main" id="{1F19AE53-E916-9982-1988-F42D97C40EE2}"/>
                </a:ext>
              </a:extLst>
            </p:cNvPr>
            <p:cNvGrpSpPr/>
            <p:nvPr/>
          </p:nvGrpSpPr>
          <p:grpSpPr>
            <a:xfrm>
              <a:off x="176699" y="4260790"/>
              <a:ext cx="4343360" cy="1358910"/>
              <a:chOff x="102606" y="1419498"/>
              <a:chExt cx="4343360" cy="1358910"/>
            </a:xfrm>
          </p:grpSpPr>
          <p:sp>
            <p:nvSpPr>
              <p:cNvPr id="30" name="Google Shape;312;p11">
                <a:extLst>
                  <a:ext uri="{FF2B5EF4-FFF2-40B4-BE49-F238E27FC236}">
                    <a16:creationId xmlns:a16="http://schemas.microsoft.com/office/drawing/2014/main" id="{C2CF7E6B-4AD0-A280-FA31-714DD2AE1776}"/>
                  </a:ext>
                </a:extLst>
              </p:cNvPr>
              <p:cNvSpPr/>
              <p:nvPr/>
            </p:nvSpPr>
            <p:spPr>
              <a:xfrm>
                <a:off x="102606" y="1419498"/>
                <a:ext cx="4343360" cy="1358910"/>
              </a:xfrm>
              <a:prstGeom prst="roundRect">
                <a:avLst>
                  <a:gd name="adj" fmla="val 16667"/>
                </a:avLst>
              </a:prstGeom>
              <a:solidFill>
                <a:schemeClr val="lt1"/>
              </a:solidFill>
              <a:ln w="38100" cap="flat" cmpd="sng">
                <a:solidFill>
                  <a:srgbClr val="F4A169"/>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r>
                  <a:rPr lang="en-US" altLang="ja-JP" sz="1400" b="1" dirty="0">
                    <a:solidFill>
                      <a:srgbClr val="F28D48"/>
                    </a:solidFill>
                    <a:latin typeface="BIZ UDPゴシック" panose="020B0400000000000000" pitchFamily="50" charset="-128"/>
                    <a:ea typeface="BIZ UDPゴシック" panose="020B0400000000000000" pitchFamily="50" charset="-128"/>
                  </a:rPr>
                  <a:t>2</a:t>
                </a:r>
                <a:r>
                  <a:rPr lang="ja-JP" altLang="en-US" sz="1400" b="1" dirty="0">
                    <a:solidFill>
                      <a:srgbClr val="F28D48"/>
                    </a:solidFill>
                    <a:latin typeface="BIZ UDPゴシック" panose="020B0400000000000000" pitchFamily="50" charset="-128"/>
                    <a:ea typeface="BIZ UDPゴシック" panose="020B0400000000000000" pitchFamily="50" charset="-128"/>
                  </a:rPr>
                  <a:t>回目面談</a:t>
                </a:r>
                <a:endParaRPr sz="1400" dirty="0">
                  <a:latin typeface="BIZ UDPゴシック" panose="020B0400000000000000" pitchFamily="50" charset="-128"/>
                </a:endParaRPr>
              </a:p>
            </p:txBody>
          </p:sp>
          <p:pic>
            <p:nvPicPr>
              <p:cNvPr id="31" name="Google Shape;122;p4">
                <a:extLst>
                  <a:ext uri="{FF2B5EF4-FFF2-40B4-BE49-F238E27FC236}">
                    <a16:creationId xmlns:a16="http://schemas.microsoft.com/office/drawing/2014/main" id="{4F78F81A-B9FD-264D-C1BD-0AAA985A65A9}"/>
                  </a:ext>
                </a:extLst>
              </p:cNvPr>
              <p:cNvPicPr preferRelativeResize="0"/>
              <p:nvPr/>
            </p:nvPicPr>
            <p:blipFill rotWithShape="1">
              <a:blip r:embed="rId4">
                <a:alphaModFix/>
              </a:blip>
              <a:srcRect/>
              <a:stretch/>
            </p:blipFill>
            <p:spPr>
              <a:xfrm flipH="1">
                <a:off x="1138282" y="1619294"/>
                <a:ext cx="45719" cy="950393"/>
              </a:xfrm>
              <a:prstGeom prst="rect">
                <a:avLst/>
              </a:prstGeom>
              <a:noFill/>
              <a:ln>
                <a:noFill/>
              </a:ln>
            </p:spPr>
          </p:pic>
          <p:sp>
            <p:nvSpPr>
              <p:cNvPr id="160" name="テキスト ボックス 159">
                <a:extLst>
                  <a:ext uri="{FF2B5EF4-FFF2-40B4-BE49-F238E27FC236}">
                    <a16:creationId xmlns:a16="http://schemas.microsoft.com/office/drawing/2014/main" id="{6891A2D7-C597-1857-3B37-A750D01207C5}"/>
                  </a:ext>
                </a:extLst>
              </p:cNvPr>
              <p:cNvSpPr txBox="1"/>
              <p:nvPr/>
            </p:nvSpPr>
            <p:spPr>
              <a:xfrm>
                <a:off x="1229846" y="1691437"/>
                <a:ext cx="1475084" cy="338554"/>
              </a:xfrm>
              <a:prstGeom prst="rect">
                <a:avLst/>
              </a:prstGeom>
              <a:noFill/>
            </p:spPr>
            <p:txBody>
              <a:bodyPr wrap="none" rtlCol="0">
                <a:spAutoFit/>
              </a:bodyPr>
              <a:lstStyle/>
              <a:p>
                <a:r>
                  <a:rPr kumimoji="1" lang="ja-JP" altLang="en-US" sz="1600" b="1" dirty="0">
                    <a:solidFill>
                      <a:schemeClr val="accent2"/>
                    </a:solidFill>
                    <a:latin typeface="BIZ UDPゴシック" panose="020B0400000000000000" pitchFamily="50" charset="-128"/>
                    <a:ea typeface="BIZ UDPゴシック" panose="020B0400000000000000" pitchFamily="50" charset="-128"/>
                  </a:rPr>
                  <a:t>フィードバック</a:t>
                </a:r>
                <a:endParaRPr kumimoji="1" lang="ja-JP" altLang="en-US" sz="1600" b="1" dirty="0">
                  <a:latin typeface="BIZ UDPゴシック" panose="020B0400000000000000" pitchFamily="50" charset="-128"/>
                  <a:ea typeface="BIZ UDPゴシック" panose="020B0400000000000000" pitchFamily="50" charset="-128"/>
                </a:endParaRPr>
              </a:p>
            </p:txBody>
          </p:sp>
          <p:sp>
            <p:nvSpPr>
              <p:cNvPr id="161" name="テキスト ボックス 160">
                <a:extLst>
                  <a:ext uri="{FF2B5EF4-FFF2-40B4-BE49-F238E27FC236}">
                    <a16:creationId xmlns:a16="http://schemas.microsoft.com/office/drawing/2014/main" id="{BA528C9E-D6E7-CAF3-4894-00B3DC04847F}"/>
                  </a:ext>
                </a:extLst>
              </p:cNvPr>
              <p:cNvSpPr txBox="1"/>
              <p:nvPr/>
            </p:nvSpPr>
            <p:spPr>
              <a:xfrm>
                <a:off x="1183301" y="2054708"/>
                <a:ext cx="2674130" cy="553998"/>
              </a:xfrm>
              <a:prstGeom prst="rect">
                <a:avLst/>
              </a:prstGeom>
              <a:noFill/>
            </p:spPr>
            <p:txBody>
              <a:bodyPr wrap="none" rtlCol="0">
                <a:spAutoFit/>
              </a:bodyPr>
              <a:lstStyle/>
              <a:p>
                <a:r>
                  <a:rPr kumimoji="1" lang="ja-JP" altLang="en-US" sz="1000" b="1" dirty="0">
                    <a:latin typeface="BIZ UDPゴシック" panose="020B0400000000000000" pitchFamily="50" charset="-128"/>
                    <a:ea typeface="BIZ UDPゴシック" panose="020B0400000000000000" pitchFamily="50" charset="-128"/>
                  </a:rPr>
                  <a:t>キャッシュフロー表を作成してフィードバック</a:t>
                </a:r>
                <a:endParaRPr kumimoji="1" lang="en-US" altLang="ja-JP" sz="1000" b="1" dirty="0">
                  <a:latin typeface="BIZ UDPゴシック" panose="020B0400000000000000" pitchFamily="50" charset="-128"/>
                  <a:ea typeface="BIZ UDPゴシック" panose="020B0400000000000000" pitchFamily="50" charset="-128"/>
                </a:endParaRPr>
              </a:p>
              <a:p>
                <a:r>
                  <a:rPr kumimoji="1" lang="ja-JP" altLang="en-US" sz="1000" b="1" dirty="0">
                    <a:latin typeface="BIZ UDPゴシック" panose="020B0400000000000000" pitchFamily="50" charset="-128"/>
                    <a:ea typeface="BIZ UDPゴシック" panose="020B0400000000000000" pitchFamily="50" charset="-128"/>
                  </a:rPr>
                  <a:t>改善点があれば、要望をお伺いしながら</a:t>
                </a:r>
                <a:endParaRPr kumimoji="1" lang="en-US" altLang="ja-JP" sz="1000" b="1" dirty="0">
                  <a:latin typeface="BIZ UDPゴシック" panose="020B0400000000000000" pitchFamily="50" charset="-128"/>
                  <a:ea typeface="BIZ UDPゴシック" panose="020B0400000000000000" pitchFamily="50" charset="-128"/>
                </a:endParaRPr>
              </a:p>
              <a:p>
                <a:r>
                  <a:rPr kumimoji="1" lang="ja-JP" altLang="en-US" sz="1000" b="1" dirty="0">
                    <a:latin typeface="BIZ UDPゴシック" panose="020B0400000000000000" pitchFamily="50" charset="-128"/>
                    <a:ea typeface="BIZ UDPゴシック" panose="020B0400000000000000" pitchFamily="50" charset="-128"/>
                  </a:rPr>
                  <a:t>一緒に計画を立てさせていただく</a:t>
                </a:r>
              </a:p>
            </p:txBody>
          </p:sp>
        </p:grpSp>
        <p:pic>
          <p:nvPicPr>
            <p:cNvPr id="20" name="グラフィックス 19" descr="山形の矢印">
              <a:extLst>
                <a:ext uri="{FF2B5EF4-FFF2-40B4-BE49-F238E27FC236}">
                  <a16:creationId xmlns:a16="http://schemas.microsoft.com/office/drawing/2014/main" id="{AD8F9109-FCEE-82D6-C994-6743E2052B7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5400000">
              <a:off x="2016859" y="3704960"/>
              <a:ext cx="663041" cy="663041"/>
            </a:xfrm>
            <a:prstGeom prst="rect">
              <a:avLst/>
            </a:prstGeom>
          </p:spPr>
        </p:pic>
        <p:pic>
          <p:nvPicPr>
            <p:cNvPr id="21" name="グラフィックス 20" descr="山形の矢印">
              <a:extLst>
                <a:ext uri="{FF2B5EF4-FFF2-40B4-BE49-F238E27FC236}">
                  <a16:creationId xmlns:a16="http://schemas.microsoft.com/office/drawing/2014/main" id="{EE02944C-CC0C-9EB1-FB5F-12A20012A32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5400000">
              <a:off x="2016859" y="2658140"/>
              <a:ext cx="663041" cy="663041"/>
            </a:xfrm>
            <a:prstGeom prst="rect">
              <a:avLst/>
            </a:prstGeom>
          </p:spPr>
        </p:pic>
      </p:grpSp>
      <p:sp>
        <p:nvSpPr>
          <p:cNvPr id="4" name="フッター プレースホルダー 3">
            <a:extLst>
              <a:ext uri="{FF2B5EF4-FFF2-40B4-BE49-F238E27FC236}">
                <a16:creationId xmlns:a16="http://schemas.microsoft.com/office/drawing/2014/main" id="{7396326C-69FD-85D3-A4C6-C67EF0EA45AA}"/>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pic>
        <p:nvPicPr>
          <p:cNvPr id="8" name="図 7">
            <a:extLst>
              <a:ext uri="{FF2B5EF4-FFF2-40B4-BE49-F238E27FC236}">
                <a16:creationId xmlns:a16="http://schemas.microsoft.com/office/drawing/2014/main" id="{D6C1C304-CEEA-5A11-F696-1C0BF01A663D}"/>
              </a:ext>
            </a:extLst>
          </p:cNvPr>
          <p:cNvPicPr>
            <a:picLocks noChangeAspect="1"/>
          </p:cNvPicPr>
          <p:nvPr/>
        </p:nvPicPr>
        <p:blipFill>
          <a:blip r:embed="rId7">
            <a:extLst>
              <a:ext uri="{28A0092B-C50C-407E-A947-70E740481C1C}">
                <a14:useLocalDpi xmlns:a14="http://schemas.microsoft.com/office/drawing/2010/main" val="0"/>
              </a:ext>
            </a:extLst>
          </a:blip>
          <a:srcRect l="-906" t="11915" r="15519" b="52156"/>
          <a:stretch/>
        </p:blipFill>
        <p:spPr>
          <a:xfrm>
            <a:off x="5326338" y="1041550"/>
            <a:ext cx="2592203" cy="183744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7" name="図 6">
            <a:extLst>
              <a:ext uri="{FF2B5EF4-FFF2-40B4-BE49-F238E27FC236}">
                <a16:creationId xmlns:a16="http://schemas.microsoft.com/office/drawing/2014/main" id="{F7B7507B-8EA3-BBA1-1ECB-AC8F81D766CF}"/>
              </a:ext>
            </a:extLst>
          </p:cNvPr>
          <p:cNvPicPr>
            <a:picLocks noChangeAspect="1"/>
          </p:cNvPicPr>
          <p:nvPr/>
        </p:nvPicPr>
        <p:blipFill>
          <a:blip r:embed="rId7">
            <a:extLst>
              <a:ext uri="{28A0092B-C50C-407E-A947-70E740481C1C}">
                <a14:useLocalDpi xmlns:a14="http://schemas.microsoft.com/office/drawing/2010/main" val="0"/>
              </a:ext>
            </a:extLst>
          </a:blip>
          <a:srcRect t="50000" r="14614" b="14071"/>
          <a:stretch/>
        </p:blipFill>
        <p:spPr>
          <a:xfrm>
            <a:off x="6806698" y="2253109"/>
            <a:ext cx="2449179" cy="173606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14" name="グループ化 13">
            <a:extLst>
              <a:ext uri="{FF2B5EF4-FFF2-40B4-BE49-F238E27FC236}">
                <a16:creationId xmlns:a16="http://schemas.microsoft.com/office/drawing/2014/main" id="{42775E96-4F87-0AED-9D2C-BFA385873DF1}"/>
              </a:ext>
            </a:extLst>
          </p:cNvPr>
          <p:cNvGrpSpPr/>
          <p:nvPr/>
        </p:nvGrpSpPr>
        <p:grpSpPr>
          <a:xfrm>
            <a:off x="5121971" y="3245981"/>
            <a:ext cx="3026810" cy="2470802"/>
            <a:chOff x="5109034" y="3429000"/>
            <a:chExt cx="3026810" cy="2470802"/>
          </a:xfrm>
        </p:grpSpPr>
        <p:pic>
          <p:nvPicPr>
            <p:cNvPr id="10" name="図 9">
              <a:extLst>
                <a:ext uri="{FF2B5EF4-FFF2-40B4-BE49-F238E27FC236}">
                  <a16:creationId xmlns:a16="http://schemas.microsoft.com/office/drawing/2014/main" id="{1A9B906E-C8E6-8F72-B153-950C8A056762}"/>
                </a:ext>
              </a:extLst>
            </p:cNvPr>
            <p:cNvPicPr>
              <a:picLocks noChangeAspect="1"/>
            </p:cNvPicPr>
            <p:nvPr/>
          </p:nvPicPr>
          <p:blipFill>
            <a:blip r:embed="rId8">
              <a:extLst>
                <a:ext uri="{28A0092B-C50C-407E-A947-70E740481C1C}">
                  <a14:useLocalDpi xmlns:a14="http://schemas.microsoft.com/office/drawing/2010/main" val="0"/>
                </a:ext>
              </a:extLst>
            </a:blip>
            <a:srcRect t="11291" r="1898" b="29493"/>
            <a:stretch/>
          </p:blipFill>
          <p:spPr>
            <a:xfrm>
              <a:off x="5109034" y="3564332"/>
              <a:ext cx="3026810" cy="2335470"/>
            </a:xfrm>
            <a:prstGeom prst="rect">
              <a:avLst/>
            </a:prstGeom>
          </p:spPr>
        </p:pic>
        <p:sp>
          <p:nvSpPr>
            <p:cNvPr id="12" name="正方形/長方形 11">
              <a:extLst>
                <a:ext uri="{FF2B5EF4-FFF2-40B4-BE49-F238E27FC236}">
                  <a16:creationId xmlns:a16="http://schemas.microsoft.com/office/drawing/2014/main" id="{9BB11B48-6D0A-5411-6A82-FFF88E6789AC}"/>
                </a:ext>
              </a:extLst>
            </p:cNvPr>
            <p:cNvSpPr/>
            <p:nvPr/>
          </p:nvSpPr>
          <p:spPr>
            <a:xfrm>
              <a:off x="5109034" y="3429000"/>
              <a:ext cx="809445" cy="25339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6635859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9040D528-7FAE-63D0-0B0E-D2EB7B687B20}"/>
              </a:ext>
            </a:extLst>
          </p:cNvPr>
          <p:cNvSpPr txBox="1"/>
          <p:nvPr/>
        </p:nvSpPr>
        <p:spPr>
          <a:xfrm>
            <a:off x="2821647" y="2046744"/>
            <a:ext cx="4262705" cy="2368021"/>
          </a:xfrm>
          <a:prstGeom prst="rect">
            <a:avLst/>
          </a:prstGeom>
          <a:noFill/>
        </p:spPr>
        <p:txBody>
          <a:bodyPr wrap="none" rtlCol="0">
            <a:spAutoFit/>
          </a:bodyPr>
          <a:lstStyle/>
          <a:p>
            <a:pPr algn="ctr"/>
            <a:r>
              <a:rPr lang="en-US" altLang="ja-JP" sz="3200" dirty="0">
                <a:latin typeface="BIZ UDPゴシック" panose="020B0400000000000000" pitchFamily="50" charset="-128"/>
                <a:ea typeface="BIZ UDPゴシック" panose="020B0400000000000000" pitchFamily="50" charset="-128"/>
              </a:rPr>
              <a:t>『</a:t>
            </a:r>
            <a:r>
              <a:rPr lang="ja-JP" altLang="en-US" sz="3200" dirty="0">
                <a:latin typeface="BIZ UDPゴシック" panose="020B0400000000000000" pitchFamily="50" charset="-128"/>
                <a:ea typeface="BIZ UDPゴシック" panose="020B0400000000000000" pitchFamily="50" charset="-128"/>
              </a:rPr>
              <a:t>部分</a:t>
            </a:r>
            <a:r>
              <a:rPr lang="en-US" altLang="ja-JP" sz="3200" dirty="0">
                <a:latin typeface="BIZ UDPゴシック" panose="020B0400000000000000" pitchFamily="50" charset="-128"/>
                <a:ea typeface="BIZ UDPゴシック" panose="020B0400000000000000" pitchFamily="50" charset="-128"/>
              </a:rPr>
              <a:t>』</a:t>
            </a:r>
            <a:r>
              <a:rPr lang="ja-JP" altLang="en-US" sz="3200" dirty="0">
                <a:latin typeface="BIZ UDPゴシック" panose="020B0400000000000000" pitchFamily="50" charset="-128"/>
                <a:ea typeface="BIZ UDPゴシック" panose="020B0400000000000000" pitchFamily="50" charset="-128"/>
              </a:rPr>
              <a:t>ではなく</a:t>
            </a:r>
            <a:endParaRPr lang="en-US" altLang="ja-JP" sz="3200" dirty="0">
              <a:latin typeface="BIZ UDPゴシック" panose="020B0400000000000000" pitchFamily="50" charset="-128"/>
              <a:ea typeface="BIZ UDPゴシック" panose="020B0400000000000000" pitchFamily="50" charset="-128"/>
            </a:endParaRPr>
          </a:p>
          <a:p>
            <a:pPr algn="ctr"/>
            <a:r>
              <a:rPr lang="en-US" altLang="ja-JP" sz="3200" dirty="0">
                <a:latin typeface="BIZ UDPゴシック" panose="020B0400000000000000" pitchFamily="50" charset="-128"/>
                <a:ea typeface="BIZ UDPゴシック" panose="020B0400000000000000" pitchFamily="50" charset="-128"/>
              </a:rPr>
              <a:t>『</a:t>
            </a:r>
            <a:r>
              <a:rPr lang="ja-JP" altLang="en-US" sz="3200" dirty="0">
                <a:latin typeface="BIZ UDPゴシック" panose="020B0400000000000000" pitchFamily="50" charset="-128"/>
                <a:ea typeface="BIZ UDPゴシック" panose="020B0400000000000000" pitchFamily="50" charset="-128"/>
              </a:rPr>
              <a:t>全体</a:t>
            </a:r>
            <a:r>
              <a:rPr lang="en-US" altLang="ja-JP" sz="3200" dirty="0">
                <a:latin typeface="BIZ UDPゴシック" panose="020B0400000000000000" pitchFamily="50" charset="-128"/>
                <a:ea typeface="BIZ UDPゴシック" panose="020B0400000000000000" pitchFamily="50" charset="-128"/>
              </a:rPr>
              <a:t>』</a:t>
            </a:r>
            <a:r>
              <a:rPr lang="ja-JP" altLang="en-US" sz="3200" dirty="0">
                <a:latin typeface="BIZ UDPゴシック" panose="020B0400000000000000" pitchFamily="50" charset="-128"/>
                <a:ea typeface="BIZ UDPゴシック" panose="020B0400000000000000" pitchFamily="50" charset="-128"/>
              </a:rPr>
              <a:t>を</a:t>
            </a:r>
            <a:r>
              <a:rPr lang="ja-JP" altLang="en-US" sz="3200" b="1" dirty="0">
                <a:solidFill>
                  <a:schemeClr val="accent2">
                    <a:lumMod val="75000"/>
                  </a:schemeClr>
                </a:solidFill>
                <a:latin typeface="BIZ UDPゴシック" panose="020B0400000000000000" pitchFamily="50" charset="-128"/>
                <a:ea typeface="BIZ UDPゴシック" panose="020B0400000000000000" pitchFamily="50" charset="-128"/>
              </a:rPr>
              <a:t>知る</a:t>
            </a:r>
            <a:endParaRPr lang="en-US" altLang="ja-JP" sz="3200" b="1" dirty="0">
              <a:solidFill>
                <a:schemeClr val="accent2">
                  <a:lumMod val="75000"/>
                </a:schemeClr>
              </a:solidFill>
              <a:latin typeface="BIZ UDPゴシック" panose="020B0400000000000000" pitchFamily="50" charset="-128"/>
              <a:ea typeface="BIZ UDPゴシック" panose="020B0400000000000000" pitchFamily="50" charset="-128"/>
            </a:endParaRPr>
          </a:p>
          <a:p>
            <a:pPr algn="ctr"/>
            <a:endParaRPr lang="en-US" altLang="ja-JP" sz="2000" dirty="0">
              <a:latin typeface="BIZ UDPゴシック" panose="020B0400000000000000" pitchFamily="50" charset="-128"/>
              <a:ea typeface="BIZ UDPゴシック" panose="020B0400000000000000" pitchFamily="50" charset="-128"/>
            </a:endParaRPr>
          </a:p>
          <a:p>
            <a:pPr algn="ctr"/>
            <a:r>
              <a:rPr lang="ja-JP" altLang="en-US" sz="2000" dirty="0">
                <a:latin typeface="BIZ UDPゴシック" panose="020B0400000000000000" pitchFamily="50" charset="-128"/>
                <a:ea typeface="BIZ UDPゴシック" panose="020B0400000000000000" pitchFamily="50" charset="-128"/>
              </a:rPr>
              <a:t>ライフプランは、すべての方に必要な</a:t>
            </a:r>
            <a:endParaRPr lang="en-US" altLang="ja-JP" sz="2000" dirty="0">
              <a:latin typeface="BIZ UDPゴシック" panose="020B0400000000000000" pitchFamily="50" charset="-128"/>
              <a:ea typeface="BIZ UDPゴシック" panose="020B0400000000000000" pitchFamily="50" charset="-128"/>
            </a:endParaRPr>
          </a:p>
          <a:p>
            <a:pPr algn="ctr"/>
            <a:r>
              <a:rPr lang="ja-JP" altLang="en-US" sz="4388" b="1" dirty="0">
                <a:solidFill>
                  <a:schemeClr val="accent2">
                    <a:lumMod val="75000"/>
                  </a:schemeClr>
                </a:solidFill>
                <a:latin typeface="BIZ UDPゴシック" panose="020B0400000000000000" pitchFamily="50" charset="-128"/>
                <a:ea typeface="BIZ UDPゴシック" panose="020B0400000000000000" pitchFamily="50" charset="-128"/>
              </a:rPr>
              <a:t>人生の設計図</a:t>
            </a:r>
            <a:r>
              <a:rPr lang="ja-JP" altLang="en-US" sz="2275" dirty="0">
                <a:latin typeface="BIZ UDPゴシック" panose="020B0400000000000000" pitchFamily="50" charset="-128"/>
                <a:ea typeface="BIZ UDPゴシック" panose="020B0400000000000000" pitchFamily="50" charset="-128"/>
              </a:rPr>
              <a:t>です</a:t>
            </a:r>
          </a:p>
        </p:txBody>
      </p:sp>
      <p:sp>
        <p:nvSpPr>
          <p:cNvPr id="2" name="Google Shape;312;p11">
            <a:extLst>
              <a:ext uri="{FF2B5EF4-FFF2-40B4-BE49-F238E27FC236}">
                <a16:creationId xmlns:a16="http://schemas.microsoft.com/office/drawing/2014/main" id="{6913447B-90AC-D718-B846-D015C76B9035}"/>
              </a:ext>
            </a:extLst>
          </p:cNvPr>
          <p:cNvSpPr/>
          <p:nvPr/>
        </p:nvSpPr>
        <p:spPr>
          <a:xfrm>
            <a:off x="2343325" y="706064"/>
            <a:ext cx="4857039" cy="714371"/>
          </a:xfrm>
          <a:prstGeom prst="roundRect">
            <a:avLst>
              <a:gd name="adj" fmla="val 16667"/>
            </a:avLst>
          </a:prstGeom>
          <a:solidFill>
            <a:schemeClr val="lt1"/>
          </a:solidFill>
          <a:ln w="38100" cap="flat" cmpd="sng">
            <a:solidFill>
              <a:srgbClr val="F4A169"/>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algn="ctr"/>
            <a:r>
              <a:rPr lang="ja-JP" altLang="en-US" b="1" dirty="0">
                <a:solidFill>
                  <a:srgbClr val="F28D48"/>
                </a:solidFill>
                <a:latin typeface="BIZ UDPゴシック" panose="020B0400000000000000" pitchFamily="50" charset="-128"/>
                <a:ea typeface="BIZ UDPゴシック" panose="020B0400000000000000" pitchFamily="50" charset="-128"/>
              </a:rPr>
              <a:t>安心できる毎日を過ごすために</a:t>
            </a:r>
            <a:endParaRPr lang="ja-JP" altLang="en-US" dirty="0">
              <a:latin typeface="BIZ UDPゴシック" panose="020B0400000000000000" pitchFamily="50" charset="-128"/>
              <a:ea typeface="BIZ UDPゴシック" panose="020B0400000000000000" pitchFamily="50" charset="-128"/>
            </a:endParaRPr>
          </a:p>
        </p:txBody>
      </p:sp>
      <p:pic>
        <p:nvPicPr>
          <p:cNvPr id="3" name="Google Shape;310;p11">
            <a:extLst>
              <a:ext uri="{FF2B5EF4-FFF2-40B4-BE49-F238E27FC236}">
                <a16:creationId xmlns:a16="http://schemas.microsoft.com/office/drawing/2014/main" id="{90D52CD6-D579-3335-0E27-8F9F7FD09445}"/>
              </a:ext>
            </a:extLst>
          </p:cNvPr>
          <p:cNvPicPr preferRelativeResize="0"/>
          <p:nvPr/>
        </p:nvPicPr>
        <p:blipFill rotWithShape="1">
          <a:blip r:embed="rId3">
            <a:alphaModFix/>
          </a:blip>
          <a:srcRect/>
          <a:stretch/>
        </p:blipFill>
        <p:spPr>
          <a:xfrm>
            <a:off x="-1203103" y="3142792"/>
            <a:ext cx="13460818" cy="3806456"/>
          </a:xfrm>
          <a:prstGeom prst="rect">
            <a:avLst/>
          </a:prstGeom>
          <a:noFill/>
          <a:ln>
            <a:noFill/>
          </a:ln>
        </p:spPr>
      </p:pic>
      <p:pic>
        <p:nvPicPr>
          <p:cNvPr id="5" name="Image 10" descr="preencoded.png">
            <a:extLst>
              <a:ext uri="{FF2B5EF4-FFF2-40B4-BE49-F238E27FC236}">
                <a16:creationId xmlns:a16="http://schemas.microsoft.com/office/drawing/2014/main" id="{211CFBC5-812E-E292-E646-0A069687D2C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712429" y="5562712"/>
            <a:ext cx="806329" cy="806329"/>
          </a:xfrm>
          <a:prstGeom prst="rect">
            <a:avLst/>
          </a:prstGeom>
        </p:spPr>
      </p:pic>
      <p:pic>
        <p:nvPicPr>
          <p:cNvPr id="6" name="Image 27" descr="preencoded.png">
            <a:extLst>
              <a:ext uri="{FF2B5EF4-FFF2-40B4-BE49-F238E27FC236}">
                <a16:creationId xmlns:a16="http://schemas.microsoft.com/office/drawing/2014/main" id="{5CA69451-C4BF-1E3F-AE36-A20BEE0A90E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44679" y="5246827"/>
            <a:ext cx="1343127" cy="1343127"/>
          </a:xfrm>
          <a:prstGeom prst="rect">
            <a:avLst/>
          </a:prstGeom>
        </p:spPr>
      </p:pic>
      <p:pic>
        <p:nvPicPr>
          <p:cNvPr id="8" name="Image 30" descr="preencoded.png">
            <a:extLst>
              <a:ext uri="{FF2B5EF4-FFF2-40B4-BE49-F238E27FC236}">
                <a16:creationId xmlns:a16="http://schemas.microsoft.com/office/drawing/2014/main" id="{55FB5D65-D66A-107E-DB2A-56C45696518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79446" y="4414765"/>
            <a:ext cx="1039091" cy="1039091"/>
          </a:xfrm>
          <a:prstGeom prst="rect">
            <a:avLst/>
          </a:prstGeom>
        </p:spPr>
      </p:pic>
      <p:pic>
        <p:nvPicPr>
          <p:cNvPr id="9" name="Image 24" descr="preencoded.png">
            <a:extLst>
              <a:ext uri="{FF2B5EF4-FFF2-40B4-BE49-F238E27FC236}">
                <a16:creationId xmlns:a16="http://schemas.microsoft.com/office/drawing/2014/main" id="{71590CF6-6B02-85E1-3786-6BBDEB0C3D4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21207592">
            <a:off x="1656263" y="5282867"/>
            <a:ext cx="970079" cy="970079"/>
          </a:xfrm>
          <a:prstGeom prst="rect">
            <a:avLst/>
          </a:prstGeom>
        </p:spPr>
      </p:pic>
      <p:pic>
        <p:nvPicPr>
          <p:cNvPr id="10" name="Image 16" descr="preencoded.png">
            <a:extLst>
              <a:ext uri="{FF2B5EF4-FFF2-40B4-BE49-F238E27FC236}">
                <a16:creationId xmlns:a16="http://schemas.microsoft.com/office/drawing/2014/main" id="{1E27A0AE-F135-5A7E-DBF1-927F1C0F244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771855" y="5335483"/>
            <a:ext cx="1260788" cy="1260788"/>
          </a:xfrm>
          <a:prstGeom prst="rect">
            <a:avLst/>
          </a:prstGeom>
        </p:spPr>
      </p:pic>
      <p:pic>
        <p:nvPicPr>
          <p:cNvPr id="11" name="Image 22" descr="preencoded.png">
            <a:extLst>
              <a:ext uri="{FF2B5EF4-FFF2-40B4-BE49-F238E27FC236}">
                <a16:creationId xmlns:a16="http://schemas.microsoft.com/office/drawing/2014/main" id="{1F50A46D-2746-1C80-848C-728C7A336A8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316974" y="5112845"/>
            <a:ext cx="1386185" cy="1386185"/>
          </a:xfrm>
          <a:prstGeom prst="rect">
            <a:avLst/>
          </a:prstGeom>
        </p:spPr>
      </p:pic>
      <p:pic>
        <p:nvPicPr>
          <p:cNvPr id="12" name="Image 25" descr="preencoded.png">
            <a:extLst>
              <a:ext uri="{FF2B5EF4-FFF2-40B4-BE49-F238E27FC236}">
                <a16:creationId xmlns:a16="http://schemas.microsoft.com/office/drawing/2014/main" id="{B65E7FA4-7391-483A-C0A9-5BF076A23E9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469372" y="5692702"/>
            <a:ext cx="806328" cy="806328"/>
          </a:xfrm>
          <a:prstGeom prst="rect">
            <a:avLst/>
          </a:prstGeom>
        </p:spPr>
      </p:pic>
      <p:pic>
        <p:nvPicPr>
          <p:cNvPr id="13" name="Image 28" descr="preencoded.png">
            <a:extLst>
              <a:ext uri="{FF2B5EF4-FFF2-40B4-BE49-F238E27FC236}">
                <a16:creationId xmlns:a16="http://schemas.microsoft.com/office/drawing/2014/main" id="{36622F5C-6984-EA95-06DE-F0801B0EBD91}"/>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05585" y="5588051"/>
            <a:ext cx="1039091" cy="1039091"/>
          </a:xfrm>
          <a:prstGeom prst="rect">
            <a:avLst/>
          </a:prstGeom>
        </p:spPr>
      </p:pic>
      <p:sp>
        <p:nvSpPr>
          <p:cNvPr id="7" name="フッター プレースホルダー 3">
            <a:extLst>
              <a:ext uri="{FF2B5EF4-FFF2-40B4-BE49-F238E27FC236}">
                <a16:creationId xmlns:a16="http://schemas.microsoft.com/office/drawing/2014/main" id="{41A2FF19-F58F-F795-2C6C-6D8707E15B3F}"/>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Google Shape;311;p11">
            <a:extLst>
              <a:ext uri="{FF2B5EF4-FFF2-40B4-BE49-F238E27FC236}">
                <a16:creationId xmlns:a16="http://schemas.microsoft.com/office/drawing/2014/main" id="{827261D1-E953-80F2-D038-6F728C4EE2C2}"/>
              </a:ext>
            </a:extLst>
          </p:cNvPr>
          <p:cNvSpPr/>
          <p:nvPr/>
        </p:nvSpPr>
        <p:spPr>
          <a:xfrm>
            <a:off x="1619770" y="693050"/>
            <a:ext cx="6523622" cy="600991"/>
          </a:xfrm>
          <a:prstGeom prst="roundRect">
            <a:avLst>
              <a:gd name="adj" fmla="val 16667"/>
            </a:avLst>
          </a:prstGeom>
          <a:solidFill>
            <a:srgbClr val="F4A169"/>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algn="ctr"/>
            <a:r>
              <a:rPr lang="ja-JP" altLang="en-US" sz="3200" b="1" dirty="0">
                <a:solidFill>
                  <a:schemeClr val="lt1"/>
                </a:solidFill>
                <a:latin typeface="BIZ UDPゴシック" panose="020B0400000000000000" pitchFamily="50" charset="-128"/>
                <a:ea typeface="BIZ UDPゴシック" panose="020B0400000000000000" pitchFamily="50" charset="-128"/>
              </a:rPr>
              <a:t>人生</a:t>
            </a:r>
            <a:r>
              <a:rPr lang="en-US" altLang="ja-JP" sz="3200" b="1" dirty="0">
                <a:solidFill>
                  <a:schemeClr val="lt1"/>
                </a:solidFill>
                <a:latin typeface="BIZ UDPゴシック" panose="020B0400000000000000" pitchFamily="50" charset="-128"/>
                <a:ea typeface="BIZ UDPゴシック" panose="020B0400000000000000" pitchFamily="50" charset="-128"/>
              </a:rPr>
              <a:t>3</a:t>
            </a:r>
            <a:r>
              <a:rPr lang="ja-JP" altLang="en-US" sz="3200" b="1" dirty="0">
                <a:solidFill>
                  <a:schemeClr val="lt1"/>
                </a:solidFill>
                <a:latin typeface="BIZ UDPゴシック" panose="020B0400000000000000" pitchFamily="50" charset="-128"/>
                <a:ea typeface="BIZ UDPゴシック" panose="020B0400000000000000" pitchFamily="50" charset="-128"/>
              </a:rPr>
              <a:t>度の</a:t>
            </a:r>
            <a:r>
              <a:rPr lang="en-US" altLang="ja-JP" sz="3200" b="1" dirty="0">
                <a:solidFill>
                  <a:schemeClr val="lt1"/>
                </a:solidFill>
                <a:latin typeface="BIZ UDPゴシック" panose="020B0400000000000000" pitchFamily="50" charset="-128"/>
                <a:ea typeface="BIZ UDPゴシック" panose="020B0400000000000000" pitchFamily="50" charset="-128"/>
              </a:rPr>
              <a:t>『</a:t>
            </a:r>
            <a:r>
              <a:rPr lang="ja-JP" altLang="en-US" sz="3200" b="1" dirty="0">
                <a:solidFill>
                  <a:schemeClr val="lt1"/>
                </a:solidFill>
                <a:latin typeface="BIZ UDPゴシック" panose="020B0400000000000000" pitchFamily="50" charset="-128"/>
                <a:ea typeface="BIZ UDPゴシック" panose="020B0400000000000000" pitchFamily="50" charset="-128"/>
              </a:rPr>
              <a:t>貯め期</a:t>
            </a:r>
            <a:r>
              <a:rPr lang="en-US" altLang="ja-JP" sz="3200" b="1" dirty="0">
                <a:solidFill>
                  <a:schemeClr val="lt1"/>
                </a:solidFill>
                <a:latin typeface="BIZ UDPゴシック" panose="020B0400000000000000" pitchFamily="50" charset="-128"/>
                <a:ea typeface="BIZ UDPゴシック" panose="020B0400000000000000" pitchFamily="50" charset="-128"/>
              </a:rPr>
              <a:t>』</a:t>
            </a:r>
            <a:r>
              <a:rPr lang="ja-JP" altLang="en-US" sz="3200" b="1" dirty="0">
                <a:solidFill>
                  <a:schemeClr val="lt1"/>
                </a:solidFill>
                <a:latin typeface="BIZ UDPゴシック" panose="020B0400000000000000" pitchFamily="50" charset="-128"/>
                <a:ea typeface="BIZ UDPゴシック" panose="020B0400000000000000" pitchFamily="50" charset="-128"/>
              </a:rPr>
              <a:t>を逃すな</a:t>
            </a:r>
            <a:endParaRPr sz="3200" dirty="0">
              <a:latin typeface="BIZ UDPゴシック" panose="020B0400000000000000" pitchFamily="50" charset="-128"/>
            </a:endParaRPr>
          </a:p>
        </p:txBody>
      </p:sp>
      <p:grpSp>
        <p:nvGrpSpPr>
          <p:cNvPr id="22" name="グループ化 21">
            <a:extLst>
              <a:ext uri="{FF2B5EF4-FFF2-40B4-BE49-F238E27FC236}">
                <a16:creationId xmlns:a16="http://schemas.microsoft.com/office/drawing/2014/main" id="{8643FE59-0D12-88BE-41A8-22E76B7913A2}"/>
              </a:ext>
            </a:extLst>
          </p:cNvPr>
          <p:cNvGrpSpPr/>
          <p:nvPr/>
        </p:nvGrpSpPr>
        <p:grpSpPr>
          <a:xfrm>
            <a:off x="1728570" y="3377486"/>
            <a:ext cx="6712819" cy="2128250"/>
            <a:chOff x="1781733" y="3932349"/>
            <a:chExt cx="6712819" cy="2128250"/>
          </a:xfrm>
        </p:grpSpPr>
        <p:sp>
          <p:nvSpPr>
            <p:cNvPr id="17" name="四角形: 角を丸くする 16">
              <a:extLst>
                <a:ext uri="{FF2B5EF4-FFF2-40B4-BE49-F238E27FC236}">
                  <a16:creationId xmlns:a16="http://schemas.microsoft.com/office/drawing/2014/main" id="{67C7B88A-CBCC-47EF-8968-F28F4B9FC34C}"/>
                </a:ext>
              </a:extLst>
            </p:cNvPr>
            <p:cNvSpPr/>
            <p:nvPr/>
          </p:nvSpPr>
          <p:spPr bwMode="auto">
            <a:xfrm>
              <a:off x="1814813" y="3932349"/>
              <a:ext cx="1638182" cy="323854"/>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74295" tIns="37148" rIns="74295" bIns="37148" numCol="1" rtlCol="0" anchor="t" anchorCtr="0" compatLnSpc="1">
              <a:prstTxWarp prst="textNoShape">
                <a:avLst/>
              </a:prstTxWarp>
            </a:bodyPr>
            <a:lstStyle/>
            <a:p>
              <a:pPr algn="ctr" fontAlgn="base">
                <a:spcBef>
                  <a:spcPct val="0"/>
                </a:spcBef>
                <a:spcAft>
                  <a:spcPct val="0"/>
                </a:spcAft>
              </a:pPr>
              <a:r>
                <a:rPr lang="ja-JP" altLang="en-US" sz="1200" b="1" dirty="0">
                  <a:solidFill>
                    <a:schemeClr val="tx1"/>
                  </a:solidFill>
                  <a:latin typeface="BIZ UDPゴシック" panose="020B0400000000000000" pitchFamily="50" charset="-128"/>
                  <a:ea typeface="BIZ UDPゴシック" panose="020B0400000000000000" pitchFamily="50" charset="-128"/>
                </a:rPr>
                <a:t>貯め期：１</a:t>
              </a:r>
            </a:p>
          </p:txBody>
        </p:sp>
        <p:sp>
          <p:nvSpPr>
            <p:cNvPr id="24" name="四角形: 角を丸くする 23">
              <a:extLst>
                <a:ext uri="{FF2B5EF4-FFF2-40B4-BE49-F238E27FC236}">
                  <a16:creationId xmlns:a16="http://schemas.microsoft.com/office/drawing/2014/main" id="{766C7F55-98D5-4ECA-B00D-64B69E0FE507}"/>
                </a:ext>
              </a:extLst>
            </p:cNvPr>
            <p:cNvSpPr/>
            <p:nvPr/>
          </p:nvSpPr>
          <p:spPr bwMode="auto">
            <a:xfrm>
              <a:off x="4326334" y="3932349"/>
              <a:ext cx="1638182" cy="323854"/>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74295" tIns="37148" rIns="74295" bIns="37148" numCol="1" rtlCol="0" anchor="t" anchorCtr="0" compatLnSpc="1">
              <a:prstTxWarp prst="textNoShape">
                <a:avLst/>
              </a:prstTxWarp>
            </a:bodyPr>
            <a:lstStyle/>
            <a:p>
              <a:pPr algn="ctr" fontAlgn="base">
                <a:spcBef>
                  <a:spcPct val="0"/>
                </a:spcBef>
                <a:spcAft>
                  <a:spcPct val="0"/>
                </a:spcAft>
              </a:pPr>
              <a:r>
                <a:rPr lang="ja-JP" altLang="en-US" sz="1200" b="1" dirty="0">
                  <a:solidFill>
                    <a:schemeClr val="tx1"/>
                  </a:solidFill>
                  <a:latin typeface="BIZ UDPゴシック" panose="020B0400000000000000" pitchFamily="50" charset="-128"/>
                  <a:ea typeface="BIZ UDPゴシック" panose="020B0400000000000000" pitchFamily="50" charset="-128"/>
                </a:rPr>
                <a:t>貯め期：２</a:t>
              </a:r>
            </a:p>
          </p:txBody>
        </p:sp>
        <p:sp>
          <p:nvSpPr>
            <p:cNvPr id="25" name="四角形: 角を丸くする 24">
              <a:extLst>
                <a:ext uri="{FF2B5EF4-FFF2-40B4-BE49-F238E27FC236}">
                  <a16:creationId xmlns:a16="http://schemas.microsoft.com/office/drawing/2014/main" id="{DDEA1FE5-0D69-48E1-AC23-97FEA36A48ED}"/>
                </a:ext>
              </a:extLst>
            </p:cNvPr>
            <p:cNvSpPr/>
            <p:nvPr/>
          </p:nvSpPr>
          <p:spPr bwMode="auto">
            <a:xfrm>
              <a:off x="6773560" y="3932349"/>
              <a:ext cx="1638182" cy="323854"/>
            </a:xfrm>
            <a:prstGeom prst="roundRect">
              <a:avLst/>
            </a:prstGeom>
            <a:ln>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74295" tIns="37148" rIns="74295" bIns="37148" numCol="1" rtlCol="0" anchor="t" anchorCtr="0" compatLnSpc="1">
              <a:prstTxWarp prst="textNoShape">
                <a:avLst/>
              </a:prstTxWarp>
            </a:bodyPr>
            <a:lstStyle/>
            <a:p>
              <a:pPr algn="ctr" fontAlgn="base">
                <a:spcBef>
                  <a:spcPct val="0"/>
                </a:spcBef>
                <a:spcAft>
                  <a:spcPct val="0"/>
                </a:spcAft>
              </a:pPr>
              <a:r>
                <a:rPr lang="ja-JP" altLang="en-US" sz="1200" b="1" dirty="0">
                  <a:solidFill>
                    <a:schemeClr val="tx1"/>
                  </a:solidFill>
                  <a:latin typeface="BIZ UDPゴシック" panose="020B0400000000000000" pitchFamily="50" charset="-128"/>
                  <a:ea typeface="BIZ UDPゴシック" panose="020B0400000000000000" pitchFamily="50" charset="-128"/>
                </a:rPr>
                <a:t>貯め期：３</a:t>
              </a:r>
            </a:p>
          </p:txBody>
        </p:sp>
        <p:sp>
          <p:nvSpPr>
            <p:cNvPr id="16" name="Google Shape;91;p1">
              <a:extLst>
                <a:ext uri="{FF2B5EF4-FFF2-40B4-BE49-F238E27FC236}">
                  <a16:creationId xmlns:a16="http://schemas.microsoft.com/office/drawing/2014/main" id="{D6293B20-5E8F-0FC7-580B-65E659DBED79}"/>
                </a:ext>
              </a:extLst>
            </p:cNvPr>
            <p:cNvSpPr/>
            <p:nvPr/>
          </p:nvSpPr>
          <p:spPr>
            <a:xfrm>
              <a:off x="1781733" y="4403805"/>
              <a:ext cx="1818367" cy="1656794"/>
            </a:xfrm>
            <a:prstGeom prst="ellipse">
              <a:avLst/>
            </a:prstGeom>
            <a:solidFill>
              <a:srgbClr val="F6B68A"/>
            </a:solidFill>
            <a:ln>
              <a:noFill/>
            </a:ln>
          </p:spPr>
          <p:txBody>
            <a:bodyPr spcFirstLastPara="1" wrap="square" lIns="91425" tIns="45700" rIns="91425" bIns="45700" anchor="ctr" anchorCtr="0">
              <a:noAutofit/>
            </a:bodyPr>
            <a:lstStyle/>
            <a:p>
              <a:pPr algn="ctr"/>
              <a:r>
                <a:rPr lang="ja-JP" altLang="en-US" sz="2800" b="1" dirty="0">
                  <a:solidFill>
                    <a:schemeClr val="lt1"/>
                  </a:solidFill>
                  <a:latin typeface="BIZ UDPゴシック" panose="020B0400000000000000" pitchFamily="50" charset="-128"/>
                  <a:ea typeface="BIZ UDPゴシック" panose="020B0400000000000000" pitchFamily="50" charset="-128"/>
                </a:rPr>
                <a:t>独身</a:t>
              </a:r>
              <a:endParaRPr lang="en-US" altLang="ja-JP" sz="2800" b="1" dirty="0">
                <a:solidFill>
                  <a:schemeClr val="lt1"/>
                </a:solidFill>
                <a:latin typeface="BIZ UDPゴシック" panose="020B0400000000000000" pitchFamily="50" charset="-128"/>
                <a:ea typeface="BIZ UDPゴシック" panose="020B0400000000000000" pitchFamily="50" charset="-128"/>
              </a:endParaRPr>
            </a:p>
            <a:p>
              <a:pPr algn="ctr"/>
              <a:r>
                <a:rPr lang="ja-JP" altLang="en-US" sz="2800" b="1" dirty="0">
                  <a:solidFill>
                    <a:schemeClr val="lt1"/>
                  </a:solidFill>
                  <a:latin typeface="BIZ UDPゴシック" panose="020B0400000000000000" pitchFamily="50" charset="-128"/>
                  <a:ea typeface="BIZ UDPゴシック" panose="020B0400000000000000" pitchFamily="50" charset="-128"/>
                </a:rPr>
                <a:t>時代</a:t>
              </a:r>
              <a:endParaRPr sz="2800" b="1" dirty="0">
                <a:solidFill>
                  <a:schemeClr val="lt1"/>
                </a:solidFill>
                <a:latin typeface="+mn-ea"/>
              </a:endParaRPr>
            </a:p>
          </p:txBody>
        </p:sp>
        <p:sp>
          <p:nvSpPr>
            <p:cNvPr id="18" name="Google Shape;92;p1">
              <a:extLst>
                <a:ext uri="{FF2B5EF4-FFF2-40B4-BE49-F238E27FC236}">
                  <a16:creationId xmlns:a16="http://schemas.microsoft.com/office/drawing/2014/main" id="{CC1DC8C1-6F3E-4F00-B5BA-519B3CE4628B}"/>
                </a:ext>
              </a:extLst>
            </p:cNvPr>
            <p:cNvSpPr/>
            <p:nvPr/>
          </p:nvSpPr>
          <p:spPr>
            <a:xfrm>
              <a:off x="4243524" y="4403805"/>
              <a:ext cx="1803802" cy="1656793"/>
            </a:xfrm>
            <a:prstGeom prst="ellipse">
              <a:avLst/>
            </a:prstGeom>
            <a:solidFill>
              <a:srgbClr val="F4A169"/>
            </a:solidFill>
            <a:ln>
              <a:noFill/>
            </a:ln>
          </p:spPr>
          <p:txBody>
            <a:bodyPr spcFirstLastPara="1" wrap="square" lIns="91425" tIns="45700" rIns="91425" bIns="45700" anchor="ctr" anchorCtr="0">
              <a:noAutofit/>
            </a:bodyPr>
            <a:lstStyle/>
            <a:p>
              <a:pPr algn="ctr"/>
              <a:r>
                <a:rPr lang="ja-JP" altLang="en-US" b="1" dirty="0">
                  <a:solidFill>
                    <a:schemeClr val="lt1"/>
                  </a:solidFill>
                  <a:latin typeface="BIZ UDPゴシック" panose="020B0400000000000000" pitchFamily="50" charset="-128"/>
                  <a:ea typeface="BIZ UDPゴシック" panose="020B0400000000000000" pitchFamily="50" charset="-128"/>
                </a:rPr>
                <a:t>結婚～</a:t>
              </a:r>
              <a:br>
                <a:rPr lang="en-US" altLang="ja-JP" b="1" dirty="0">
                  <a:solidFill>
                    <a:schemeClr val="lt1"/>
                  </a:solidFill>
                  <a:latin typeface="BIZ UDPゴシック" panose="020B0400000000000000" pitchFamily="50" charset="-128"/>
                  <a:ea typeface="BIZ UDPゴシック" panose="020B0400000000000000" pitchFamily="50" charset="-128"/>
                </a:rPr>
              </a:br>
              <a:r>
                <a:rPr lang="ja-JP" altLang="en-US" b="1" dirty="0">
                  <a:solidFill>
                    <a:schemeClr val="lt1"/>
                  </a:solidFill>
                  <a:latin typeface="BIZ UDPゴシック" panose="020B0400000000000000" pitchFamily="50" charset="-128"/>
                  <a:ea typeface="BIZ UDPゴシック" panose="020B0400000000000000" pitchFamily="50" charset="-128"/>
                </a:rPr>
                <a:t>義務教育終了まで</a:t>
              </a:r>
              <a:endParaRPr b="1" dirty="0">
                <a:solidFill>
                  <a:schemeClr val="lt1"/>
                </a:solidFill>
                <a:latin typeface="+mn-ea"/>
              </a:endParaRPr>
            </a:p>
          </p:txBody>
        </p:sp>
        <p:sp>
          <p:nvSpPr>
            <p:cNvPr id="21" name="Google Shape;93;p1">
              <a:extLst>
                <a:ext uri="{FF2B5EF4-FFF2-40B4-BE49-F238E27FC236}">
                  <a16:creationId xmlns:a16="http://schemas.microsoft.com/office/drawing/2014/main" id="{917785AA-F241-3ACD-99B9-3C9FFEEAD69B}"/>
                </a:ext>
              </a:extLst>
            </p:cNvPr>
            <p:cNvSpPr/>
            <p:nvPr/>
          </p:nvSpPr>
          <p:spPr>
            <a:xfrm>
              <a:off x="6690750" y="4403804"/>
              <a:ext cx="1803802" cy="1656793"/>
            </a:xfrm>
            <a:prstGeom prst="ellipse">
              <a:avLst/>
            </a:prstGeom>
            <a:solidFill>
              <a:srgbClr val="F28D48"/>
            </a:solidFill>
            <a:ln>
              <a:noFill/>
            </a:ln>
          </p:spPr>
          <p:txBody>
            <a:bodyPr spcFirstLastPara="1" wrap="square" lIns="91425" tIns="45700" rIns="91425" bIns="45700" anchor="ctr" anchorCtr="0">
              <a:noAutofit/>
            </a:bodyPr>
            <a:lstStyle/>
            <a:p>
              <a:pPr algn="ctr"/>
              <a:r>
                <a:rPr lang="ja-JP" altLang="en-US" b="1" dirty="0">
                  <a:solidFill>
                    <a:schemeClr val="lt1"/>
                  </a:solidFill>
                  <a:latin typeface="BIZ UDPゴシック" panose="020B0400000000000000" pitchFamily="50" charset="-128"/>
                  <a:ea typeface="BIZ UDPゴシック" panose="020B0400000000000000" pitchFamily="50" charset="-128"/>
                </a:rPr>
                <a:t>大学卒業～</a:t>
              </a:r>
              <a:endParaRPr lang="en-US" altLang="ja-JP" b="1" dirty="0">
                <a:solidFill>
                  <a:schemeClr val="lt1"/>
                </a:solidFill>
                <a:latin typeface="BIZ UDPゴシック" panose="020B0400000000000000" pitchFamily="50" charset="-128"/>
                <a:ea typeface="BIZ UDPゴシック" panose="020B0400000000000000" pitchFamily="50" charset="-128"/>
              </a:endParaRPr>
            </a:p>
            <a:p>
              <a:pPr algn="ctr"/>
              <a:r>
                <a:rPr lang="ja-JP" altLang="en-US" b="1" dirty="0">
                  <a:solidFill>
                    <a:schemeClr val="lt1"/>
                  </a:solidFill>
                  <a:latin typeface="BIZ UDPゴシック" panose="020B0400000000000000" pitchFamily="50" charset="-128"/>
                  <a:ea typeface="BIZ UDPゴシック" panose="020B0400000000000000" pitchFamily="50" charset="-128"/>
                </a:rPr>
                <a:t>定年まで</a:t>
              </a:r>
              <a:endParaRPr b="1" dirty="0">
                <a:solidFill>
                  <a:schemeClr val="lt1"/>
                </a:solidFill>
                <a:latin typeface="+mn-ea"/>
              </a:endParaRPr>
            </a:p>
          </p:txBody>
        </p:sp>
      </p:grpSp>
      <p:pic>
        <p:nvPicPr>
          <p:cNvPr id="23" name="Image 9" descr="preencoded.png">
            <a:extLst>
              <a:ext uri="{FF2B5EF4-FFF2-40B4-BE49-F238E27FC236}">
                <a16:creationId xmlns:a16="http://schemas.microsoft.com/office/drawing/2014/main" id="{5666C528-4862-8034-80B1-698C3A168A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241569" y="1605556"/>
            <a:ext cx="1496652" cy="1496652"/>
          </a:xfrm>
          <a:prstGeom prst="rect">
            <a:avLst/>
          </a:prstGeom>
        </p:spPr>
      </p:pic>
      <p:pic>
        <p:nvPicPr>
          <p:cNvPr id="26" name="Image 22" descr="preencoded.png">
            <a:extLst>
              <a:ext uri="{FF2B5EF4-FFF2-40B4-BE49-F238E27FC236}">
                <a16:creationId xmlns:a16="http://schemas.microsoft.com/office/drawing/2014/main" id="{E536D265-8C30-237E-A8F9-7169BB2F52F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25775" y="1708221"/>
            <a:ext cx="783630" cy="783630"/>
          </a:xfrm>
          <a:prstGeom prst="rect">
            <a:avLst/>
          </a:prstGeom>
        </p:spPr>
      </p:pic>
      <p:pic>
        <p:nvPicPr>
          <p:cNvPr id="27" name="Image 7" descr="preencoded.png">
            <a:extLst>
              <a:ext uri="{FF2B5EF4-FFF2-40B4-BE49-F238E27FC236}">
                <a16:creationId xmlns:a16="http://schemas.microsoft.com/office/drawing/2014/main" id="{CE464160-58DA-0E54-2FC4-151B57B9718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97506" y="1637112"/>
            <a:ext cx="884075" cy="884075"/>
          </a:xfrm>
          <a:prstGeom prst="rect">
            <a:avLst/>
          </a:prstGeom>
        </p:spPr>
      </p:pic>
      <p:pic>
        <p:nvPicPr>
          <p:cNvPr id="28" name="Image 2" descr="preencoded.png">
            <a:extLst>
              <a:ext uri="{FF2B5EF4-FFF2-40B4-BE49-F238E27FC236}">
                <a16:creationId xmlns:a16="http://schemas.microsoft.com/office/drawing/2014/main" id="{84E136AD-CDBF-0DFA-7753-9FC7F7267D3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550763" y="2110669"/>
            <a:ext cx="1166827" cy="1166827"/>
          </a:xfrm>
          <a:prstGeom prst="rect">
            <a:avLst/>
          </a:prstGeom>
        </p:spPr>
      </p:pic>
      <p:pic>
        <p:nvPicPr>
          <p:cNvPr id="30" name="Image 3" descr="preencoded.png">
            <a:extLst>
              <a:ext uri="{FF2B5EF4-FFF2-40B4-BE49-F238E27FC236}">
                <a16:creationId xmlns:a16="http://schemas.microsoft.com/office/drawing/2014/main" id="{F7C50BAD-04F6-8CFA-B840-C24952CEA5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928496" y="1618765"/>
            <a:ext cx="610992" cy="610992"/>
          </a:xfrm>
          <a:prstGeom prst="rect">
            <a:avLst/>
          </a:prstGeom>
        </p:spPr>
      </p:pic>
      <p:pic>
        <p:nvPicPr>
          <p:cNvPr id="31" name="Image 4" descr="preencoded.png">
            <a:extLst>
              <a:ext uri="{FF2B5EF4-FFF2-40B4-BE49-F238E27FC236}">
                <a16:creationId xmlns:a16="http://schemas.microsoft.com/office/drawing/2014/main" id="{1A805A4D-6E0F-5019-0A16-912390716A1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539488" y="1610575"/>
            <a:ext cx="697311" cy="697311"/>
          </a:xfrm>
          <a:prstGeom prst="rect">
            <a:avLst/>
          </a:prstGeom>
        </p:spPr>
      </p:pic>
      <p:pic>
        <p:nvPicPr>
          <p:cNvPr id="32" name="Image 5" descr="preencoded.png">
            <a:extLst>
              <a:ext uri="{FF2B5EF4-FFF2-40B4-BE49-F238E27FC236}">
                <a16:creationId xmlns:a16="http://schemas.microsoft.com/office/drawing/2014/main" id="{8892FDFA-1ABC-3D82-B82F-08B648F29F6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627975" y="2275283"/>
            <a:ext cx="1039091" cy="1039091"/>
          </a:xfrm>
          <a:prstGeom prst="rect">
            <a:avLst/>
          </a:prstGeom>
        </p:spPr>
      </p:pic>
      <p:pic>
        <p:nvPicPr>
          <p:cNvPr id="33" name="Image 6" descr="preencoded.png">
            <a:extLst>
              <a:ext uri="{FF2B5EF4-FFF2-40B4-BE49-F238E27FC236}">
                <a16:creationId xmlns:a16="http://schemas.microsoft.com/office/drawing/2014/main" id="{14D04471-46B4-C170-E252-E91A634F533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400776" y="2284076"/>
            <a:ext cx="1039091" cy="1039091"/>
          </a:xfrm>
          <a:prstGeom prst="rect">
            <a:avLst/>
          </a:prstGeom>
        </p:spPr>
      </p:pic>
      <p:pic>
        <p:nvPicPr>
          <p:cNvPr id="34" name="Image 14" descr="preencoded.png">
            <a:extLst>
              <a:ext uri="{FF2B5EF4-FFF2-40B4-BE49-F238E27FC236}">
                <a16:creationId xmlns:a16="http://schemas.microsoft.com/office/drawing/2014/main" id="{F512A626-BE4D-0E67-AD3E-1D26FEAB54A5}"/>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841173" y="2136918"/>
            <a:ext cx="1039091" cy="1039091"/>
          </a:xfrm>
          <a:prstGeom prst="rect">
            <a:avLst/>
          </a:prstGeom>
        </p:spPr>
      </p:pic>
      <p:sp>
        <p:nvSpPr>
          <p:cNvPr id="35" name="Google Shape;150;p5">
            <a:extLst>
              <a:ext uri="{FF2B5EF4-FFF2-40B4-BE49-F238E27FC236}">
                <a16:creationId xmlns:a16="http://schemas.microsoft.com/office/drawing/2014/main" id="{DBB65A82-9ED3-8DF3-90EA-581300711C62}"/>
              </a:ext>
            </a:extLst>
          </p:cNvPr>
          <p:cNvSpPr/>
          <p:nvPr/>
        </p:nvSpPr>
        <p:spPr>
          <a:xfrm>
            <a:off x="1736118" y="5627531"/>
            <a:ext cx="6453091" cy="569681"/>
          </a:xfrm>
          <a:prstGeom prst="rect">
            <a:avLst/>
          </a:prstGeom>
          <a:solidFill>
            <a:srgbClr val="FCDFBE"/>
          </a:solidFill>
          <a:ln>
            <a:noFill/>
          </a:ln>
        </p:spPr>
        <p:txBody>
          <a:bodyPr spcFirstLastPara="1" wrap="square" lIns="91425" tIns="45700" rIns="91425" bIns="45700" anchor="ctr" anchorCtr="0">
            <a:noAutofit/>
          </a:bodyPr>
          <a:lstStyle/>
          <a:p>
            <a:pPr algn="ctr"/>
            <a:endParaRPr sz="1800" dirty="0">
              <a:solidFill>
                <a:schemeClr val="lt1"/>
              </a:solidFill>
              <a:latin typeface="BIZ UDPゴシック" panose="020B0400000000000000" pitchFamily="50" charset="-128"/>
            </a:endParaRPr>
          </a:p>
        </p:txBody>
      </p:sp>
      <p:pic>
        <p:nvPicPr>
          <p:cNvPr id="36" name="Google Shape;151;p5">
            <a:extLst>
              <a:ext uri="{FF2B5EF4-FFF2-40B4-BE49-F238E27FC236}">
                <a16:creationId xmlns:a16="http://schemas.microsoft.com/office/drawing/2014/main" id="{44C073CF-F143-E175-2789-6F66C15E600B}"/>
              </a:ext>
            </a:extLst>
          </p:cNvPr>
          <p:cNvPicPr preferRelativeResize="0"/>
          <p:nvPr/>
        </p:nvPicPr>
        <p:blipFill rotWithShape="1">
          <a:blip r:embed="rId20">
            <a:alphaModFix/>
          </a:blip>
          <a:srcRect/>
          <a:stretch/>
        </p:blipFill>
        <p:spPr>
          <a:xfrm>
            <a:off x="2055589" y="5767110"/>
            <a:ext cx="311620" cy="311620"/>
          </a:xfrm>
          <a:prstGeom prst="rect">
            <a:avLst/>
          </a:prstGeom>
          <a:noFill/>
          <a:ln>
            <a:noFill/>
          </a:ln>
        </p:spPr>
      </p:pic>
      <p:sp>
        <p:nvSpPr>
          <p:cNvPr id="37" name="Google Shape;152;p5">
            <a:extLst>
              <a:ext uri="{FF2B5EF4-FFF2-40B4-BE49-F238E27FC236}">
                <a16:creationId xmlns:a16="http://schemas.microsoft.com/office/drawing/2014/main" id="{7DF7AEB8-2A65-4DE8-1E89-A4843379C1E3}"/>
              </a:ext>
            </a:extLst>
          </p:cNvPr>
          <p:cNvSpPr txBox="1"/>
          <p:nvPr/>
        </p:nvSpPr>
        <p:spPr>
          <a:xfrm>
            <a:off x="2557083" y="5625468"/>
            <a:ext cx="5293328" cy="547710"/>
          </a:xfrm>
          <a:prstGeom prst="rect">
            <a:avLst/>
          </a:prstGeom>
          <a:noFill/>
          <a:ln>
            <a:noFill/>
          </a:ln>
        </p:spPr>
        <p:txBody>
          <a:bodyPr spcFirstLastPara="1" wrap="square" lIns="91425" tIns="45700" rIns="91425" bIns="45700" anchor="ctr" anchorCtr="0">
            <a:noAutofit/>
          </a:bodyPr>
          <a:lstStyle/>
          <a:p>
            <a:pPr>
              <a:lnSpc>
                <a:spcPct val="150000"/>
              </a:lnSpc>
              <a:buClr>
                <a:schemeClr val="dk1"/>
              </a:buClr>
              <a:buSzPts val="1600"/>
            </a:pPr>
            <a:r>
              <a:rPr lang="ja-JP" altLang="en-US" b="1" dirty="0">
                <a:solidFill>
                  <a:schemeClr val="dk1"/>
                </a:solidFill>
                <a:latin typeface="BIZ UDPゴシック" panose="020B0400000000000000" pitchFamily="50" charset="-128"/>
                <a:ea typeface="BIZ UDPゴシック" panose="020B0400000000000000" pitchFamily="50" charset="-128"/>
              </a:rPr>
              <a:t>お子さんの大学卒業時、皆さんの年齢はいくつ？</a:t>
            </a:r>
            <a:endParaRPr lang="en-US" altLang="ja-JP" b="1" dirty="0">
              <a:solidFill>
                <a:schemeClr val="dk1"/>
              </a:solidFill>
              <a:latin typeface="BIZ UDPゴシック" panose="020B0400000000000000" pitchFamily="50" charset="-128"/>
              <a:ea typeface="BIZ UDPゴシック" panose="020B0400000000000000" pitchFamily="50" charset="-128"/>
            </a:endParaRPr>
          </a:p>
        </p:txBody>
      </p:sp>
      <p:sp>
        <p:nvSpPr>
          <p:cNvPr id="3" name="フッター プレースホルダー 3">
            <a:extLst>
              <a:ext uri="{FF2B5EF4-FFF2-40B4-BE49-F238E27FC236}">
                <a16:creationId xmlns:a16="http://schemas.microsoft.com/office/drawing/2014/main" id="{9B55E356-85D5-383D-71D2-D5FE2D9CA215}"/>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80616128"/>
      </p:ext>
    </p:extLst>
  </p:cSld>
  <p:clrMapOvr>
    <a:masterClrMapping/>
  </p:clrMapOvr>
  <p:transition>
    <p:wedg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78">
          <a:extLst>
            <a:ext uri="{FF2B5EF4-FFF2-40B4-BE49-F238E27FC236}">
              <a16:creationId xmlns:a16="http://schemas.microsoft.com/office/drawing/2014/main" id="{1AEFF5CD-A96F-1429-936C-2C844B57A0B8}"/>
            </a:ext>
          </a:extLst>
        </p:cNvPr>
        <p:cNvGrpSpPr/>
        <p:nvPr/>
      </p:nvGrpSpPr>
      <p:grpSpPr>
        <a:xfrm>
          <a:off x="0" y="0"/>
          <a:ext cx="0" cy="0"/>
          <a:chOff x="0" y="0"/>
          <a:chExt cx="0" cy="0"/>
        </a:xfrm>
      </p:grpSpPr>
      <p:sp>
        <p:nvSpPr>
          <p:cNvPr id="181" name="Google Shape;181;p15">
            <a:extLst>
              <a:ext uri="{FF2B5EF4-FFF2-40B4-BE49-F238E27FC236}">
                <a16:creationId xmlns:a16="http://schemas.microsoft.com/office/drawing/2014/main" id="{4DB3DED6-B3F3-808F-44C8-35F0E5A07E51}"/>
              </a:ext>
            </a:extLst>
          </p:cNvPr>
          <p:cNvSpPr txBox="1">
            <a:spLocks noGrp="1"/>
          </p:cNvSpPr>
          <p:nvPr>
            <p:ph type="ftr" idx="11"/>
          </p:nvPr>
        </p:nvSpPr>
        <p:spPr>
          <a:xfrm>
            <a:off x="2936832" y="5840692"/>
            <a:ext cx="2507456" cy="222498"/>
          </a:xfrm>
          <a:prstGeom prst="rect">
            <a:avLst/>
          </a:prstGeom>
          <a:noFill/>
          <a:ln>
            <a:noFill/>
          </a:ln>
        </p:spPr>
        <p:txBody>
          <a:bodyPr spcFirstLastPara="1" vert="horz" wrap="square" lIns="55712" tIns="27848" rIns="55712" bIns="27848" rtlCol="0" anchor="ctr" anchorCtr="0">
            <a:noAutofit/>
          </a:bodyPr>
          <a:lstStyle/>
          <a:p>
            <a:pPr>
              <a:buSzPts val="1400"/>
            </a:pPr>
            <a:r>
              <a:rPr lang="ja-JP" dirty="0"/>
              <a:t>©2024　kids　money　school</a:t>
            </a:r>
            <a:endParaRPr dirty="0"/>
          </a:p>
        </p:txBody>
      </p:sp>
      <p:pic>
        <p:nvPicPr>
          <p:cNvPr id="2" name="Google Shape;154;g31f5d0c0edc_0_52">
            <a:extLst>
              <a:ext uri="{FF2B5EF4-FFF2-40B4-BE49-F238E27FC236}">
                <a16:creationId xmlns:a16="http://schemas.microsoft.com/office/drawing/2014/main" id="{8F641F76-7CE8-32CD-3A46-32CC2FCB32DD}"/>
              </a:ext>
            </a:extLst>
          </p:cNvPr>
          <p:cNvPicPr preferRelativeResize="0"/>
          <p:nvPr/>
        </p:nvPicPr>
        <p:blipFill rotWithShape="1">
          <a:blip r:embed="rId3">
            <a:alphaModFix/>
          </a:blip>
          <a:srcRect/>
          <a:stretch/>
        </p:blipFill>
        <p:spPr>
          <a:xfrm rot="10800000" flipH="1">
            <a:off x="-778608" y="231040"/>
            <a:ext cx="4655948" cy="657809"/>
          </a:xfrm>
          <a:prstGeom prst="rect">
            <a:avLst/>
          </a:prstGeom>
          <a:noFill/>
          <a:ln>
            <a:noFill/>
          </a:ln>
        </p:spPr>
      </p:pic>
      <p:sp>
        <p:nvSpPr>
          <p:cNvPr id="3" name="Google Shape;155;g31f5d0c0edc_0_52">
            <a:extLst>
              <a:ext uri="{FF2B5EF4-FFF2-40B4-BE49-F238E27FC236}">
                <a16:creationId xmlns:a16="http://schemas.microsoft.com/office/drawing/2014/main" id="{413FA0A6-3137-086E-32E9-2D3DAAAB9F1D}"/>
              </a:ext>
            </a:extLst>
          </p:cNvPr>
          <p:cNvSpPr txBox="1"/>
          <p:nvPr/>
        </p:nvSpPr>
        <p:spPr>
          <a:xfrm>
            <a:off x="249487" y="203762"/>
            <a:ext cx="4137934" cy="685086"/>
          </a:xfrm>
          <a:prstGeom prst="rect">
            <a:avLst/>
          </a:prstGeom>
          <a:noFill/>
          <a:ln>
            <a:noFill/>
          </a:ln>
        </p:spPr>
        <p:txBody>
          <a:bodyPr spcFirstLastPara="1" wrap="square" lIns="84125" tIns="42050" rIns="84125" bIns="42050" anchor="ctr" anchorCtr="0">
            <a:spAutoFit/>
          </a:bodyPr>
          <a:lstStyle/>
          <a:p>
            <a:pPr marL="0" lvl="0" indent="0" algn="l" rtl="0">
              <a:lnSpc>
                <a:spcPct val="150000"/>
              </a:lnSpc>
              <a:spcBef>
                <a:spcPts val="0"/>
              </a:spcBef>
              <a:spcAft>
                <a:spcPts val="0"/>
              </a:spcAft>
              <a:buClr>
                <a:srgbClr val="F29558"/>
              </a:buClr>
              <a:buSzPts val="2600"/>
              <a:buFont typeface="Arial"/>
              <a:buNone/>
            </a:pPr>
            <a:r>
              <a:rPr lang="ja-JP" altLang="en-US" sz="2600" b="1" dirty="0">
                <a:solidFill>
                  <a:srgbClr val="F29558"/>
                </a:solidFill>
                <a:latin typeface="BIZ UDPゴシック" panose="020B0400000000000000" pitchFamily="50" charset="-128"/>
                <a:ea typeface="BIZ UDPゴシック" panose="020B0400000000000000" pitchFamily="50" charset="-128"/>
              </a:rPr>
              <a:t>時間を味方につける</a:t>
            </a:r>
            <a:endParaRPr sz="2600" b="1" dirty="0">
              <a:solidFill>
                <a:srgbClr val="F29558"/>
              </a:solidFill>
              <a:latin typeface="BIZ UDPゴシック" panose="020B0400000000000000" pitchFamily="50" charset="-128"/>
            </a:endParaRPr>
          </a:p>
        </p:txBody>
      </p:sp>
      <p:sp>
        <p:nvSpPr>
          <p:cNvPr id="6" name="Google Shape;171;p5">
            <a:extLst>
              <a:ext uri="{FF2B5EF4-FFF2-40B4-BE49-F238E27FC236}">
                <a16:creationId xmlns:a16="http://schemas.microsoft.com/office/drawing/2014/main" id="{DE34A6FD-9043-76F2-ECBE-7352C4298AFD}"/>
              </a:ext>
            </a:extLst>
          </p:cNvPr>
          <p:cNvSpPr txBox="1"/>
          <p:nvPr/>
        </p:nvSpPr>
        <p:spPr>
          <a:xfrm>
            <a:off x="8122631" y="2585068"/>
            <a:ext cx="882870" cy="324387"/>
          </a:xfrm>
          <a:prstGeom prst="rect">
            <a:avLst/>
          </a:prstGeom>
          <a:noFill/>
          <a:ln>
            <a:noFill/>
          </a:ln>
        </p:spPr>
        <p:txBody>
          <a:bodyPr spcFirstLastPara="1" wrap="square" lIns="91425" tIns="45700" rIns="91425" bIns="45700" anchor="ctr" anchorCtr="0">
            <a:noAutofit/>
          </a:bodyPr>
          <a:lstStyle/>
          <a:p>
            <a:pPr algn="ctr">
              <a:lnSpc>
                <a:spcPct val="150000"/>
              </a:lnSpc>
              <a:buClr>
                <a:srgbClr val="F4A169"/>
              </a:buClr>
              <a:buSzPts val="1600"/>
            </a:pPr>
            <a:endParaRPr dirty="0">
              <a:latin typeface="BIZ UDPゴシック" panose="020B0400000000000000" pitchFamily="50" charset="-128"/>
            </a:endParaRPr>
          </a:p>
        </p:txBody>
      </p:sp>
      <p:sp>
        <p:nvSpPr>
          <p:cNvPr id="15" name="Google Shape;150;p5">
            <a:extLst>
              <a:ext uri="{FF2B5EF4-FFF2-40B4-BE49-F238E27FC236}">
                <a16:creationId xmlns:a16="http://schemas.microsoft.com/office/drawing/2014/main" id="{80D9E24A-1CF2-7C2C-8C58-141AA73CB90E}"/>
              </a:ext>
            </a:extLst>
          </p:cNvPr>
          <p:cNvSpPr/>
          <p:nvPr/>
        </p:nvSpPr>
        <p:spPr>
          <a:xfrm>
            <a:off x="1736118" y="5627531"/>
            <a:ext cx="6453091" cy="569681"/>
          </a:xfrm>
          <a:prstGeom prst="rect">
            <a:avLst/>
          </a:prstGeom>
          <a:solidFill>
            <a:srgbClr val="FCDFBE"/>
          </a:solidFill>
          <a:ln>
            <a:noFill/>
          </a:ln>
        </p:spPr>
        <p:txBody>
          <a:bodyPr spcFirstLastPara="1" wrap="square" lIns="91425" tIns="45700" rIns="91425" bIns="45700" anchor="ctr" anchorCtr="0">
            <a:noAutofit/>
          </a:bodyPr>
          <a:lstStyle/>
          <a:p>
            <a:pPr algn="ctr"/>
            <a:endParaRPr sz="1800" dirty="0">
              <a:solidFill>
                <a:schemeClr val="lt1"/>
              </a:solidFill>
              <a:latin typeface="BIZ UDPゴシック" panose="020B0400000000000000" pitchFamily="50" charset="-128"/>
            </a:endParaRPr>
          </a:p>
        </p:txBody>
      </p:sp>
      <p:pic>
        <p:nvPicPr>
          <p:cNvPr id="16" name="Google Shape;151;p5">
            <a:extLst>
              <a:ext uri="{FF2B5EF4-FFF2-40B4-BE49-F238E27FC236}">
                <a16:creationId xmlns:a16="http://schemas.microsoft.com/office/drawing/2014/main" id="{381FE051-3DDD-FA30-8843-763B446BEBAA}"/>
              </a:ext>
            </a:extLst>
          </p:cNvPr>
          <p:cNvPicPr preferRelativeResize="0"/>
          <p:nvPr/>
        </p:nvPicPr>
        <p:blipFill rotWithShape="1">
          <a:blip r:embed="rId4">
            <a:alphaModFix/>
          </a:blip>
          <a:srcRect/>
          <a:stretch/>
        </p:blipFill>
        <p:spPr>
          <a:xfrm>
            <a:off x="2055589" y="5767110"/>
            <a:ext cx="311620" cy="311620"/>
          </a:xfrm>
          <a:prstGeom prst="rect">
            <a:avLst/>
          </a:prstGeom>
          <a:noFill/>
          <a:ln>
            <a:noFill/>
          </a:ln>
        </p:spPr>
      </p:pic>
      <p:sp>
        <p:nvSpPr>
          <p:cNvPr id="18" name="Google Shape;152;p5">
            <a:extLst>
              <a:ext uri="{FF2B5EF4-FFF2-40B4-BE49-F238E27FC236}">
                <a16:creationId xmlns:a16="http://schemas.microsoft.com/office/drawing/2014/main" id="{3579F981-5656-3BB5-92D7-D35B5EBEC077}"/>
              </a:ext>
            </a:extLst>
          </p:cNvPr>
          <p:cNvSpPr txBox="1"/>
          <p:nvPr/>
        </p:nvSpPr>
        <p:spPr>
          <a:xfrm>
            <a:off x="2557082" y="5625468"/>
            <a:ext cx="5612799" cy="547710"/>
          </a:xfrm>
          <a:prstGeom prst="rect">
            <a:avLst/>
          </a:prstGeom>
          <a:noFill/>
          <a:ln>
            <a:noFill/>
          </a:ln>
        </p:spPr>
        <p:txBody>
          <a:bodyPr spcFirstLastPara="1" wrap="square" lIns="91425" tIns="45700" rIns="91425" bIns="45700" anchor="ctr" anchorCtr="0">
            <a:noAutofit/>
          </a:bodyPr>
          <a:lstStyle/>
          <a:p>
            <a:pPr>
              <a:lnSpc>
                <a:spcPct val="150000"/>
              </a:lnSpc>
              <a:buClr>
                <a:schemeClr val="dk1"/>
              </a:buClr>
              <a:buSzPts val="1600"/>
            </a:pPr>
            <a:r>
              <a:rPr lang="ja-JP" altLang="en-US" b="1" dirty="0">
                <a:solidFill>
                  <a:schemeClr val="dk1"/>
                </a:solidFill>
                <a:latin typeface="BIZ UDPゴシック" panose="020B0400000000000000" pitchFamily="50" charset="-128"/>
                <a:ea typeface="BIZ UDPゴシック" panose="020B0400000000000000" pitchFamily="50" charset="-128"/>
              </a:rPr>
              <a:t>この話を聞いている</a:t>
            </a:r>
            <a:r>
              <a:rPr lang="en-US" altLang="ja-JP" b="1" dirty="0">
                <a:solidFill>
                  <a:schemeClr val="dk1"/>
                </a:solidFill>
                <a:latin typeface="BIZ UDPゴシック" panose="020B0400000000000000" pitchFamily="50" charset="-128"/>
                <a:ea typeface="BIZ UDPゴシック" panose="020B0400000000000000" pitchFamily="50" charset="-128"/>
              </a:rPr>
              <a:t>『</a:t>
            </a:r>
            <a:r>
              <a:rPr lang="ja-JP" altLang="en-US" b="1" dirty="0">
                <a:solidFill>
                  <a:schemeClr val="dk1"/>
                </a:solidFill>
                <a:latin typeface="BIZ UDPゴシック" panose="020B0400000000000000" pitchFamily="50" charset="-128"/>
                <a:ea typeface="BIZ UDPゴシック" panose="020B0400000000000000" pitchFamily="50" charset="-128"/>
              </a:rPr>
              <a:t>今日</a:t>
            </a:r>
            <a:r>
              <a:rPr lang="en-US" altLang="ja-JP" b="1" dirty="0">
                <a:solidFill>
                  <a:schemeClr val="dk1"/>
                </a:solidFill>
                <a:latin typeface="BIZ UDPゴシック" panose="020B0400000000000000" pitchFamily="50" charset="-128"/>
                <a:ea typeface="BIZ UDPゴシック" panose="020B0400000000000000" pitchFamily="50" charset="-128"/>
              </a:rPr>
              <a:t>』</a:t>
            </a:r>
            <a:r>
              <a:rPr lang="ja-JP" altLang="en-US" b="1" dirty="0">
                <a:solidFill>
                  <a:schemeClr val="dk1"/>
                </a:solidFill>
                <a:latin typeface="BIZ UDPゴシック" panose="020B0400000000000000" pitchFamily="50" charset="-128"/>
                <a:ea typeface="BIZ UDPゴシック" panose="020B0400000000000000" pitchFamily="50" charset="-128"/>
              </a:rPr>
              <a:t>が</a:t>
            </a:r>
            <a:r>
              <a:rPr lang="en-US" altLang="ja-JP" b="1" dirty="0">
                <a:solidFill>
                  <a:schemeClr val="dk1"/>
                </a:solidFill>
                <a:latin typeface="BIZ UDPゴシック" panose="020B0400000000000000" pitchFamily="50" charset="-128"/>
                <a:ea typeface="BIZ UDPゴシック" panose="020B0400000000000000" pitchFamily="50" charset="-128"/>
              </a:rPr>
              <a:t>1</a:t>
            </a:r>
            <a:r>
              <a:rPr lang="ja-JP" altLang="en-US" b="1" dirty="0">
                <a:solidFill>
                  <a:schemeClr val="dk1"/>
                </a:solidFill>
                <a:latin typeface="BIZ UDPゴシック" panose="020B0400000000000000" pitchFamily="50" charset="-128"/>
                <a:ea typeface="BIZ UDPゴシック" panose="020B0400000000000000" pitchFamily="50" charset="-128"/>
              </a:rPr>
              <a:t>番　時間がある！</a:t>
            </a:r>
            <a:endParaRPr lang="en-US" altLang="ja-JP" b="1" dirty="0">
              <a:solidFill>
                <a:schemeClr val="dk1"/>
              </a:solidFill>
              <a:latin typeface="BIZ UDPゴシック" panose="020B0400000000000000" pitchFamily="50" charset="-128"/>
              <a:ea typeface="BIZ UDPゴシック" panose="020B0400000000000000" pitchFamily="50" charset="-128"/>
            </a:endParaRPr>
          </a:p>
        </p:txBody>
      </p:sp>
      <p:grpSp>
        <p:nvGrpSpPr>
          <p:cNvPr id="51" name="グループ化 50">
            <a:extLst>
              <a:ext uri="{FF2B5EF4-FFF2-40B4-BE49-F238E27FC236}">
                <a16:creationId xmlns:a16="http://schemas.microsoft.com/office/drawing/2014/main" id="{4A840865-57B8-323A-699D-37712C757A6A}"/>
              </a:ext>
            </a:extLst>
          </p:cNvPr>
          <p:cNvGrpSpPr/>
          <p:nvPr/>
        </p:nvGrpSpPr>
        <p:grpSpPr>
          <a:xfrm>
            <a:off x="2434303" y="2695280"/>
            <a:ext cx="6386513" cy="2506532"/>
            <a:chOff x="1357715" y="2534316"/>
            <a:chExt cx="6386513" cy="2506532"/>
          </a:xfrm>
        </p:grpSpPr>
        <p:grpSp>
          <p:nvGrpSpPr>
            <p:cNvPr id="12" name="Google Shape;228;p7">
              <a:extLst>
                <a:ext uri="{FF2B5EF4-FFF2-40B4-BE49-F238E27FC236}">
                  <a16:creationId xmlns:a16="http://schemas.microsoft.com/office/drawing/2014/main" id="{75927998-5E7C-A7FC-F88B-A35E01405F14}"/>
                </a:ext>
              </a:extLst>
            </p:cNvPr>
            <p:cNvGrpSpPr/>
            <p:nvPr/>
          </p:nvGrpSpPr>
          <p:grpSpPr>
            <a:xfrm>
              <a:off x="1357715" y="2534316"/>
              <a:ext cx="6386513" cy="1176180"/>
              <a:chOff x="471487" y="3880010"/>
              <a:chExt cx="6386513" cy="1176180"/>
            </a:xfrm>
          </p:grpSpPr>
          <p:grpSp>
            <p:nvGrpSpPr>
              <p:cNvPr id="17" name="Google Shape;229;p7">
                <a:extLst>
                  <a:ext uri="{FF2B5EF4-FFF2-40B4-BE49-F238E27FC236}">
                    <a16:creationId xmlns:a16="http://schemas.microsoft.com/office/drawing/2014/main" id="{1DD3F4B3-5D43-60C3-8AE9-6E0FCC7BAE01}"/>
                  </a:ext>
                </a:extLst>
              </p:cNvPr>
              <p:cNvGrpSpPr/>
              <p:nvPr/>
            </p:nvGrpSpPr>
            <p:grpSpPr>
              <a:xfrm>
                <a:off x="471487" y="3880010"/>
                <a:ext cx="2153180" cy="1176180"/>
                <a:chOff x="694267" y="3880010"/>
                <a:chExt cx="1964266" cy="1072985"/>
              </a:xfrm>
            </p:grpSpPr>
            <p:sp>
              <p:nvSpPr>
                <p:cNvPr id="20" name="Google Shape;230;p7">
                  <a:extLst>
                    <a:ext uri="{FF2B5EF4-FFF2-40B4-BE49-F238E27FC236}">
                      <a16:creationId xmlns:a16="http://schemas.microsoft.com/office/drawing/2014/main" id="{7FEFD44F-E5CD-A254-36C0-2F448F32520E}"/>
                    </a:ext>
                  </a:extLst>
                </p:cNvPr>
                <p:cNvSpPr/>
                <p:nvPr/>
              </p:nvSpPr>
              <p:spPr>
                <a:xfrm>
                  <a:off x="694267" y="3880010"/>
                  <a:ext cx="1507066" cy="1072985"/>
                </a:xfrm>
                <a:prstGeom prst="roundRect">
                  <a:avLst>
                    <a:gd name="adj" fmla="val 50000"/>
                  </a:avLst>
                </a:prstGeom>
                <a:solidFill>
                  <a:srgbClr val="F7B264"/>
                </a:solidFill>
                <a:ln>
                  <a:noFill/>
                </a:ln>
              </p:spPr>
              <p:txBody>
                <a:bodyPr spcFirstLastPara="1" wrap="square" lIns="91425" tIns="45700" rIns="91425" bIns="45700" anchor="ctr" anchorCtr="0">
                  <a:noAutofit/>
                </a:bodyPr>
                <a:lstStyle/>
                <a:p>
                  <a:pPr algn="ctr"/>
                  <a:endParaRPr sz="1800" dirty="0">
                    <a:solidFill>
                      <a:schemeClr val="lt1"/>
                    </a:solidFill>
                    <a:latin typeface="BIZ UDPゴシック" panose="020B0400000000000000" pitchFamily="50" charset="-128"/>
                  </a:endParaRPr>
                </a:p>
              </p:txBody>
            </p:sp>
            <p:sp>
              <p:nvSpPr>
                <p:cNvPr id="21" name="Google Shape;231;p7">
                  <a:extLst>
                    <a:ext uri="{FF2B5EF4-FFF2-40B4-BE49-F238E27FC236}">
                      <a16:creationId xmlns:a16="http://schemas.microsoft.com/office/drawing/2014/main" id="{C7AF78DA-0976-EC33-E88E-5823DE3B7415}"/>
                    </a:ext>
                  </a:extLst>
                </p:cNvPr>
                <p:cNvSpPr/>
                <p:nvPr/>
              </p:nvSpPr>
              <p:spPr>
                <a:xfrm>
                  <a:off x="1507067" y="3880010"/>
                  <a:ext cx="1151466" cy="1072983"/>
                </a:xfrm>
                <a:prstGeom prst="rect">
                  <a:avLst/>
                </a:prstGeom>
                <a:solidFill>
                  <a:srgbClr val="F7B264"/>
                </a:solidFill>
                <a:ln>
                  <a:noFill/>
                </a:ln>
              </p:spPr>
              <p:txBody>
                <a:bodyPr spcFirstLastPara="1" wrap="square" lIns="91425" tIns="45700" rIns="91425" bIns="45700" anchor="ctr" anchorCtr="0">
                  <a:noAutofit/>
                </a:bodyPr>
                <a:lstStyle/>
                <a:p>
                  <a:pPr algn="ctr"/>
                  <a:endParaRPr sz="1800" dirty="0">
                    <a:solidFill>
                      <a:schemeClr val="lt1"/>
                    </a:solidFill>
                    <a:latin typeface="BIZ UDPゴシック" panose="020B0400000000000000" pitchFamily="50" charset="-128"/>
                  </a:endParaRPr>
                </a:p>
              </p:txBody>
            </p:sp>
          </p:grpSp>
          <p:sp>
            <p:nvSpPr>
              <p:cNvPr id="19" name="Google Shape;232;p7">
                <a:extLst>
                  <a:ext uri="{FF2B5EF4-FFF2-40B4-BE49-F238E27FC236}">
                    <a16:creationId xmlns:a16="http://schemas.microsoft.com/office/drawing/2014/main" id="{84AA7ECF-487B-E9B5-F64B-E6785E6EE654}"/>
                  </a:ext>
                </a:extLst>
              </p:cNvPr>
              <p:cNvSpPr/>
              <p:nvPr/>
            </p:nvSpPr>
            <p:spPr>
              <a:xfrm>
                <a:off x="2624667" y="3900730"/>
                <a:ext cx="4233333" cy="1155455"/>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algn="ctr"/>
                <a:endParaRPr sz="1800" dirty="0">
                  <a:solidFill>
                    <a:schemeClr val="lt1"/>
                  </a:solidFill>
                  <a:latin typeface="BIZ UDPゴシック" panose="020B0400000000000000" pitchFamily="50" charset="-128"/>
                </a:endParaRPr>
              </a:p>
            </p:txBody>
          </p:sp>
        </p:grpSp>
        <p:sp>
          <p:nvSpPr>
            <p:cNvPr id="22" name="Google Shape;233;p7">
              <a:extLst>
                <a:ext uri="{FF2B5EF4-FFF2-40B4-BE49-F238E27FC236}">
                  <a16:creationId xmlns:a16="http://schemas.microsoft.com/office/drawing/2014/main" id="{19B23EA6-8DB7-458D-ECC0-7DE088A252DF}"/>
                </a:ext>
              </a:extLst>
            </p:cNvPr>
            <p:cNvSpPr txBox="1"/>
            <p:nvPr/>
          </p:nvSpPr>
          <p:spPr>
            <a:xfrm>
              <a:off x="1640662" y="2750433"/>
              <a:ext cx="1870233" cy="782162"/>
            </a:xfrm>
            <a:prstGeom prst="rect">
              <a:avLst/>
            </a:prstGeom>
            <a:noFill/>
            <a:ln>
              <a:noFill/>
            </a:ln>
          </p:spPr>
          <p:txBody>
            <a:bodyPr spcFirstLastPara="1" wrap="square" lIns="91425" tIns="45700" rIns="91425" bIns="45700" anchor="ctr" anchorCtr="0">
              <a:noAutofit/>
            </a:bodyPr>
            <a:lstStyle/>
            <a:p>
              <a:pPr>
                <a:buClr>
                  <a:schemeClr val="lt1"/>
                </a:buClr>
                <a:buSzPts val="1600"/>
              </a:pPr>
              <a:r>
                <a:rPr lang="en-US" altLang="ja-JP" b="1" dirty="0">
                  <a:solidFill>
                    <a:schemeClr val="lt1"/>
                  </a:solidFill>
                  <a:latin typeface="BIZ UDPゴシック" panose="020B0400000000000000" pitchFamily="50" charset="-128"/>
                  <a:ea typeface="BIZ UDPゴシック" panose="020B0400000000000000" pitchFamily="50" charset="-128"/>
                </a:rPr>
                <a:t>30</a:t>
              </a:r>
              <a:r>
                <a:rPr lang="ja-JP" altLang="en-US" b="1" dirty="0">
                  <a:solidFill>
                    <a:schemeClr val="lt1"/>
                  </a:solidFill>
                  <a:latin typeface="BIZ UDPゴシック" panose="020B0400000000000000" pitchFamily="50" charset="-128"/>
                  <a:ea typeface="BIZ UDPゴシック" panose="020B0400000000000000" pitchFamily="50" charset="-128"/>
                </a:rPr>
                <a:t>歳～</a:t>
              </a:r>
              <a:r>
                <a:rPr lang="en-US" altLang="ja-JP" b="1" dirty="0">
                  <a:solidFill>
                    <a:schemeClr val="lt1"/>
                  </a:solidFill>
                  <a:latin typeface="BIZ UDPゴシック" panose="020B0400000000000000" pitchFamily="50" charset="-128"/>
                  <a:ea typeface="BIZ UDPゴシック" panose="020B0400000000000000" pitchFamily="50" charset="-128"/>
                </a:rPr>
                <a:t>60</a:t>
              </a:r>
              <a:r>
                <a:rPr lang="ja-JP" altLang="en-US" b="1" dirty="0">
                  <a:solidFill>
                    <a:schemeClr val="lt1"/>
                  </a:solidFill>
                  <a:latin typeface="BIZ UDPゴシック" panose="020B0400000000000000" pitchFamily="50" charset="-128"/>
                  <a:ea typeface="BIZ UDPゴシック" panose="020B0400000000000000" pitchFamily="50" charset="-128"/>
                </a:rPr>
                <a:t>歳</a:t>
              </a:r>
              <a:endParaRPr lang="en-US" altLang="ja-JP" b="1" dirty="0">
                <a:solidFill>
                  <a:schemeClr val="lt1"/>
                </a:solidFill>
                <a:latin typeface="BIZ UDPゴシック" panose="020B0400000000000000" pitchFamily="50" charset="-128"/>
                <a:ea typeface="BIZ UDPゴシック" panose="020B0400000000000000" pitchFamily="50" charset="-128"/>
              </a:endParaRPr>
            </a:p>
            <a:p>
              <a:pPr>
                <a:buClr>
                  <a:schemeClr val="lt1"/>
                </a:buClr>
                <a:buSzPts val="1600"/>
              </a:pPr>
              <a:r>
                <a:rPr lang="en-US" altLang="ja-JP" b="1" dirty="0">
                  <a:solidFill>
                    <a:schemeClr val="lt1"/>
                  </a:solidFill>
                  <a:latin typeface="BIZ UDPゴシック" panose="020B0400000000000000" pitchFamily="50" charset="-128"/>
                  <a:ea typeface="BIZ UDPゴシック" panose="020B0400000000000000" pitchFamily="50" charset="-128"/>
                </a:rPr>
                <a:t>30</a:t>
              </a:r>
              <a:r>
                <a:rPr lang="ja-JP" altLang="en-US" b="1" dirty="0">
                  <a:solidFill>
                    <a:schemeClr val="lt1"/>
                  </a:solidFill>
                  <a:latin typeface="BIZ UDPゴシック" panose="020B0400000000000000" pitchFamily="50" charset="-128"/>
                  <a:ea typeface="BIZ UDPゴシック" panose="020B0400000000000000" pitchFamily="50" charset="-128"/>
                </a:rPr>
                <a:t>年間なら</a:t>
              </a:r>
              <a:endParaRPr b="1" dirty="0">
                <a:solidFill>
                  <a:schemeClr val="lt1"/>
                </a:solidFill>
                <a:latin typeface="BIZ UDPゴシック" panose="020B0400000000000000" pitchFamily="50" charset="-128"/>
              </a:endParaRPr>
            </a:p>
          </p:txBody>
        </p:sp>
        <p:sp>
          <p:nvSpPr>
            <p:cNvPr id="23" name="Google Shape;234;p7">
              <a:extLst>
                <a:ext uri="{FF2B5EF4-FFF2-40B4-BE49-F238E27FC236}">
                  <a16:creationId xmlns:a16="http://schemas.microsoft.com/office/drawing/2014/main" id="{43C622EA-D970-D01B-5804-7E8D9ACE637D}"/>
                </a:ext>
              </a:extLst>
            </p:cNvPr>
            <p:cNvSpPr txBox="1"/>
            <p:nvPr/>
          </p:nvSpPr>
          <p:spPr>
            <a:xfrm>
              <a:off x="3601384" y="2534320"/>
              <a:ext cx="4142844" cy="1176175"/>
            </a:xfrm>
            <a:prstGeom prst="rect">
              <a:avLst/>
            </a:prstGeom>
            <a:noFill/>
            <a:ln>
              <a:noFill/>
            </a:ln>
          </p:spPr>
          <p:txBody>
            <a:bodyPr spcFirstLastPara="1" wrap="square" lIns="91425" tIns="45700" rIns="91425" bIns="45700" anchor="ctr" anchorCtr="0">
              <a:normAutofit/>
            </a:bodyPr>
            <a:lstStyle/>
            <a:p>
              <a:pPr>
                <a:lnSpc>
                  <a:spcPct val="150000"/>
                </a:lnSpc>
                <a:buClr>
                  <a:schemeClr val="dk1"/>
                </a:buClr>
                <a:buSzPts val="1400"/>
              </a:pPr>
              <a:r>
                <a:rPr lang="ja-JP" altLang="en-US" sz="2800" b="1" dirty="0">
                  <a:solidFill>
                    <a:schemeClr val="dk1"/>
                  </a:solidFill>
                  <a:latin typeface="BIZ UDPゴシック" panose="020B0400000000000000" pitchFamily="50" charset="-128"/>
                  <a:ea typeface="BIZ UDPゴシック" panose="020B0400000000000000" pitchFamily="50" charset="-128"/>
                </a:rPr>
                <a:t>毎月</a:t>
              </a:r>
              <a:r>
                <a:rPr lang="ja-JP" altLang="en-US" sz="3600" b="1" dirty="0">
                  <a:solidFill>
                    <a:schemeClr val="dk1"/>
                  </a:solidFill>
                  <a:latin typeface="BIZ UDPゴシック" panose="020B0400000000000000" pitchFamily="50" charset="-128"/>
                  <a:ea typeface="BIZ UDPゴシック" panose="020B0400000000000000" pitchFamily="50" charset="-128"/>
                </a:rPr>
                <a:t>２</a:t>
              </a:r>
              <a:r>
                <a:rPr lang="ja-JP" altLang="en-US" sz="2800" b="1" dirty="0">
                  <a:solidFill>
                    <a:schemeClr val="dk1"/>
                  </a:solidFill>
                  <a:latin typeface="BIZ UDPゴシック" panose="020B0400000000000000" pitchFamily="50" charset="-128"/>
                  <a:ea typeface="BIZ UDPゴシック" panose="020B0400000000000000" pitchFamily="50" charset="-128"/>
                </a:rPr>
                <a:t>万円 </a:t>
              </a:r>
              <a:r>
                <a:rPr lang="en-US" altLang="ja-JP" sz="2800" b="1" dirty="0">
                  <a:solidFill>
                    <a:schemeClr val="dk1"/>
                  </a:solidFill>
                  <a:latin typeface="BIZ UDPゴシック" panose="020B0400000000000000" pitchFamily="50" charset="-128"/>
                  <a:ea typeface="BIZ UDPゴシック" panose="020B0400000000000000" pitchFamily="50" charset="-128"/>
                </a:rPr>
                <a:t>× </a:t>
              </a:r>
              <a:r>
                <a:rPr lang="ja-JP" altLang="en-US" sz="3600" b="1" dirty="0">
                  <a:solidFill>
                    <a:schemeClr val="dk1"/>
                  </a:solidFill>
                  <a:latin typeface="BIZ UDPゴシック" panose="020B0400000000000000" pitchFamily="50" charset="-128"/>
                  <a:ea typeface="BIZ UDPゴシック" panose="020B0400000000000000" pitchFamily="50" charset="-128"/>
                </a:rPr>
                <a:t>３</a:t>
              </a:r>
              <a:r>
                <a:rPr lang="ja-JP" altLang="en-US" sz="2800" b="1" dirty="0">
                  <a:solidFill>
                    <a:schemeClr val="dk1"/>
                  </a:solidFill>
                  <a:latin typeface="BIZ UDPゴシック" panose="020B0400000000000000" pitchFamily="50" charset="-128"/>
                  <a:ea typeface="BIZ UDPゴシック" panose="020B0400000000000000" pitchFamily="50" charset="-128"/>
                </a:rPr>
                <a:t>％</a:t>
              </a:r>
              <a:endParaRPr sz="2800" b="1" dirty="0">
                <a:latin typeface="+mn-ea"/>
              </a:endParaRPr>
            </a:p>
          </p:txBody>
        </p:sp>
        <p:grpSp>
          <p:nvGrpSpPr>
            <p:cNvPr id="24" name="Google Shape;235;p7">
              <a:extLst>
                <a:ext uri="{FF2B5EF4-FFF2-40B4-BE49-F238E27FC236}">
                  <a16:creationId xmlns:a16="http://schemas.microsoft.com/office/drawing/2014/main" id="{E0D647B3-F52C-7AC7-26DB-E63D5E58EAA0}"/>
                </a:ext>
              </a:extLst>
            </p:cNvPr>
            <p:cNvGrpSpPr/>
            <p:nvPr/>
          </p:nvGrpSpPr>
          <p:grpSpPr>
            <a:xfrm>
              <a:off x="1357715" y="3864668"/>
              <a:ext cx="6386513" cy="1176180"/>
              <a:chOff x="471487" y="5133077"/>
              <a:chExt cx="6386513" cy="1176180"/>
            </a:xfrm>
          </p:grpSpPr>
          <p:grpSp>
            <p:nvGrpSpPr>
              <p:cNvPr id="25" name="Google Shape;236;p7">
                <a:extLst>
                  <a:ext uri="{FF2B5EF4-FFF2-40B4-BE49-F238E27FC236}">
                    <a16:creationId xmlns:a16="http://schemas.microsoft.com/office/drawing/2014/main" id="{A7A88B50-49B5-1028-3E8E-7F8FCDFF06DE}"/>
                  </a:ext>
                </a:extLst>
              </p:cNvPr>
              <p:cNvGrpSpPr/>
              <p:nvPr/>
            </p:nvGrpSpPr>
            <p:grpSpPr>
              <a:xfrm>
                <a:off x="471487" y="5133077"/>
                <a:ext cx="2153180" cy="1176180"/>
                <a:chOff x="694267" y="3880010"/>
                <a:chExt cx="1964266" cy="1072985"/>
              </a:xfrm>
            </p:grpSpPr>
            <p:sp>
              <p:nvSpPr>
                <p:cNvPr id="47" name="Google Shape;237;p7">
                  <a:extLst>
                    <a:ext uri="{FF2B5EF4-FFF2-40B4-BE49-F238E27FC236}">
                      <a16:creationId xmlns:a16="http://schemas.microsoft.com/office/drawing/2014/main" id="{2D51889B-FCB3-FB23-C641-3055F0D09819}"/>
                    </a:ext>
                  </a:extLst>
                </p:cNvPr>
                <p:cNvSpPr/>
                <p:nvPr/>
              </p:nvSpPr>
              <p:spPr>
                <a:xfrm>
                  <a:off x="694267" y="3880010"/>
                  <a:ext cx="1507066" cy="1072985"/>
                </a:xfrm>
                <a:prstGeom prst="roundRect">
                  <a:avLst>
                    <a:gd name="adj" fmla="val 50000"/>
                  </a:avLst>
                </a:prstGeom>
                <a:solidFill>
                  <a:srgbClr val="F29558"/>
                </a:solidFill>
                <a:ln>
                  <a:noFill/>
                </a:ln>
              </p:spPr>
              <p:txBody>
                <a:bodyPr spcFirstLastPara="1" wrap="square" lIns="91425" tIns="45700" rIns="91425" bIns="45700" anchor="ctr" anchorCtr="0">
                  <a:noAutofit/>
                </a:bodyPr>
                <a:lstStyle/>
                <a:p>
                  <a:pPr algn="ctr"/>
                  <a:endParaRPr sz="1800" dirty="0">
                    <a:solidFill>
                      <a:schemeClr val="lt1"/>
                    </a:solidFill>
                    <a:latin typeface="BIZ UDPゴシック" panose="020B0400000000000000" pitchFamily="50" charset="-128"/>
                  </a:endParaRPr>
                </a:p>
              </p:txBody>
            </p:sp>
            <p:sp>
              <p:nvSpPr>
                <p:cNvPr id="48" name="Google Shape;238;p7">
                  <a:extLst>
                    <a:ext uri="{FF2B5EF4-FFF2-40B4-BE49-F238E27FC236}">
                      <a16:creationId xmlns:a16="http://schemas.microsoft.com/office/drawing/2014/main" id="{CB7DC0C2-EAF5-6395-4373-11A826C6FFEC}"/>
                    </a:ext>
                  </a:extLst>
                </p:cNvPr>
                <p:cNvSpPr/>
                <p:nvPr/>
              </p:nvSpPr>
              <p:spPr>
                <a:xfrm>
                  <a:off x="1507067" y="3880010"/>
                  <a:ext cx="1151466" cy="1072983"/>
                </a:xfrm>
                <a:prstGeom prst="rect">
                  <a:avLst/>
                </a:prstGeom>
                <a:solidFill>
                  <a:srgbClr val="F29558"/>
                </a:solidFill>
                <a:ln>
                  <a:noFill/>
                </a:ln>
              </p:spPr>
              <p:txBody>
                <a:bodyPr spcFirstLastPara="1" wrap="square" lIns="91425" tIns="45700" rIns="91425" bIns="45700" anchor="ctr" anchorCtr="0">
                  <a:noAutofit/>
                </a:bodyPr>
                <a:lstStyle/>
                <a:p>
                  <a:pPr algn="ctr"/>
                  <a:endParaRPr sz="1800" dirty="0">
                    <a:solidFill>
                      <a:schemeClr val="lt1"/>
                    </a:solidFill>
                    <a:latin typeface="BIZ UDPゴシック" panose="020B0400000000000000" pitchFamily="50" charset="-128"/>
                  </a:endParaRPr>
                </a:p>
              </p:txBody>
            </p:sp>
          </p:grpSp>
          <p:sp>
            <p:nvSpPr>
              <p:cNvPr id="26" name="Google Shape;239;p7">
                <a:extLst>
                  <a:ext uri="{FF2B5EF4-FFF2-40B4-BE49-F238E27FC236}">
                    <a16:creationId xmlns:a16="http://schemas.microsoft.com/office/drawing/2014/main" id="{E5EFC9E6-AF77-03CF-2E5C-216BC7D76901}"/>
                  </a:ext>
                </a:extLst>
              </p:cNvPr>
              <p:cNvSpPr/>
              <p:nvPr/>
            </p:nvSpPr>
            <p:spPr>
              <a:xfrm>
                <a:off x="2624667" y="5153797"/>
                <a:ext cx="4233333" cy="1155455"/>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algn="ctr"/>
                <a:endParaRPr sz="1800" dirty="0">
                  <a:solidFill>
                    <a:schemeClr val="lt1"/>
                  </a:solidFill>
                  <a:latin typeface="BIZ UDPゴシック" panose="020B0400000000000000" pitchFamily="50" charset="-128"/>
                </a:endParaRPr>
              </a:p>
            </p:txBody>
          </p:sp>
        </p:grpSp>
        <p:sp>
          <p:nvSpPr>
            <p:cNvPr id="49" name="Google Shape;240;p7">
              <a:extLst>
                <a:ext uri="{FF2B5EF4-FFF2-40B4-BE49-F238E27FC236}">
                  <a16:creationId xmlns:a16="http://schemas.microsoft.com/office/drawing/2014/main" id="{B5E2B219-150D-40E9-9756-3413BAF0B573}"/>
                </a:ext>
              </a:extLst>
            </p:cNvPr>
            <p:cNvSpPr txBox="1"/>
            <p:nvPr/>
          </p:nvSpPr>
          <p:spPr>
            <a:xfrm>
              <a:off x="1640662" y="4061540"/>
              <a:ext cx="1870233" cy="782162"/>
            </a:xfrm>
            <a:prstGeom prst="rect">
              <a:avLst/>
            </a:prstGeom>
            <a:noFill/>
            <a:ln>
              <a:noFill/>
            </a:ln>
          </p:spPr>
          <p:txBody>
            <a:bodyPr spcFirstLastPara="1" wrap="square" lIns="91425" tIns="45700" rIns="91425" bIns="45700" anchor="ctr" anchorCtr="0">
              <a:noAutofit/>
            </a:bodyPr>
            <a:lstStyle/>
            <a:p>
              <a:pPr>
                <a:buClr>
                  <a:schemeClr val="lt1"/>
                </a:buClr>
                <a:buSzPts val="1600"/>
              </a:pPr>
              <a:r>
                <a:rPr lang="en-US" sz="1600" b="1" dirty="0">
                  <a:solidFill>
                    <a:schemeClr val="lt1"/>
                  </a:solidFill>
                  <a:latin typeface="BIZ UDPゴシック" panose="020B0400000000000000" pitchFamily="50" charset="-128"/>
                </a:rPr>
                <a:t>50</a:t>
              </a:r>
              <a:r>
                <a:rPr lang="ja-JP" altLang="en-US" sz="1600" b="1" dirty="0">
                  <a:solidFill>
                    <a:schemeClr val="lt1"/>
                  </a:solidFill>
                  <a:latin typeface="BIZ UDPゴシック" panose="020B0400000000000000" pitchFamily="50" charset="-128"/>
                  <a:ea typeface="BIZ UDPゴシック" panose="020B0400000000000000" pitchFamily="50" charset="-128"/>
                </a:rPr>
                <a:t>歳～</a:t>
              </a:r>
              <a:r>
                <a:rPr lang="en-US" altLang="ja-JP" sz="1600" b="1" dirty="0">
                  <a:solidFill>
                    <a:schemeClr val="lt1"/>
                  </a:solidFill>
                  <a:latin typeface="BIZ UDPゴシック" panose="020B0400000000000000" pitchFamily="50" charset="-128"/>
                  <a:ea typeface="BIZ UDPゴシック" panose="020B0400000000000000" pitchFamily="50" charset="-128"/>
                </a:rPr>
                <a:t>60</a:t>
              </a:r>
              <a:r>
                <a:rPr lang="ja-JP" altLang="en-US" sz="1600" b="1" dirty="0">
                  <a:solidFill>
                    <a:schemeClr val="lt1"/>
                  </a:solidFill>
                  <a:latin typeface="BIZ UDPゴシック" panose="020B0400000000000000" pitchFamily="50" charset="-128"/>
                  <a:ea typeface="BIZ UDPゴシック" panose="020B0400000000000000" pitchFamily="50" charset="-128"/>
                </a:rPr>
                <a:t>歳</a:t>
              </a:r>
              <a:endParaRPr lang="en-US" altLang="ja-JP" sz="1600" b="1" dirty="0">
                <a:solidFill>
                  <a:schemeClr val="lt1"/>
                </a:solidFill>
                <a:latin typeface="BIZ UDPゴシック" panose="020B0400000000000000" pitchFamily="50" charset="-128"/>
                <a:ea typeface="BIZ UDPゴシック" panose="020B0400000000000000" pitchFamily="50" charset="-128"/>
              </a:endParaRPr>
            </a:p>
            <a:p>
              <a:pPr>
                <a:buClr>
                  <a:schemeClr val="lt1"/>
                </a:buClr>
                <a:buSzPts val="1600"/>
              </a:pPr>
              <a:r>
                <a:rPr lang="en-US" altLang="ja-JP" sz="1600" b="1" dirty="0">
                  <a:solidFill>
                    <a:schemeClr val="lt1"/>
                  </a:solidFill>
                  <a:latin typeface="BIZ UDPゴシック" panose="020B0400000000000000" pitchFamily="50" charset="-128"/>
                  <a:ea typeface="BIZ UDPゴシック" panose="020B0400000000000000" pitchFamily="50" charset="-128"/>
                </a:rPr>
                <a:t>10</a:t>
              </a:r>
              <a:r>
                <a:rPr lang="ja-JP" altLang="en-US" sz="1600" b="1" dirty="0">
                  <a:solidFill>
                    <a:schemeClr val="lt1"/>
                  </a:solidFill>
                  <a:latin typeface="BIZ UDPゴシック" panose="020B0400000000000000" pitchFamily="50" charset="-128"/>
                  <a:ea typeface="BIZ UDPゴシック" panose="020B0400000000000000" pitchFamily="50" charset="-128"/>
                </a:rPr>
                <a:t>年間で同額</a:t>
              </a:r>
              <a:endParaRPr lang="en-US" altLang="ja-JP" sz="1600" b="1" dirty="0">
                <a:solidFill>
                  <a:schemeClr val="lt1"/>
                </a:solidFill>
                <a:latin typeface="BIZ UDPゴシック" panose="020B0400000000000000" pitchFamily="50" charset="-128"/>
                <a:ea typeface="BIZ UDPゴシック" panose="020B0400000000000000" pitchFamily="50" charset="-128"/>
              </a:endParaRPr>
            </a:p>
            <a:p>
              <a:pPr>
                <a:buClr>
                  <a:schemeClr val="lt1"/>
                </a:buClr>
                <a:buSzPts val="1600"/>
              </a:pPr>
              <a:r>
                <a:rPr lang="ja-JP" altLang="en-US" sz="1600" b="1" dirty="0">
                  <a:solidFill>
                    <a:schemeClr val="lt1"/>
                  </a:solidFill>
                  <a:latin typeface="BIZ UDPゴシック" panose="020B0400000000000000" pitchFamily="50" charset="-128"/>
                  <a:ea typeface="BIZ UDPゴシック" panose="020B0400000000000000" pitchFamily="50" charset="-128"/>
                </a:rPr>
                <a:t>殖やす</a:t>
              </a:r>
              <a:endParaRPr sz="1600" b="1" dirty="0">
                <a:solidFill>
                  <a:schemeClr val="lt1"/>
                </a:solidFill>
                <a:latin typeface="BIZ UDPゴシック" panose="020B0400000000000000" pitchFamily="50" charset="-128"/>
              </a:endParaRPr>
            </a:p>
          </p:txBody>
        </p:sp>
        <p:sp>
          <p:nvSpPr>
            <p:cNvPr id="50" name="Google Shape;241;p7">
              <a:extLst>
                <a:ext uri="{FF2B5EF4-FFF2-40B4-BE49-F238E27FC236}">
                  <a16:creationId xmlns:a16="http://schemas.microsoft.com/office/drawing/2014/main" id="{0903EF07-624D-0A7F-852B-C6B229BFCFA4}"/>
                </a:ext>
              </a:extLst>
            </p:cNvPr>
            <p:cNvSpPr txBox="1"/>
            <p:nvPr/>
          </p:nvSpPr>
          <p:spPr>
            <a:xfrm>
              <a:off x="3601384" y="3864670"/>
              <a:ext cx="4142844" cy="1176175"/>
            </a:xfrm>
            <a:prstGeom prst="rect">
              <a:avLst/>
            </a:prstGeom>
            <a:noFill/>
            <a:ln>
              <a:noFill/>
            </a:ln>
          </p:spPr>
          <p:txBody>
            <a:bodyPr spcFirstLastPara="1" wrap="square" lIns="91425" tIns="45700" rIns="91425" bIns="45700" anchor="ctr" anchorCtr="0">
              <a:normAutofit/>
            </a:bodyPr>
            <a:lstStyle/>
            <a:p>
              <a:pPr>
                <a:lnSpc>
                  <a:spcPct val="150000"/>
                </a:lnSpc>
                <a:buClr>
                  <a:schemeClr val="dk1"/>
                </a:buClr>
                <a:buSzPts val="1400"/>
              </a:pPr>
              <a:r>
                <a:rPr lang="ja-JP" altLang="en-US" sz="2800" b="1" dirty="0">
                  <a:solidFill>
                    <a:schemeClr val="dk1"/>
                  </a:solidFill>
                  <a:latin typeface="BIZ UDPゴシック" panose="020B0400000000000000" pitchFamily="50" charset="-128"/>
                  <a:ea typeface="BIZ UDPゴシック" panose="020B0400000000000000" pitchFamily="50" charset="-128"/>
                </a:rPr>
                <a:t>毎月</a:t>
              </a:r>
              <a:r>
                <a:rPr lang="ja-JP" altLang="en-US" sz="4000" b="1" dirty="0">
                  <a:solidFill>
                    <a:schemeClr val="dk1"/>
                  </a:solidFill>
                  <a:latin typeface="BIZ UDPゴシック" panose="020B0400000000000000" pitchFamily="50" charset="-128"/>
                  <a:ea typeface="BIZ UDPゴシック" panose="020B0400000000000000" pitchFamily="50" charset="-128"/>
                </a:rPr>
                <a:t>６</a:t>
              </a:r>
              <a:r>
                <a:rPr lang="ja-JP" altLang="en-US" sz="2800" b="1" dirty="0">
                  <a:solidFill>
                    <a:schemeClr val="dk1"/>
                  </a:solidFill>
                  <a:latin typeface="BIZ UDPゴシック" panose="020B0400000000000000" pitchFamily="50" charset="-128"/>
                  <a:ea typeface="BIZ UDPゴシック" panose="020B0400000000000000" pitchFamily="50" charset="-128"/>
                </a:rPr>
                <a:t>万円</a:t>
              </a:r>
              <a:r>
                <a:rPr lang="ja-JP" altLang="en-US" sz="1800" b="1" dirty="0">
                  <a:solidFill>
                    <a:schemeClr val="dk1"/>
                  </a:solidFill>
                  <a:latin typeface="BIZ UDPゴシック" panose="020B0400000000000000" pitchFamily="50" charset="-128"/>
                  <a:ea typeface="BIZ UDPゴシック" panose="020B0400000000000000" pitchFamily="50" charset="-128"/>
                </a:rPr>
                <a:t> 　</a:t>
              </a:r>
              <a:r>
                <a:rPr lang="en-US" altLang="ja-JP" sz="1800" b="1" dirty="0">
                  <a:solidFill>
                    <a:schemeClr val="dk1"/>
                  </a:solidFill>
                  <a:latin typeface="BIZ UDPゴシック" panose="020B0400000000000000" pitchFamily="50" charset="-128"/>
                  <a:ea typeface="BIZ UDPゴシック" panose="020B0400000000000000" pitchFamily="50" charset="-128"/>
                </a:rPr>
                <a:t>× </a:t>
              </a:r>
              <a:r>
                <a:rPr lang="ja-JP" altLang="en-US" b="1" dirty="0">
                  <a:solidFill>
                    <a:schemeClr val="dk1"/>
                  </a:solidFill>
                  <a:latin typeface="BIZ UDPゴシック" panose="020B0400000000000000" pitchFamily="50" charset="-128"/>
                  <a:ea typeface="BIZ UDPゴシック" panose="020B0400000000000000" pitchFamily="50" charset="-128"/>
                </a:rPr>
                <a:t>  </a:t>
              </a:r>
              <a:r>
                <a:rPr lang="ja-JP" altLang="en-US" sz="4000" b="1" dirty="0">
                  <a:solidFill>
                    <a:schemeClr val="dk1"/>
                  </a:solidFill>
                  <a:latin typeface="BIZ UDPゴシック" panose="020B0400000000000000" pitchFamily="50" charset="-128"/>
                  <a:ea typeface="BIZ UDPゴシック" panose="020B0400000000000000" pitchFamily="50" charset="-128"/>
                </a:rPr>
                <a:t>９</a:t>
              </a:r>
              <a:r>
                <a:rPr lang="ja-JP" altLang="en-US" sz="1800" b="1" dirty="0">
                  <a:solidFill>
                    <a:schemeClr val="dk1"/>
                  </a:solidFill>
                  <a:latin typeface="BIZ UDPゴシック" panose="020B0400000000000000" pitchFamily="50" charset="-128"/>
                  <a:ea typeface="BIZ UDPゴシック" panose="020B0400000000000000" pitchFamily="50" charset="-128"/>
                </a:rPr>
                <a:t>％</a:t>
              </a:r>
              <a:endParaRPr lang="ja-JP" altLang="en-US" sz="1800" b="1" dirty="0">
                <a:latin typeface="BIZ UDPゴシック" panose="020B0400000000000000" pitchFamily="50" charset="-128"/>
                <a:ea typeface="BIZ UDPゴシック" panose="020B0400000000000000" pitchFamily="50" charset="-128"/>
              </a:endParaRPr>
            </a:p>
            <a:p>
              <a:pPr>
                <a:lnSpc>
                  <a:spcPct val="150000"/>
                </a:lnSpc>
                <a:buClr>
                  <a:schemeClr val="dk1"/>
                </a:buClr>
                <a:buSzPts val="1400"/>
              </a:pPr>
              <a:endParaRPr dirty="0">
                <a:latin typeface="BIZ UDPゴシック" panose="020B0400000000000000" pitchFamily="50" charset="-128"/>
              </a:endParaRPr>
            </a:p>
          </p:txBody>
        </p:sp>
      </p:grpSp>
      <p:sp>
        <p:nvSpPr>
          <p:cNvPr id="52" name="テキスト ボックス 51">
            <a:extLst>
              <a:ext uri="{FF2B5EF4-FFF2-40B4-BE49-F238E27FC236}">
                <a16:creationId xmlns:a16="http://schemas.microsoft.com/office/drawing/2014/main" id="{26A39CB7-C472-A011-980B-EEFBB9125529}"/>
              </a:ext>
            </a:extLst>
          </p:cNvPr>
          <p:cNvSpPr txBox="1"/>
          <p:nvPr/>
        </p:nvSpPr>
        <p:spPr>
          <a:xfrm>
            <a:off x="901184" y="1187512"/>
            <a:ext cx="9086207" cy="1077218"/>
          </a:xfrm>
          <a:prstGeom prst="rect">
            <a:avLst/>
          </a:prstGeom>
          <a:noFill/>
        </p:spPr>
        <p:txBody>
          <a:bodyPr wrap="square" rtlCol="0">
            <a:spAutoFit/>
          </a:bodyPr>
          <a:lstStyle/>
          <a:p>
            <a:pPr marL="0" lvl="0" indent="0" algn="l" rtl="0">
              <a:lnSpc>
                <a:spcPct val="100000"/>
              </a:lnSpc>
              <a:spcBef>
                <a:spcPts val="0"/>
              </a:spcBef>
              <a:spcAft>
                <a:spcPts val="0"/>
              </a:spcAft>
              <a:buSzPts val="1400"/>
              <a:buNone/>
            </a:pPr>
            <a:r>
              <a:rPr lang="en-US" altLang="ja-JP" sz="1600" b="1" dirty="0">
                <a:latin typeface="BIZ UDPゴシック" panose="020B0400000000000000" pitchFamily="50" charset="-128"/>
                <a:ea typeface="BIZ UDPゴシック" panose="020B0400000000000000" pitchFamily="50" charset="-128"/>
              </a:rPr>
              <a:t>20</a:t>
            </a:r>
            <a:r>
              <a:rPr lang="ja-JP" altLang="en-US" sz="1600" b="1" dirty="0">
                <a:latin typeface="BIZ UDPゴシック" panose="020B0400000000000000" pitchFamily="50" charset="-128"/>
                <a:ea typeface="BIZ UDPゴシック" panose="020B0400000000000000" pitchFamily="50" charset="-128"/>
              </a:rPr>
              <a:t>代、</a:t>
            </a:r>
            <a:r>
              <a:rPr lang="en-US" altLang="ja-JP" sz="1600" b="1" dirty="0">
                <a:latin typeface="BIZ UDPゴシック" panose="020B0400000000000000" pitchFamily="50" charset="-128"/>
                <a:ea typeface="BIZ UDPゴシック" panose="020B0400000000000000" pitchFamily="50" charset="-128"/>
              </a:rPr>
              <a:t>30</a:t>
            </a:r>
            <a:r>
              <a:rPr lang="ja-JP" altLang="en-US" sz="1600" b="1" dirty="0">
                <a:latin typeface="BIZ UDPゴシック" panose="020B0400000000000000" pitchFamily="50" charset="-128"/>
                <a:ea typeface="BIZ UDPゴシック" panose="020B0400000000000000" pitchFamily="50" charset="-128"/>
              </a:rPr>
              <a:t>代の頃は、「もっとお給料がふえたら」とか、</a:t>
            </a:r>
            <a:endParaRPr lang="en-US" altLang="ja-JP" sz="1600" b="1" dirty="0">
              <a:latin typeface="BIZ UDPゴシック" panose="020B0400000000000000" pitchFamily="50" charset="-128"/>
              <a:ea typeface="BIZ UDPゴシック" panose="020B0400000000000000" pitchFamily="50" charset="-128"/>
            </a:endParaRPr>
          </a:p>
          <a:p>
            <a:pPr marL="0" lvl="0" indent="0" algn="l" rtl="0">
              <a:lnSpc>
                <a:spcPct val="100000"/>
              </a:lnSpc>
              <a:spcBef>
                <a:spcPts val="0"/>
              </a:spcBef>
              <a:spcAft>
                <a:spcPts val="0"/>
              </a:spcAft>
              <a:buSzPts val="1400"/>
              <a:buNone/>
            </a:pPr>
            <a:r>
              <a:rPr lang="ja-JP" altLang="en-US" sz="1600" b="1" dirty="0">
                <a:latin typeface="BIZ UDPゴシック" panose="020B0400000000000000" pitchFamily="50" charset="-128"/>
                <a:ea typeface="BIZ UDPゴシック" panose="020B0400000000000000" pitchFamily="50" charset="-128"/>
              </a:rPr>
              <a:t>「生活にゆとりができたら」まじめに貯蓄や投資をすればいい　と考える方も多い</a:t>
            </a:r>
            <a:endParaRPr lang="en-US" altLang="ja-JP" sz="1600" b="1" dirty="0">
              <a:latin typeface="BIZ UDPゴシック" panose="020B0400000000000000" pitchFamily="50" charset="-128"/>
              <a:ea typeface="BIZ UDPゴシック" panose="020B0400000000000000" pitchFamily="50" charset="-128"/>
            </a:endParaRPr>
          </a:p>
          <a:p>
            <a:pPr marL="0" lvl="0" indent="0" algn="l" rtl="0">
              <a:lnSpc>
                <a:spcPct val="100000"/>
              </a:lnSpc>
              <a:spcBef>
                <a:spcPts val="0"/>
              </a:spcBef>
              <a:spcAft>
                <a:spcPts val="0"/>
              </a:spcAft>
              <a:buSzPts val="1400"/>
              <a:buNone/>
            </a:pPr>
            <a:endParaRPr lang="en-US" altLang="ja-JP" sz="1600" b="1" dirty="0">
              <a:latin typeface="BIZ UDPゴシック" panose="020B0400000000000000" pitchFamily="50" charset="-128"/>
              <a:ea typeface="BIZ UDPゴシック" panose="020B0400000000000000" pitchFamily="50" charset="-128"/>
            </a:endParaRPr>
          </a:p>
          <a:p>
            <a:pPr marL="0" lvl="0" indent="0" algn="l" rtl="0">
              <a:lnSpc>
                <a:spcPct val="100000"/>
              </a:lnSpc>
              <a:spcBef>
                <a:spcPts val="0"/>
              </a:spcBef>
              <a:spcAft>
                <a:spcPts val="0"/>
              </a:spcAft>
              <a:buSzPts val="1400"/>
              <a:buNone/>
            </a:pPr>
            <a:r>
              <a:rPr lang="ja-JP" altLang="en-US" sz="1600" b="1" dirty="0">
                <a:latin typeface="BIZ UDPゴシック" panose="020B0400000000000000" pitchFamily="50" charset="-128"/>
                <a:ea typeface="BIZ UDPゴシック" panose="020B0400000000000000" pitchFamily="50" charset="-128"/>
              </a:rPr>
              <a:t>→後になればなるほど。。。お金を貯めることが難しいのが現実</a:t>
            </a:r>
          </a:p>
        </p:txBody>
      </p:sp>
      <p:sp>
        <p:nvSpPr>
          <p:cNvPr id="53" name="Google Shape;312;p11">
            <a:extLst>
              <a:ext uri="{FF2B5EF4-FFF2-40B4-BE49-F238E27FC236}">
                <a16:creationId xmlns:a16="http://schemas.microsoft.com/office/drawing/2014/main" id="{08A0428D-DCAC-9E6D-A724-56C16FB49BEE}"/>
              </a:ext>
            </a:extLst>
          </p:cNvPr>
          <p:cNvSpPr/>
          <p:nvPr/>
        </p:nvSpPr>
        <p:spPr>
          <a:xfrm>
            <a:off x="452854" y="2572007"/>
            <a:ext cx="1730864" cy="776239"/>
          </a:xfrm>
          <a:prstGeom prst="roundRect">
            <a:avLst>
              <a:gd name="adj" fmla="val 16667"/>
            </a:avLst>
          </a:prstGeom>
          <a:solidFill>
            <a:schemeClr val="lt1"/>
          </a:solidFill>
          <a:ln w="38100" cap="flat" cmpd="sng">
            <a:solidFill>
              <a:srgbClr val="F4A169"/>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algn="ctr"/>
            <a:r>
              <a:rPr lang="ja-JP" altLang="en-US" sz="1600" b="1" dirty="0">
                <a:solidFill>
                  <a:srgbClr val="F28D48"/>
                </a:solidFill>
                <a:latin typeface="BIZ UDPゴシック" panose="020B0400000000000000" pitchFamily="50" charset="-128"/>
                <a:ea typeface="BIZ UDPゴシック" panose="020B0400000000000000" pitchFamily="50" charset="-128"/>
              </a:rPr>
              <a:t>同じ</a:t>
            </a:r>
            <a:r>
              <a:rPr lang="en-US" altLang="ja-JP" sz="1600" b="1" dirty="0">
                <a:solidFill>
                  <a:srgbClr val="F28D48"/>
                </a:solidFill>
                <a:latin typeface="BIZ UDPゴシック" panose="020B0400000000000000" pitchFamily="50" charset="-128"/>
                <a:ea typeface="BIZ UDPゴシック" panose="020B0400000000000000" pitchFamily="50" charset="-128"/>
              </a:rPr>
              <a:t>1160</a:t>
            </a:r>
            <a:r>
              <a:rPr lang="ja-JP" altLang="en-US" sz="1600" b="1" dirty="0">
                <a:solidFill>
                  <a:srgbClr val="F28D48"/>
                </a:solidFill>
                <a:latin typeface="BIZ UDPゴシック" panose="020B0400000000000000" pitchFamily="50" charset="-128"/>
                <a:ea typeface="BIZ UDPゴシック" panose="020B0400000000000000" pitchFamily="50" charset="-128"/>
              </a:rPr>
              <a:t>万</a:t>
            </a:r>
            <a:endParaRPr lang="en-US" altLang="ja-JP" sz="1600" b="1" dirty="0">
              <a:solidFill>
                <a:srgbClr val="F28D48"/>
              </a:solidFill>
              <a:latin typeface="BIZ UDPゴシック" panose="020B0400000000000000" pitchFamily="50" charset="-128"/>
              <a:ea typeface="BIZ UDPゴシック" panose="020B0400000000000000" pitchFamily="50" charset="-128"/>
            </a:endParaRPr>
          </a:p>
          <a:p>
            <a:pPr algn="ctr"/>
            <a:r>
              <a:rPr lang="ja-JP" altLang="en-US" sz="1600" b="1" dirty="0">
                <a:solidFill>
                  <a:srgbClr val="F28D48"/>
                </a:solidFill>
                <a:latin typeface="BIZ UDPゴシック" panose="020B0400000000000000" pitchFamily="50" charset="-128"/>
                <a:ea typeface="BIZ UDPゴシック" panose="020B0400000000000000" pitchFamily="50" charset="-128"/>
              </a:rPr>
              <a:t>運用する場合</a:t>
            </a:r>
            <a:endParaRPr sz="1600" dirty="0">
              <a:latin typeface="BIZ UDPゴシック" panose="020B0400000000000000" pitchFamily="50" charset="-128"/>
            </a:endParaRPr>
          </a:p>
        </p:txBody>
      </p:sp>
      <p:sp>
        <p:nvSpPr>
          <p:cNvPr id="4" name="フッター プレースホルダー 3">
            <a:extLst>
              <a:ext uri="{FF2B5EF4-FFF2-40B4-BE49-F238E27FC236}">
                <a16:creationId xmlns:a16="http://schemas.microsoft.com/office/drawing/2014/main" id="{1E8053E2-964C-594A-8D1C-81BA67BEE6D5}"/>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576059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ABFEA4-EEE6-11A9-B86B-47F5E66DED7F}"/>
            </a:ext>
          </a:extLst>
        </p:cNvPr>
        <p:cNvGrpSpPr/>
        <p:nvPr/>
      </p:nvGrpSpPr>
      <p:grpSpPr>
        <a:xfrm>
          <a:off x="0" y="0"/>
          <a:ext cx="0" cy="0"/>
          <a:chOff x="0" y="0"/>
          <a:chExt cx="0" cy="0"/>
        </a:xfrm>
      </p:grpSpPr>
      <p:sp>
        <p:nvSpPr>
          <p:cNvPr id="22" name="正方形/長方形 21">
            <a:extLst>
              <a:ext uri="{FF2B5EF4-FFF2-40B4-BE49-F238E27FC236}">
                <a16:creationId xmlns:a16="http://schemas.microsoft.com/office/drawing/2014/main" id="{9A8489CA-BF98-BE3C-3B8A-FFBDED098E1C}"/>
              </a:ext>
            </a:extLst>
          </p:cNvPr>
          <p:cNvSpPr/>
          <p:nvPr/>
        </p:nvSpPr>
        <p:spPr>
          <a:xfrm>
            <a:off x="1071438" y="5308001"/>
            <a:ext cx="3315735" cy="31381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3C7EF7B7-4FF0-AF67-3545-2777A97F38CD}"/>
              </a:ext>
            </a:extLst>
          </p:cNvPr>
          <p:cNvSpPr txBox="1"/>
          <p:nvPr/>
        </p:nvSpPr>
        <p:spPr>
          <a:xfrm>
            <a:off x="1006350" y="4731050"/>
            <a:ext cx="7336461" cy="971676"/>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dirty="0">
                <a:solidFill>
                  <a:prstClr val="black"/>
                </a:solidFill>
                <a:latin typeface="BIZ UDPゴシック" panose="020B0400000000000000" pitchFamily="50" charset="-128"/>
                <a:ea typeface="BIZ UDPゴシック" panose="020B0400000000000000" pitchFamily="50" charset="-128"/>
              </a:rPr>
              <a:t>子どもの成長や家庭の変化に合わせて、</a:t>
            </a:r>
            <a:endParaRPr kumimoji="1" lang="en-US" altLang="ja-JP" sz="2000" b="1" dirty="0">
              <a:solidFill>
                <a:prstClr val="black"/>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dirty="0">
                <a:solidFill>
                  <a:prstClr val="black"/>
                </a:solidFill>
                <a:latin typeface="BIZ UDPゴシック" panose="020B0400000000000000" pitchFamily="50" charset="-128"/>
                <a:ea typeface="BIZ UDPゴシック" panose="020B0400000000000000" pitchFamily="50" charset="-128"/>
              </a:rPr>
              <a:t>ライフプランは見直していく</a:t>
            </a:r>
            <a:endPar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21" name="正方形/長方形 20">
            <a:extLst>
              <a:ext uri="{FF2B5EF4-FFF2-40B4-BE49-F238E27FC236}">
                <a16:creationId xmlns:a16="http://schemas.microsoft.com/office/drawing/2014/main" id="{43815C15-A992-0FAE-4CB1-6BA95CAC8A3A}"/>
              </a:ext>
            </a:extLst>
          </p:cNvPr>
          <p:cNvSpPr/>
          <p:nvPr/>
        </p:nvSpPr>
        <p:spPr>
          <a:xfrm>
            <a:off x="4621044" y="4012118"/>
            <a:ext cx="1345706" cy="31381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pic>
        <p:nvPicPr>
          <p:cNvPr id="10" name="図 9">
            <a:extLst>
              <a:ext uri="{FF2B5EF4-FFF2-40B4-BE49-F238E27FC236}">
                <a16:creationId xmlns:a16="http://schemas.microsoft.com/office/drawing/2014/main" id="{B71E4663-801C-B17C-C329-307513D26FB2}"/>
              </a:ext>
            </a:extLst>
          </p:cNvPr>
          <p:cNvPicPr>
            <a:picLocks noChangeAspect="1"/>
          </p:cNvPicPr>
          <p:nvPr/>
        </p:nvPicPr>
        <p:blipFill>
          <a:blip r:embed="rId3"/>
          <a:stretch>
            <a:fillRect/>
          </a:stretch>
        </p:blipFill>
        <p:spPr>
          <a:xfrm>
            <a:off x="789709" y="3163666"/>
            <a:ext cx="234860" cy="241571"/>
          </a:xfrm>
          <a:prstGeom prst="rect">
            <a:avLst/>
          </a:prstGeom>
        </p:spPr>
      </p:pic>
      <p:sp>
        <p:nvSpPr>
          <p:cNvPr id="2" name="テキスト ボックス 1">
            <a:extLst>
              <a:ext uri="{FF2B5EF4-FFF2-40B4-BE49-F238E27FC236}">
                <a16:creationId xmlns:a16="http://schemas.microsoft.com/office/drawing/2014/main" id="{96EA14E6-7C88-6259-B4BA-2744B609D673}"/>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～子どもの将来のために今できること～</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EA5A9BD5-445A-5A3D-8C9D-ED29EB27B679}"/>
              </a:ext>
            </a:extLst>
          </p:cNvPr>
          <p:cNvSpPr txBox="1"/>
          <p:nvPr/>
        </p:nvSpPr>
        <p:spPr>
          <a:xfrm>
            <a:off x="713305" y="1312321"/>
            <a:ext cx="774972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 まとめ</a:t>
            </a:r>
          </a:p>
        </p:txBody>
      </p:sp>
      <p:pic>
        <p:nvPicPr>
          <p:cNvPr id="6" name="図 5">
            <a:extLst>
              <a:ext uri="{FF2B5EF4-FFF2-40B4-BE49-F238E27FC236}">
                <a16:creationId xmlns:a16="http://schemas.microsoft.com/office/drawing/2014/main" id="{17E26C14-2CCF-47AF-8F6E-9CA10EF4D3F0}"/>
              </a:ext>
            </a:extLst>
          </p:cNvPr>
          <p:cNvPicPr>
            <a:picLocks noChangeAspect="1"/>
          </p:cNvPicPr>
          <p:nvPr/>
        </p:nvPicPr>
        <p:blipFill>
          <a:blip r:embed="rId4"/>
          <a:stretch>
            <a:fillRect/>
          </a:stretch>
        </p:blipFill>
        <p:spPr>
          <a:xfrm flipH="1">
            <a:off x="581042" y="1263737"/>
            <a:ext cx="45719" cy="384042"/>
          </a:xfrm>
          <a:prstGeom prst="rect">
            <a:avLst/>
          </a:prstGeom>
        </p:spPr>
      </p:pic>
      <p:pic>
        <p:nvPicPr>
          <p:cNvPr id="7" name="図 6">
            <a:extLst>
              <a:ext uri="{FF2B5EF4-FFF2-40B4-BE49-F238E27FC236}">
                <a16:creationId xmlns:a16="http://schemas.microsoft.com/office/drawing/2014/main" id="{51021045-265C-C323-4220-CF8C0B8A73ED}"/>
              </a:ext>
            </a:extLst>
          </p:cNvPr>
          <p:cNvPicPr>
            <a:picLocks noChangeAspect="1"/>
          </p:cNvPicPr>
          <p:nvPr/>
        </p:nvPicPr>
        <p:blipFill>
          <a:blip r:embed="rId3"/>
          <a:stretch>
            <a:fillRect/>
          </a:stretch>
        </p:blipFill>
        <p:spPr>
          <a:xfrm>
            <a:off x="789709" y="1860863"/>
            <a:ext cx="234860" cy="241571"/>
          </a:xfrm>
          <a:prstGeom prst="rect">
            <a:avLst/>
          </a:prstGeom>
        </p:spPr>
      </p:pic>
      <p:pic>
        <p:nvPicPr>
          <p:cNvPr id="13" name="図 12">
            <a:extLst>
              <a:ext uri="{FF2B5EF4-FFF2-40B4-BE49-F238E27FC236}">
                <a16:creationId xmlns:a16="http://schemas.microsoft.com/office/drawing/2014/main" id="{E6E655A3-ED9C-4BE7-8454-0CD6FDB1484A}"/>
              </a:ext>
            </a:extLst>
          </p:cNvPr>
          <p:cNvPicPr>
            <a:picLocks noChangeAspect="1"/>
          </p:cNvPicPr>
          <p:nvPr/>
        </p:nvPicPr>
        <p:blipFill>
          <a:blip r:embed="rId3"/>
          <a:stretch>
            <a:fillRect/>
          </a:stretch>
        </p:blipFill>
        <p:spPr>
          <a:xfrm>
            <a:off x="789709" y="4049894"/>
            <a:ext cx="234860" cy="241571"/>
          </a:xfrm>
          <a:prstGeom prst="rect">
            <a:avLst/>
          </a:prstGeom>
        </p:spPr>
      </p:pic>
      <p:pic>
        <p:nvPicPr>
          <p:cNvPr id="16" name="図 15">
            <a:extLst>
              <a:ext uri="{FF2B5EF4-FFF2-40B4-BE49-F238E27FC236}">
                <a16:creationId xmlns:a16="http://schemas.microsoft.com/office/drawing/2014/main" id="{F824C7A8-0670-05C3-7A51-00375D8B842B}"/>
              </a:ext>
            </a:extLst>
          </p:cNvPr>
          <p:cNvPicPr>
            <a:picLocks noChangeAspect="1"/>
          </p:cNvPicPr>
          <p:nvPr/>
        </p:nvPicPr>
        <p:blipFill>
          <a:blip r:embed="rId3"/>
          <a:stretch>
            <a:fillRect/>
          </a:stretch>
        </p:blipFill>
        <p:spPr>
          <a:xfrm>
            <a:off x="789709" y="4882025"/>
            <a:ext cx="234860" cy="241571"/>
          </a:xfrm>
          <a:prstGeom prst="rect">
            <a:avLst/>
          </a:prstGeom>
        </p:spPr>
      </p:pic>
      <p:sp>
        <p:nvSpPr>
          <p:cNvPr id="18" name="正方形/長方形 17">
            <a:extLst>
              <a:ext uri="{FF2B5EF4-FFF2-40B4-BE49-F238E27FC236}">
                <a16:creationId xmlns:a16="http://schemas.microsoft.com/office/drawing/2014/main" id="{1B7957FE-9607-B029-CA24-2F91B1AA2C7F}"/>
              </a:ext>
            </a:extLst>
          </p:cNvPr>
          <p:cNvSpPr/>
          <p:nvPr/>
        </p:nvSpPr>
        <p:spPr>
          <a:xfrm>
            <a:off x="1071439" y="2320264"/>
            <a:ext cx="3802119" cy="31381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9" name="正方形/長方形 18">
            <a:extLst>
              <a:ext uri="{FF2B5EF4-FFF2-40B4-BE49-F238E27FC236}">
                <a16:creationId xmlns:a16="http://schemas.microsoft.com/office/drawing/2014/main" id="{7688BE02-A090-6FBB-4CA0-8449884A8237}"/>
              </a:ext>
            </a:extLst>
          </p:cNvPr>
          <p:cNvSpPr/>
          <p:nvPr/>
        </p:nvSpPr>
        <p:spPr>
          <a:xfrm>
            <a:off x="1860483" y="3127597"/>
            <a:ext cx="1699839" cy="31381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0" name="正方形/長方形 19">
            <a:extLst>
              <a:ext uri="{FF2B5EF4-FFF2-40B4-BE49-F238E27FC236}">
                <a16:creationId xmlns:a16="http://schemas.microsoft.com/office/drawing/2014/main" id="{A726A312-2DD0-4687-0C59-E6CE8646A31A}"/>
              </a:ext>
            </a:extLst>
          </p:cNvPr>
          <p:cNvSpPr/>
          <p:nvPr/>
        </p:nvSpPr>
        <p:spPr>
          <a:xfrm>
            <a:off x="4674579" y="3117400"/>
            <a:ext cx="3000544" cy="31381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cxnSp>
        <p:nvCxnSpPr>
          <p:cNvPr id="23" name="直線コネクタ 22">
            <a:extLst>
              <a:ext uri="{FF2B5EF4-FFF2-40B4-BE49-F238E27FC236}">
                <a16:creationId xmlns:a16="http://schemas.microsoft.com/office/drawing/2014/main" id="{E9C0AB9A-4F80-7B87-16CF-84110E72C9BE}"/>
              </a:ext>
            </a:extLst>
          </p:cNvPr>
          <p:cNvCxnSpPr>
            <a:cxnSpLocks/>
          </p:cNvCxnSpPr>
          <p:nvPr/>
        </p:nvCxnSpPr>
        <p:spPr>
          <a:xfrm>
            <a:off x="789709" y="2838531"/>
            <a:ext cx="8326582"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24" name="直線コネクタ 23">
            <a:extLst>
              <a:ext uri="{FF2B5EF4-FFF2-40B4-BE49-F238E27FC236}">
                <a16:creationId xmlns:a16="http://schemas.microsoft.com/office/drawing/2014/main" id="{35B9486B-095D-69D7-A13B-DBF829E118EC}"/>
              </a:ext>
            </a:extLst>
          </p:cNvPr>
          <p:cNvCxnSpPr>
            <a:cxnSpLocks/>
          </p:cNvCxnSpPr>
          <p:nvPr/>
        </p:nvCxnSpPr>
        <p:spPr>
          <a:xfrm>
            <a:off x="789709" y="3772293"/>
            <a:ext cx="8326582"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26" name="直線コネクタ 25">
            <a:extLst>
              <a:ext uri="{FF2B5EF4-FFF2-40B4-BE49-F238E27FC236}">
                <a16:creationId xmlns:a16="http://schemas.microsoft.com/office/drawing/2014/main" id="{90F02CFF-DDAC-ED7D-E564-86B17C646656}"/>
              </a:ext>
            </a:extLst>
          </p:cNvPr>
          <p:cNvCxnSpPr>
            <a:cxnSpLocks/>
          </p:cNvCxnSpPr>
          <p:nvPr/>
        </p:nvCxnSpPr>
        <p:spPr>
          <a:xfrm>
            <a:off x="789709" y="4569961"/>
            <a:ext cx="8326582" cy="0"/>
          </a:xfrm>
          <a:prstGeom prst="line">
            <a:avLst/>
          </a:prstGeom>
        </p:spPr>
        <p:style>
          <a:lnRef idx="1">
            <a:schemeClr val="accent2"/>
          </a:lnRef>
          <a:fillRef idx="0">
            <a:schemeClr val="accent2"/>
          </a:fillRef>
          <a:effectRef idx="0">
            <a:schemeClr val="accent2"/>
          </a:effectRef>
          <a:fontRef idx="minor">
            <a:schemeClr val="tx1"/>
          </a:fontRef>
        </p:style>
      </p:cxnSp>
      <p:sp>
        <p:nvSpPr>
          <p:cNvPr id="8" name="テキスト ボックス 7">
            <a:extLst>
              <a:ext uri="{FF2B5EF4-FFF2-40B4-BE49-F238E27FC236}">
                <a16:creationId xmlns:a16="http://schemas.microsoft.com/office/drawing/2014/main" id="{2E65244E-E9B5-F307-F112-BF0AC5C4C369}"/>
              </a:ext>
            </a:extLst>
          </p:cNvPr>
          <p:cNvSpPr txBox="1"/>
          <p:nvPr/>
        </p:nvSpPr>
        <p:spPr>
          <a:xfrm>
            <a:off x="1006349" y="1712579"/>
            <a:ext cx="7336461" cy="971676"/>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子どもの将来のためにお金の準備をしたいが、</a:t>
            </a:r>
            <a:endParaRPr kumimoji="1" lang="en-US" altLang="ja-JP"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何から始めればいいか分からない人は多い</a:t>
            </a:r>
          </a:p>
        </p:txBody>
      </p:sp>
      <p:sp>
        <p:nvSpPr>
          <p:cNvPr id="11" name="テキスト ボックス 10">
            <a:extLst>
              <a:ext uri="{FF2B5EF4-FFF2-40B4-BE49-F238E27FC236}">
                <a16:creationId xmlns:a16="http://schemas.microsoft.com/office/drawing/2014/main" id="{88D0EE17-889A-EC94-6AE1-38E3C174F527}"/>
              </a:ext>
            </a:extLst>
          </p:cNvPr>
          <p:cNvSpPr txBox="1"/>
          <p:nvPr/>
        </p:nvSpPr>
        <p:spPr>
          <a:xfrm>
            <a:off x="1006350" y="3002963"/>
            <a:ext cx="8109941" cy="475515"/>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dirty="0">
                <a:solidFill>
                  <a:prstClr val="black"/>
                </a:solidFill>
                <a:latin typeface="BIZ UDPゴシック" panose="020B0400000000000000" pitchFamily="50" charset="-128"/>
                <a:ea typeface="BIZ UDPゴシック" panose="020B0400000000000000" pitchFamily="50" charset="-128"/>
              </a:rPr>
              <a:t>まずは情報を得ること、そしてライフプランを立てることが有効</a:t>
            </a:r>
            <a:endPar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14" name="テキスト ボックス 13">
            <a:extLst>
              <a:ext uri="{FF2B5EF4-FFF2-40B4-BE49-F238E27FC236}">
                <a16:creationId xmlns:a16="http://schemas.microsoft.com/office/drawing/2014/main" id="{7F586DE7-8732-8F01-F535-41D76D509363}"/>
              </a:ext>
            </a:extLst>
          </p:cNvPr>
          <p:cNvSpPr txBox="1"/>
          <p:nvPr/>
        </p:nvSpPr>
        <p:spPr>
          <a:xfrm>
            <a:off x="1006350" y="3879463"/>
            <a:ext cx="7336461" cy="475515"/>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お金の準備をする方法として、</a:t>
            </a:r>
            <a:r>
              <a:rPr kumimoji="1" lang="ja-JP" altLang="en-US" sz="2000" b="1" dirty="0">
                <a:solidFill>
                  <a:prstClr val="black"/>
                </a:solidFill>
                <a:latin typeface="BIZ UDPゴシック" panose="020B0400000000000000" pitchFamily="50" charset="-128"/>
                <a:ea typeface="BIZ UDPゴシック" panose="020B0400000000000000" pitchFamily="50" charset="-128"/>
              </a:rPr>
              <a:t>時間</a:t>
            </a: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を活用する</a:t>
            </a:r>
          </a:p>
        </p:txBody>
      </p:sp>
      <p:sp>
        <p:nvSpPr>
          <p:cNvPr id="3" name="フッター プレースホルダー 3">
            <a:extLst>
              <a:ext uri="{FF2B5EF4-FFF2-40B4-BE49-F238E27FC236}">
                <a16:creationId xmlns:a16="http://schemas.microsoft.com/office/drawing/2014/main" id="{B645A84E-465E-894D-19A6-4759C1A2F451}"/>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1167679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A6574-CEE6-DDB0-AE89-F88B7A374039}"/>
            </a:ext>
          </a:extLst>
        </p:cNvPr>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2092744A-72E0-EDFF-281C-D6207F732BE9}"/>
              </a:ext>
            </a:extLst>
          </p:cNvPr>
          <p:cNvGrpSpPr/>
          <p:nvPr/>
        </p:nvGrpSpPr>
        <p:grpSpPr>
          <a:xfrm>
            <a:off x="10933" y="0"/>
            <a:ext cx="9906000" cy="6858000"/>
            <a:chOff x="0" y="0"/>
            <a:chExt cx="9906000" cy="6858000"/>
          </a:xfrm>
        </p:grpSpPr>
        <p:pic>
          <p:nvPicPr>
            <p:cNvPr id="4" name="図 3">
              <a:extLst>
                <a:ext uri="{FF2B5EF4-FFF2-40B4-BE49-F238E27FC236}">
                  <a16:creationId xmlns:a16="http://schemas.microsoft.com/office/drawing/2014/main" id="{73626B2C-01A7-A708-026D-614713D2ACB3}"/>
                </a:ext>
              </a:extLst>
            </p:cNvPr>
            <p:cNvPicPr>
              <a:picLocks noChangeAspect="1"/>
            </p:cNvPicPr>
            <p:nvPr/>
          </p:nvPicPr>
          <p:blipFill>
            <a:blip r:embed="rId2"/>
            <a:stretch>
              <a:fillRect/>
            </a:stretch>
          </p:blipFill>
          <p:spPr>
            <a:xfrm>
              <a:off x="0" y="0"/>
              <a:ext cx="9906000" cy="6858000"/>
            </a:xfrm>
            <a:prstGeom prst="rect">
              <a:avLst/>
            </a:prstGeom>
          </p:spPr>
        </p:pic>
        <p:sp>
          <p:nvSpPr>
            <p:cNvPr id="5" name="正方形/長方形 4">
              <a:extLst>
                <a:ext uri="{FF2B5EF4-FFF2-40B4-BE49-F238E27FC236}">
                  <a16:creationId xmlns:a16="http://schemas.microsoft.com/office/drawing/2014/main" id="{09947CC0-EE54-EDB6-D0DB-B7F9465EEA2A}"/>
                </a:ext>
              </a:extLst>
            </p:cNvPr>
            <p:cNvSpPr/>
            <p:nvPr/>
          </p:nvSpPr>
          <p:spPr>
            <a:xfrm>
              <a:off x="330200" y="368300"/>
              <a:ext cx="9207500" cy="6121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pic>
        <p:nvPicPr>
          <p:cNvPr id="19" name="図 18">
            <a:extLst>
              <a:ext uri="{FF2B5EF4-FFF2-40B4-BE49-F238E27FC236}">
                <a16:creationId xmlns:a16="http://schemas.microsoft.com/office/drawing/2014/main" id="{50E3CB83-B082-80DA-5501-82453B6A53ED}"/>
              </a:ext>
            </a:extLst>
          </p:cNvPr>
          <p:cNvPicPr>
            <a:picLocks noChangeAspect="1"/>
          </p:cNvPicPr>
          <p:nvPr/>
        </p:nvPicPr>
        <p:blipFill>
          <a:blip r:embed="rId3"/>
          <a:stretch>
            <a:fillRect/>
          </a:stretch>
        </p:blipFill>
        <p:spPr>
          <a:xfrm>
            <a:off x="6589768" y="-575947"/>
            <a:ext cx="5287860" cy="4578263"/>
          </a:xfrm>
          <a:prstGeom prst="rect">
            <a:avLst/>
          </a:prstGeom>
        </p:spPr>
      </p:pic>
      <p:pic>
        <p:nvPicPr>
          <p:cNvPr id="20" name="図 19">
            <a:extLst>
              <a:ext uri="{FF2B5EF4-FFF2-40B4-BE49-F238E27FC236}">
                <a16:creationId xmlns:a16="http://schemas.microsoft.com/office/drawing/2014/main" id="{10E0474C-D897-D631-AE53-20EE1A7B4510}"/>
              </a:ext>
            </a:extLst>
          </p:cNvPr>
          <p:cNvPicPr>
            <a:picLocks noChangeAspect="1"/>
          </p:cNvPicPr>
          <p:nvPr/>
        </p:nvPicPr>
        <p:blipFill>
          <a:blip r:embed="rId4"/>
          <a:stretch>
            <a:fillRect/>
          </a:stretch>
        </p:blipFill>
        <p:spPr>
          <a:xfrm>
            <a:off x="6085408" y="-192952"/>
            <a:ext cx="1683756" cy="1122504"/>
          </a:xfrm>
          <a:prstGeom prst="rect">
            <a:avLst/>
          </a:prstGeom>
        </p:spPr>
      </p:pic>
      <p:cxnSp>
        <p:nvCxnSpPr>
          <p:cNvPr id="22" name="直線コネクタ 21">
            <a:extLst>
              <a:ext uri="{FF2B5EF4-FFF2-40B4-BE49-F238E27FC236}">
                <a16:creationId xmlns:a16="http://schemas.microsoft.com/office/drawing/2014/main" id="{4BADC9EB-9F91-D894-60E6-88249FBF1A9A}"/>
              </a:ext>
            </a:extLst>
          </p:cNvPr>
          <p:cNvCxnSpPr/>
          <p:nvPr/>
        </p:nvCxnSpPr>
        <p:spPr>
          <a:xfrm>
            <a:off x="0" y="3556648"/>
            <a:ext cx="5617254" cy="0"/>
          </a:xfrm>
          <a:prstGeom prst="line">
            <a:avLst/>
          </a:prstGeom>
          <a:ln w="12700"/>
        </p:spPr>
        <p:style>
          <a:lnRef idx="1">
            <a:schemeClr val="accent2"/>
          </a:lnRef>
          <a:fillRef idx="0">
            <a:schemeClr val="accent2"/>
          </a:fillRef>
          <a:effectRef idx="0">
            <a:schemeClr val="accent2"/>
          </a:effectRef>
          <a:fontRef idx="minor">
            <a:schemeClr val="tx1"/>
          </a:fontRef>
        </p:style>
      </p:cxnSp>
      <p:sp>
        <p:nvSpPr>
          <p:cNvPr id="6" name="テキスト ボックス 5">
            <a:extLst>
              <a:ext uri="{FF2B5EF4-FFF2-40B4-BE49-F238E27FC236}">
                <a16:creationId xmlns:a16="http://schemas.microsoft.com/office/drawing/2014/main" id="{3C1B4662-EE89-8488-0226-C48EF443D9DA}"/>
              </a:ext>
            </a:extLst>
          </p:cNvPr>
          <p:cNvSpPr txBox="1"/>
          <p:nvPr/>
        </p:nvSpPr>
        <p:spPr>
          <a:xfrm>
            <a:off x="508696" y="2747499"/>
            <a:ext cx="6724528" cy="628890"/>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子どもの将来のためのお金の話</a:t>
            </a:r>
            <a:endParaRPr kumimoji="1" lang="en-US" altLang="ja-JP" sz="2800" b="1" dirty="0">
              <a:solidFill>
                <a:prstClr val="black"/>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11FAF33A-2ED3-1D86-DD06-B564F52188BD}"/>
              </a:ext>
            </a:extLst>
          </p:cNvPr>
          <p:cNvSpPr txBox="1"/>
          <p:nvPr/>
        </p:nvSpPr>
        <p:spPr>
          <a:xfrm>
            <a:off x="508696" y="3689907"/>
            <a:ext cx="4151781" cy="1758174"/>
          </a:xfrm>
          <a:prstGeom prst="rect">
            <a:avLst/>
          </a:prstGeom>
          <a:noFill/>
        </p:spPr>
        <p:txBody>
          <a:bodyPr wrap="square" rtlCol="0">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mn-cs"/>
              </a:rPr>
              <a:t>１ 子育てにかかるお金</a:t>
            </a:r>
            <a:endParaRPr kumimoji="1" lang="en-US" altLang="ja-JP" sz="14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２ 子どもに負担をかけない老後のお金</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３ </a:t>
            </a:r>
            <a:r>
              <a:rPr kumimoji="1" lang="ja-JP" altLang="en-US" sz="14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mn-cs"/>
              </a:rPr>
              <a:t>子どもの将来のために今できること</a:t>
            </a:r>
            <a:endParaRPr kumimoji="1" lang="en-US" altLang="ja-JP" sz="14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2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F7019"/>
                </a:solidFill>
                <a:effectLst/>
                <a:highlight>
                  <a:srgbClr val="FCDFBE"/>
                </a:highlight>
                <a:uLnTx/>
                <a:uFillTx/>
                <a:latin typeface="BIZ UDPゴシック" panose="020B0400000000000000" pitchFamily="50" charset="-128"/>
                <a:ea typeface="BIZ UDPゴシック" panose="020B0400000000000000" pitchFamily="50" charset="-128"/>
                <a:cs typeface="+mn-cs"/>
              </a:rPr>
              <a:t>４ さいごに</a:t>
            </a:r>
          </a:p>
        </p:txBody>
      </p:sp>
      <p:grpSp>
        <p:nvGrpSpPr>
          <p:cNvPr id="7" name="グループ化 6">
            <a:extLst>
              <a:ext uri="{FF2B5EF4-FFF2-40B4-BE49-F238E27FC236}">
                <a16:creationId xmlns:a16="http://schemas.microsoft.com/office/drawing/2014/main" id="{1C73B816-8B1B-1C55-C28A-F949E9E76254}"/>
              </a:ext>
            </a:extLst>
          </p:cNvPr>
          <p:cNvGrpSpPr/>
          <p:nvPr/>
        </p:nvGrpSpPr>
        <p:grpSpPr>
          <a:xfrm>
            <a:off x="651731" y="2388138"/>
            <a:ext cx="1315079" cy="415486"/>
            <a:chOff x="504143" y="1165999"/>
            <a:chExt cx="1603022" cy="506459"/>
          </a:xfrm>
        </p:grpSpPr>
        <p:pic>
          <p:nvPicPr>
            <p:cNvPr id="9" name="図 8">
              <a:extLst>
                <a:ext uri="{FF2B5EF4-FFF2-40B4-BE49-F238E27FC236}">
                  <a16:creationId xmlns:a16="http://schemas.microsoft.com/office/drawing/2014/main" id="{AB25D83C-1E22-F500-EB5D-15290A263968}"/>
                </a:ext>
              </a:extLst>
            </p:cNvPr>
            <p:cNvPicPr>
              <a:picLocks noChangeAspect="1"/>
            </p:cNvPicPr>
            <p:nvPr/>
          </p:nvPicPr>
          <p:blipFill>
            <a:blip r:embed="rId5"/>
            <a:stretch>
              <a:fillRect/>
            </a:stretch>
          </p:blipFill>
          <p:spPr>
            <a:xfrm>
              <a:off x="504143" y="1175747"/>
              <a:ext cx="1603022" cy="496711"/>
            </a:xfrm>
            <a:prstGeom prst="rect">
              <a:avLst/>
            </a:prstGeom>
          </p:spPr>
        </p:pic>
        <p:sp>
          <p:nvSpPr>
            <p:cNvPr id="10" name="タイトル 1">
              <a:extLst>
                <a:ext uri="{FF2B5EF4-FFF2-40B4-BE49-F238E27FC236}">
                  <a16:creationId xmlns:a16="http://schemas.microsoft.com/office/drawing/2014/main" id="{21C80BE0-2256-2226-F7FE-A27A772BD773}"/>
                </a:ext>
              </a:extLst>
            </p:cNvPr>
            <p:cNvSpPr txBox="1">
              <a:spLocks/>
            </p:cNvSpPr>
            <p:nvPr/>
          </p:nvSpPr>
          <p:spPr>
            <a:xfrm>
              <a:off x="752496" y="1165999"/>
              <a:ext cx="1194450" cy="45631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a:lstStyle>
            <a:p>
              <a:r>
                <a:rPr lang="ja-JP" altLang="en-US" sz="1600" b="1" dirty="0">
                  <a:solidFill>
                    <a:schemeClr val="bg1"/>
                  </a:solidFill>
                  <a:latin typeface="BIZ UDPゴシック" panose="020B0400000000000000" pitchFamily="50" charset="-128"/>
                  <a:ea typeface="BIZ UDPゴシック" panose="020B0400000000000000" pitchFamily="50" charset="-128"/>
                </a:rPr>
                <a:t>パート </a:t>
              </a:r>
              <a:r>
                <a:rPr lang="en-US" altLang="ja-JP" sz="1600" b="1" dirty="0">
                  <a:solidFill>
                    <a:schemeClr val="bg1"/>
                  </a:solidFill>
                  <a:latin typeface="BIZ UDPゴシック" panose="020B0400000000000000" pitchFamily="50" charset="-128"/>
                  <a:ea typeface="BIZ UDPゴシック" panose="020B0400000000000000" pitchFamily="50" charset="-128"/>
                </a:rPr>
                <a:t>2</a:t>
              </a:r>
              <a:endParaRPr lang="ja-JP" altLang="en-US" sz="1600" b="1" dirty="0">
                <a:solidFill>
                  <a:schemeClr val="bg1"/>
                </a:solidFill>
                <a:latin typeface="BIZ UDPゴシック" panose="020B0400000000000000" pitchFamily="50" charset="-128"/>
                <a:ea typeface="BIZ UDPゴシック" panose="020B0400000000000000" pitchFamily="50" charset="-128"/>
              </a:endParaRPr>
            </a:p>
          </p:txBody>
        </p:sp>
      </p:grpSp>
      <p:sp>
        <p:nvSpPr>
          <p:cNvPr id="2" name="フッター プレースホルダー 3">
            <a:extLst>
              <a:ext uri="{FF2B5EF4-FFF2-40B4-BE49-F238E27FC236}">
                <a16:creationId xmlns:a16="http://schemas.microsoft.com/office/drawing/2014/main" id="{8ACB3FBB-574E-C3FC-08F5-185AD6E56AF9}"/>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289330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8E5BD-A994-A6AD-38A0-497F0DEFC53E}"/>
            </a:ext>
          </a:extLst>
        </p:cNvPr>
        <p:cNvGrpSpPr/>
        <p:nvPr/>
      </p:nvGrpSpPr>
      <p:grpSpPr>
        <a:xfrm>
          <a:off x="0" y="0"/>
          <a:ext cx="0" cy="0"/>
          <a:chOff x="0" y="0"/>
          <a:chExt cx="0" cy="0"/>
        </a:xfrm>
      </p:grpSpPr>
      <p:sp>
        <p:nvSpPr>
          <p:cNvPr id="8" name="二等辺三角形 7">
            <a:extLst>
              <a:ext uri="{FF2B5EF4-FFF2-40B4-BE49-F238E27FC236}">
                <a16:creationId xmlns:a16="http://schemas.microsoft.com/office/drawing/2014/main" id="{34D42815-3D74-B94C-7452-4D769D8B7EEA}"/>
              </a:ext>
            </a:extLst>
          </p:cNvPr>
          <p:cNvSpPr/>
          <p:nvPr/>
        </p:nvSpPr>
        <p:spPr>
          <a:xfrm>
            <a:off x="4493511" y="4290170"/>
            <a:ext cx="1050477" cy="526865"/>
          </a:xfrm>
          <a:prstGeom prst="triangle">
            <a:avLst/>
          </a:prstGeom>
          <a:solidFill>
            <a:schemeClr val="bg1">
              <a:lumMod val="85000"/>
            </a:schemeClr>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68" name="正方形/長方形 67">
            <a:extLst>
              <a:ext uri="{FF2B5EF4-FFF2-40B4-BE49-F238E27FC236}">
                <a16:creationId xmlns:a16="http://schemas.microsoft.com/office/drawing/2014/main" id="{6B10B4CB-D314-B543-7831-F3015EDCFF1E}"/>
              </a:ext>
            </a:extLst>
          </p:cNvPr>
          <p:cNvSpPr/>
          <p:nvPr/>
        </p:nvSpPr>
        <p:spPr>
          <a:xfrm>
            <a:off x="802350" y="5270507"/>
            <a:ext cx="8301299" cy="754527"/>
          </a:xfrm>
          <a:prstGeom prst="rect">
            <a:avLst/>
          </a:prstGeom>
          <a:noFill/>
          <a:ln w="38100">
            <a:solidFill>
              <a:srgbClr val="EF701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7" name="正方形/長方形 6">
            <a:extLst>
              <a:ext uri="{FF2B5EF4-FFF2-40B4-BE49-F238E27FC236}">
                <a16:creationId xmlns:a16="http://schemas.microsoft.com/office/drawing/2014/main" id="{F09F3170-89AF-A0A0-651B-2A3F7F182A4A}"/>
              </a:ext>
            </a:extLst>
          </p:cNvPr>
          <p:cNvSpPr/>
          <p:nvPr/>
        </p:nvSpPr>
        <p:spPr>
          <a:xfrm rot="21209599">
            <a:off x="1090853" y="4141095"/>
            <a:ext cx="7855790" cy="199078"/>
          </a:xfrm>
          <a:prstGeom prst="rect">
            <a:avLst/>
          </a:prstGeom>
          <a:solidFill>
            <a:schemeClr val="bg2"/>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latin typeface="BIZ UDPゴシック" panose="020B0400000000000000" pitchFamily="50" charset="-128"/>
              <a:ea typeface="BIZ UDPゴシック" panose="020B0400000000000000" pitchFamily="50" charset="-128"/>
            </a:endParaRPr>
          </a:p>
        </p:txBody>
      </p:sp>
      <p:sp>
        <p:nvSpPr>
          <p:cNvPr id="21" name="楕円 20">
            <a:extLst>
              <a:ext uri="{FF2B5EF4-FFF2-40B4-BE49-F238E27FC236}">
                <a16:creationId xmlns:a16="http://schemas.microsoft.com/office/drawing/2014/main" id="{F4917047-9F36-D6B3-A5B1-5A3FE13FADBA}"/>
              </a:ext>
            </a:extLst>
          </p:cNvPr>
          <p:cNvSpPr/>
          <p:nvPr/>
        </p:nvSpPr>
        <p:spPr>
          <a:xfrm>
            <a:off x="6463150" y="1339563"/>
            <a:ext cx="2469472" cy="2469472"/>
          </a:xfrm>
          <a:prstGeom prst="ellipse">
            <a:avLst/>
          </a:prstGeom>
          <a:solidFill>
            <a:srgbClr val="FEBF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latin typeface="BIZ UDPゴシック" panose="020B0400000000000000" pitchFamily="50" charset="-128"/>
                <a:ea typeface="BIZ UDPゴシック" panose="020B0400000000000000" pitchFamily="50" charset="-128"/>
              </a:rPr>
              <a:t>子どもの幸せ</a:t>
            </a:r>
          </a:p>
        </p:txBody>
      </p:sp>
      <p:sp>
        <p:nvSpPr>
          <p:cNvPr id="24" name="四角形: 角を丸くする 23">
            <a:extLst>
              <a:ext uri="{FF2B5EF4-FFF2-40B4-BE49-F238E27FC236}">
                <a16:creationId xmlns:a16="http://schemas.microsoft.com/office/drawing/2014/main" id="{DB835182-0C70-5FA9-4313-C2E852D6226E}"/>
              </a:ext>
            </a:extLst>
          </p:cNvPr>
          <p:cNvSpPr/>
          <p:nvPr/>
        </p:nvSpPr>
        <p:spPr>
          <a:xfrm>
            <a:off x="1104874" y="3539234"/>
            <a:ext cx="2334519" cy="789388"/>
          </a:xfrm>
          <a:prstGeom prst="round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latin typeface="BIZ UDPゴシック" panose="020B0400000000000000" pitchFamily="50" charset="-128"/>
                <a:ea typeface="BIZ UDPゴシック" panose="020B0400000000000000" pitchFamily="50" charset="-128"/>
              </a:rPr>
              <a:t>家 事</a:t>
            </a:r>
          </a:p>
        </p:txBody>
      </p:sp>
      <p:sp>
        <p:nvSpPr>
          <p:cNvPr id="26" name="四角形: 角を丸くする 25">
            <a:extLst>
              <a:ext uri="{FF2B5EF4-FFF2-40B4-BE49-F238E27FC236}">
                <a16:creationId xmlns:a16="http://schemas.microsoft.com/office/drawing/2014/main" id="{2D8C4D42-457A-8CDE-BFDF-DD54FD999F64}"/>
              </a:ext>
            </a:extLst>
          </p:cNvPr>
          <p:cNvSpPr/>
          <p:nvPr/>
        </p:nvSpPr>
        <p:spPr>
          <a:xfrm>
            <a:off x="1104873" y="2700420"/>
            <a:ext cx="2334519" cy="789388"/>
          </a:xfrm>
          <a:prstGeom prst="roundRect">
            <a:avLst/>
          </a:prstGeom>
          <a:solidFill>
            <a:srgbClr val="F4A1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latin typeface="BIZ UDPゴシック" panose="020B0400000000000000" pitchFamily="50" charset="-128"/>
                <a:ea typeface="BIZ UDPゴシック" panose="020B0400000000000000" pitchFamily="50" charset="-128"/>
              </a:rPr>
              <a:t>仕 事</a:t>
            </a:r>
          </a:p>
        </p:txBody>
      </p:sp>
      <p:sp>
        <p:nvSpPr>
          <p:cNvPr id="28" name="四角形: 角を丸くする 27">
            <a:extLst>
              <a:ext uri="{FF2B5EF4-FFF2-40B4-BE49-F238E27FC236}">
                <a16:creationId xmlns:a16="http://schemas.microsoft.com/office/drawing/2014/main" id="{F94268A9-D03C-3340-7E68-2B26FA3EDFD3}"/>
              </a:ext>
            </a:extLst>
          </p:cNvPr>
          <p:cNvSpPr/>
          <p:nvPr/>
        </p:nvSpPr>
        <p:spPr>
          <a:xfrm>
            <a:off x="1104872" y="1861606"/>
            <a:ext cx="2334519" cy="789388"/>
          </a:xfrm>
          <a:prstGeom prst="round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latin typeface="BIZ UDPゴシック" panose="020B0400000000000000" pitchFamily="50" charset="-128"/>
                <a:ea typeface="BIZ UDPゴシック" panose="020B0400000000000000" pitchFamily="50" charset="-128"/>
              </a:rPr>
              <a:t>子育て</a:t>
            </a:r>
          </a:p>
        </p:txBody>
      </p:sp>
      <p:sp>
        <p:nvSpPr>
          <p:cNvPr id="31" name="テキスト ボックス 30">
            <a:extLst>
              <a:ext uri="{FF2B5EF4-FFF2-40B4-BE49-F238E27FC236}">
                <a16:creationId xmlns:a16="http://schemas.microsoft.com/office/drawing/2014/main" id="{7F496586-51CF-547E-3596-474F9EF00855}"/>
              </a:ext>
            </a:extLst>
          </p:cNvPr>
          <p:cNvSpPr txBox="1"/>
          <p:nvPr/>
        </p:nvSpPr>
        <p:spPr>
          <a:xfrm>
            <a:off x="3926142" y="1293799"/>
            <a:ext cx="2185214" cy="892617"/>
          </a:xfrm>
          <a:prstGeom prst="rect">
            <a:avLst/>
          </a:prstGeom>
          <a:noFill/>
        </p:spPr>
        <p:txBody>
          <a:bodyPr wrap="none" rtlCol="0">
            <a:spAutoFit/>
          </a:bodyPr>
          <a:lstStyle/>
          <a:p>
            <a:pPr algn="ctr">
              <a:lnSpc>
                <a:spcPct val="150000"/>
              </a:lnSpc>
            </a:pPr>
            <a:r>
              <a:rPr lang="ja-JP" altLang="en-US" sz="1200" b="1" dirty="0">
                <a:latin typeface="BIZ UDPゴシック" panose="020B0400000000000000" pitchFamily="50" charset="-128"/>
                <a:ea typeface="BIZ UDPゴシック" panose="020B0400000000000000" pitchFamily="50" charset="-128"/>
              </a:rPr>
              <a:t>子どもの幸せのために、</a:t>
            </a:r>
            <a:endParaRPr lang="en-US" altLang="ja-JP" sz="1200" b="1" dirty="0">
              <a:latin typeface="BIZ UDPゴシック" panose="020B0400000000000000" pitchFamily="50" charset="-128"/>
              <a:ea typeface="BIZ UDPゴシック" panose="020B0400000000000000" pitchFamily="50" charset="-128"/>
            </a:endParaRPr>
          </a:p>
          <a:p>
            <a:pPr algn="ctr">
              <a:lnSpc>
                <a:spcPct val="150000"/>
              </a:lnSpc>
            </a:pPr>
            <a:r>
              <a:rPr lang="ja-JP" altLang="en-US" sz="1200" b="1" dirty="0">
                <a:latin typeface="BIZ UDPゴシック" panose="020B0400000000000000" pitchFamily="50" charset="-128"/>
                <a:ea typeface="BIZ UDPゴシック" panose="020B0400000000000000" pitchFamily="50" charset="-128"/>
              </a:rPr>
              <a:t>もっと時間を割いて</a:t>
            </a:r>
            <a:endParaRPr lang="en-US" altLang="ja-JP" sz="1200" b="1" dirty="0">
              <a:latin typeface="BIZ UDPゴシック" panose="020B0400000000000000" pitchFamily="50" charset="-128"/>
              <a:ea typeface="BIZ UDPゴシック" panose="020B0400000000000000" pitchFamily="50" charset="-128"/>
            </a:endParaRPr>
          </a:p>
          <a:p>
            <a:pPr algn="ctr">
              <a:lnSpc>
                <a:spcPct val="150000"/>
              </a:lnSpc>
            </a:pPr>
            <a:r>
              <a:rPr lang="ja-JP" altLang="en-US" sz="1200" b="1" dirty="0">
                <a:latin typeface="BIZ UDPゴシック" panose="020B0400000000000000" pitchFamily="50" charset="-128"/>
                <a:ea typeface="BIZ UDPゴシック" panose="020B0400000000000000" pitchFamily="50" charset="-128"/>
              </a:rPr>
              <a:t>何かしてあげたいけれど</a:t>
            </a:r>
            <a:r>
              <a:rPr lang="en-US" altLang="ja-JP" sz="1200" b="1" dirty="0">
                <a:latin typeface="BIZ UDPゴシック" panose="020B0400000000000000" pitchFamily="50" charset="-128"/>
                <a:ea typeface="BIZ UDPゴシック" panose="020B0400000000000000" pitchFamily="50" charset="-128"/>
              </a:rPr>
              <a:t>……</a:t>
            </a:r>
            <a:endParaRPr kumimoji="1" lang="ja-JP" altLang="en-US" sz="1200" b="1" dirty="0">
              <a:latin typeface="BIZ UDPゴシック" panose="020B0400000000000000" pitchFamily="50" charset="-128"/>
              <a:ea typeface="BIZ UDPゴシック" panose="020B0400000000000000" pitchFamily="50" charset="-128"/>
            </a:endParaRPr>
          </a:p>
        </p:txBody>
      </p:sp>
      <p:pic>
        <p:nvPicPr>
          <p:cNvPr id="66" name="グラフィックス 65">
            <a:extLst>
              <a:ext uri="{FF2B5EF4-FFF2-40B4-BE49-F238E27FC236}">
                <a16:creationId xmlns:a16="http://schemas.microsoft.com/office/drawing/2014/main" id="{4A0C35BB-65A6-6759-7D31-4E68C1EBB96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74413" y="2366742"/>
            <a:ext cx="488670" cy="1844730"/>
          </a:xfrm>
          <a:prstGeom prst="rect">
            <a:avLst/>
          </a:prstGeom>
        </p:spPr>
      </p:pic>
      <p:sp>
        <p:nvSpPr>
          <p:cNvPr id="67" name="テキスト ボックス 66">
            <a:extLst>
              <a:ext uri="{FF2B5EF4-FFF2-40B4-BE49-F238E27FC236}">
                <a16:creationId xmlns:a16="http://schemas.microsoft.com/office/drawing/2014/main" id="{6089BE15-B783-4BDE-008C-B84B6769FBA3}"/>
              </a:ext>
            </a:extLst>
          </p:cNvPr>
          <p:cNvSpPr txBox="1"/>
          <p:nvPr/>
        </p:nvSpPr>
        <p:spPr>
          <a:xfrm>
            <a:off x="2057470" y="5448380"/>
            <a:ext cx="5791058" cy="400110"/>
          </a:xfrm>
          <a:prstGeom prst="rect">
            <a:avLst/>
          </a:prstGeom>
          <a:noFill/>
        </p:spPr>
        <p:txBody>
          <a:bodyPr wrap="square" rtlCol="0">
            <a:spAutoFit/>
          </a:bodyPr>
          <a:lstStyle/>
          <a:p>
            <a:pPr algn="ctr"/>
            <a:r>
              <a:rPr kumimoji="1" lang="ja-JP" altLang="en-US" sz="2000" b="1" dirty="0">
                <a:solidFill>
                  <a:srgbClr val="EF7019"/>
                </a:solidFill>
                <a:latin typeface="BIZ UDPゴシック" panose="020B0400000000000000" pitchFamily="50" charset="-128"/>
                <a:ea typeface="BIZ UDPゴシック" panose="020B0400000000000000" pitchFamily="50" charset="-128"/>
              </a:rPr>
              <a:t>効率的に情報を把握することが解決への近道！</a:t>
            </a:r>
          </a:p>
        </p:txBody>
      </p:sp>
      <p:sp>
        <p:nvSpPr>
          <p:cNvPr id="69" name="矢印: 下 68">
            <a:extLst>
              <a:ext uri="{FF2B5EF4-FFF2-40B4-BE49-F238E27FC236}">
                <a16:creationId xmlns:a16="http://schemas.microsoft.com/office/drawing/2014/main" id="{17F6C6BE-0967-03A0-94E8-266A04DC05B9}"/>
              </a:ext>
            </a:extLst>
          </p:cNvPr>
          <p:cNvSpPr/>
          <p:nvPr/>
        </p:nvSpPr>
        <p:spPr>
          <a:xfrm>
            <a:off x="4471580" y="6025034"/>
            <a:ext cx="962838" cy="400110"/>
          </a:xfrm>
          <a:prstGeom prst="downArrow">
            <a:avLst>
              <a:gd name="adj1" fmla="val 50000"/>
              <a:gd name="adj2" fmla="val 65236"/>
            </a:avLst>
          </a:prstGeom>
          <a:solidFill>
            <a:srgbClr val="EF70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74" name="テキスト ボックス 73">
            <a:extLst>
              <a:ext uri="{FF2B5EF4-FFF2-40B4-BE49-F238E27FC236}">
                <a16:creationId xmlns:a16="http://schemas.microsoft.com/office/drawing/2014/main" id="{7FD48ECD-06A2-072D-A972-7A2FE78D2E21}"/>
              </a:ext>
            </a:extLst>
          </p:cNvPr>
          <p:cNvSpPr txBox="1"/>
          <p:nvPr/>
        </p:nvSpPr>
        <p:spPr>
          <a:xfrm>
            <a:off x="4644441" y="4482782"/>
            <a:ext cx="748614" cy="307777"/>
          </a:xfrm>
          <a:prstGeom prst="rect">
            <a:avLst/>
          </a:prstGeom>
          <a:noFill/>
        </p:spPr>
        <p:txBody>
          <a:bodyPr wrap="square" rtlCol="0">
            <a:spAutoFit/>
          </a:bodyPr>
          <a:lstStyle/>
          <a:p>
            <a:pPr algn="ctr"/>
            <a:r>
              <a:rPr kumimoji="1" lang="ja-JP" altLang="en-US" sz="1400" b="1" dirty="0">
                <a:latin typeface="BIZ UDPゴシック" panose="020B0400000000000000" pitchFamily="50" charset="-128"/>
                <a:ea typeface="BIZ UDPゴシック" panose="020B0400000000000000" pitchFamily="50" charset="-128"/>
              </a:rPr>
              <a:t>時 間</a:t>
            </a:r>
          </a:p>
        </p:txBody>
      </p:sp>
      <p:cxnSp>
        <p:nvCxnSpPr>
          <p:cNvPr id="76" name="直線コネクタ 75">
            <a:extLst>
              <a:ext uri="{FF2B5EF4-FFF2-40B4-BE49-F238E27FC236}">
                <a16:creationId xmlns:a16="http://schemas.microsoft.com/office/drawing/2014/main" id="{32EC29E5-EE6D-6392-C062-BFCC3B9D89A1}"/>
              </a:ext>
            </a:extLst>
          </p:cNvPr>
          <p:cNvCxnSpPr>
            <a:cxnSpLocks/>
          </p:cNvCxnSpPr>
          <p:nvPr/>
        </p:nvCxnSpPr>
        <p:spPr>
          <a:xfrm>
            <a:off x="3971026" y="2235962"/>
            <a:ext cx="673415"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78" name="直線コネクタ 77">
            <a:extLst>
              <a:ext uri="{FF2B5EF4-FFF2-40B4-BE49-F238E27FC236}">
                <a16:creationId xmlns:a16="http://schemas.microsoft.com/office/drawing/2014/main" id="{51362A18-BC54-9BD6-210F-4B2F6BAAFCEE}"/>
              </a:ext>
            </a:extLst>
          </p:cNvPr>
          <p:cNvCxnSpPr>
            <a:cxnSpLocks/>
          </p:cNvCxnSpPr>
          <p:nvPr/>
        </p:nvCxnSpPr>
        <p:spPr>
          <a:xfrm>
            <a:off x="4795619" y="2235962"/>
            <a:ext cx="1270852"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81" name="直線コネクタ 80">
            <a:extLst>
              <a:ext uri="{FF2B5EF4-FFF2-40B4-BE49-F238E27FC236}">
                <a16:creationId xmlns:a16="http://schemas.microsoft.com/office/drawing/2014/main" id="{F6150BAD-987F-A5A8-76EE-836F4C451358}"/>
              </a:ext>
            </a:extLst>
          </p:cNvPr>
          <p:cNvCxnSpPr>
            <a:cxnSpLocks/>
          </p:cNvCxnSpPr>
          <p:nvPr/>
        </p:nvCxnSpPr>
        <p:spPr>
          <a:xfrm>
            <a:off x="4639458" y="2235962"/>
            <a:ext cx="134955" cy="141969"/>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85" name="直線コネクタ 84">
            <a:extLst>
              <a:ext uri="{FF2B5EF4-FFF2-40B4-BE49-F238E27FC236}">
                <a16:creationId xmlns:a16="http://schemas.microsoft.com/office/drawing/2014/main" id="{B09273DE-7135-80BA-C666-B4C1B9B72205}"/>
              </a:ext>
            </a:extLst>
          </p:cNvPr>
          <p:cNvCxnSpPr>
            <a:cxnSpLocks/>
          </p:cNvCxnSpPr>
          <p:nvPr/>
        </p:nvCxnSpPr>
        <p:spPr>
          <a:xfrm flipV="1">
            <a:off x="4774411" y="2230041"/>
            <a:ext cx="21208" cy="14789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EB097519-38ED-E3F6-853A-3CBD2F44B5E6}"/>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a:t>
            </a:r>
            <a:r>
              <a:rPr kumimoji="1" lang="ja-JP" altLang="en-US" sz="1400" b="1" dirty="0">
                <a:solidFill>
                  <a:srgbClr val="E7E6E6">
                    <a:lumMod val="25000"/>
                  </a:srgbClr>
                </a:solidFill>
                <a:latin typeface="BIZ UDPゴシック" panose="020B0400000000000000" pitchFamily="50" charset="-128"/>
                <a:ea typeface="BIZ UDPゴシック" panose="020B0400000000000000" pitchFamily="50" charset="-128"/>
              </a:rPr>
              <a:t>さいごに</a:t>
            </a: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3" name="フッター プレースホルダー 3">
            <a:extLst>
              <a:ext uri="{FF2B5EF4-FFF2-40B4-BE49-F238E27FC236}">
                <a16:creationId xmlns:a16="http://schemas.microsoft.com/office/drawing/2014/main" id="{59ABD513-A0F2-D65F-5EA2-B9F2F521DEF1}"/>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58642390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A206C7-7CD1-A943-3CBA-26417508C587}"/>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375787F-7BB9-C32E-42B6-64768154B31B}"/>
              </a:ext>
            </a:extLst>
          </p:cNvPr>
          <p:cNvSpPr txBox="1"/>
          <p:nvPr/>
        </p:nvSpPr>
        <p:spPr>
          <a:xfrm>
            <a:off x="1537607" y="1110700"/>
            <a:ext cx="2480167" cy="276999"/>
          </a:xfrm>
          <a:prstGeom prst="rect">
            <a:avLst/>
          </a:prstGeom>
          <a:noFill/>
        </p:spPr>
        <p:txBody>
          <a:bodyPr wrap="none" rtlCol="0">
            <a:spAutoFit/>
          </a:bodyPr>
          <a:lstStyle/>
          <a:p>
            <a:pPr algn="ctr"/>
            <a:r>
              <a:rPr kumimoji="1" lang="ja-JP" altLang="en-US" sz="1200" b="1" spc="300" dirty="0">
                <a:solidFill>
                  <a:srgbClr val="EF7019"/>
                </a:solidFill>
                <a:latin typeface="BIZ UDPゴシック" panose="020B0400000000000000" pitchFamily="50" charset="-128"/>
                <a:ea typeface="BIZ UDPゴシック" panose="020B0400000000000000" pitchFamily="50" charset="-128"/>
              </a:rPr>
              <a:t>▼ 子どもに関する悩み ▼</a:t>
            </a:r>
          </a:p>
        </p:txBody>
      </p:sp>
      <p:sp>
        <p:nvSpPr>
          <p:cNvPr id="3" name="テキスト ボックス 2">
            <a:extLst>
              <a:ext uri="{FF2B5EF4-FFF2-40B4-BE49-F238E27FC236}">
                <a16:creationId xmlns:a16="http://schemas.microsoft.com/office/drawing/2014/main" id="{1A20732C-291E-3524-522A-0BE4CC21D59B}"/>
              </a:ext>
            </a:extLst>
          </p:cNvPr>
          <p:cNvSpPr txBox="1"/>
          <p:nvPr/>
        </p:nvSpPr>
        <p:spPr>
          <a:xfrm>
            <a:off x="6190668" y="1110700"/>
            <a:ext cx="1710726" cy="276999"/>
          </a:xfrm>
          <a:prstGeom prst="rect">
            <a:avLst/>
          </a:prstGeom>
          <a:noFill/>
        </p:spPr>
        <p:txBody>
          <a:bodyPr wrap="none" rtlCol="0">
            <a:spAutoFit/>
          </a:bodyPr>
          <a:lstStyle/>
          <a:p>
            <a:pPr algn="ctr"/>
            <a:r>
              <a:rPr kumimoji="1" lang="ja-JP" altLang="en-US" sz="1200" b="1" spc="300" dirty="0">
                <a:solidFill>
                  <a:srgbClr val="EF7019"/>
                </a:solidFill>
                <a:latin typeface="BIZ UDPゴシック" panose="020B0400000000000000" pitchFamily="50" charset="-128"/>
                <a:ea typeface="BIZ UDPゴシック" panose="020B0400000000000000" pitchFamily="50" charset="-128"/>
              </a:rPr>
              <a:t>▼ 家庭の悩み ▼</a:t>
            </a:r>
          </a:p>
        </p:txBody>
      </p:sp>
      <p:pic>
        <p:nvPicPr>
          <p:cNvPr id="7" name="グラフィックス 6">
            <a:extLst>
              <a:ext uri="{FF2B5EF4-FFF2-40B4-BE49-F238E27FC236}">
                <a16:creationId xmlns:a16="http://schemas.microsoft.com/office/drawing/2014/main" id="{294D221F-090D-B70F-9A74-CE3B9408410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227497" y="4938027"/>
            <a:ext cx="648818" cy="1509207"/>
          </a:xfrm>
          <a:prstGeom prst="rect">
            <a:avLst/>
          </a:prstGeom>
        </p:spPr>
      </p:pic>
      <p:sp>
        <p:nvSpPr>
          <p:cNvPr id="68" name="吹き出し: 角を丸めた四角形 67">
            <a:extLst>
              <a:ext uri="{FF2B5EF4-FFF2-40B4-BE49-F238E27FC236}">
                <a16:creationId xmlns:a16="http://schemas.microsoft.com/office/drawing/2014/main" id="{9B6C9273-7FB6-6956-8C9F-92E766E1E1EA}"/>
              </a:ext>
            </a:extLst>
          </p:cNvPr>
          <p:cNvSpPr/>
          <p:nvPr/>
        </p:nvSpPr>
        <p:spPr>
          <a:xfrm>
            <a:off x="7499932" y="1471943"/>
            <a:ext cx="1545345" cy="1376257"/>
          </a:xfrm>
          <a:prstGeom prst="wedgeRoundRectCallout">
            <a:avLst>
              <a:gd name="adj1" fmla="val -22395"/>
              <a:gd name="adj2" fmla="val 56969"/>
              <a:gd name="adj3" fmla="val 16667"/>
            </a:avLst>
          </a:prstGeom>
          <a:solidFill>
            <a:srgbClr val="FBCF9F"/>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自営業で</a:t>
            </a:r>
            <a:endParaRPr kumimoji="1" lang="en-US" altLang="ja-JP" sz="1200" b="1" dirty="0">
              <a:solidFill>
                <a:schemeClr val="bg2">
                  <a:lumMod val="25000"/>
                </a:schemeClr>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収入がバラバラ</a:t>
            </a:r>
          </a:p>
        </p:txBody>
      </p:sp>
      <p:sp>
        <p:nvSpPr>
          <p:cNvPr id="69" name="吹き出し: 角を丸めた四角形 68">
            <a:extLst>
              <a:ext uri="{FF2B5EF4-FFF2-40B4-BE49-F238E27FC236}">
                <a16:creationId xmlns:a16="http://schemas.microsoft.com/office/drawing/2014/main" id="{D11FCB67-44A7-F44F-79BA-7CC62387BFE9}"/>
              </a:ext>
            </a:extLst>
          </p:cNvPr>
          <p:cNvSpPr/>
          <p:nvPr/>
        </p:nvSpPr>
        <p:spPr>
          <a:xfrm>
            <a:off x="5081222" y="1505622"/>
            <a:ext cx="2261525" cy="1376257"/>
          </a:xfrm>
          <a:prstGeom prst="wedgeRoundRectCallout">
            <a:avLst>
              <a:gd name="adj1" fmla="val -22395"/>
              <a:gd name="adj2" fmla="val 56969"/>
              <a:gd name="adj3" fmla="val 16667"/>
            </a:avLst>
          </a:prstGeom>
          <a:solidFill>
            <a:srgbClr val="FBCF9F"/>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奥様が仕事を辞めて</a:t>
            </a:r>
            <a:endParaRPr kumimoji="1" lang="en-US" altLang="ja-JP" sz="1200" b="1" dirty="0">
              <a:solidFill>
                <a:schemeClr val="bg2">
                  <a:lumMod val="25000"/>
                </a:schemeClr>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家事に専念</a:t>
            </a:r>
          </a:p>
        </p:txBody>
      </p:sp>
      <p:sp>
        <p:nvSpPr>
          <p:cNvPr id="70" name="吹き出し: 角を丸めた四角形 69">
            <a:extLst>
              <a:ext uri="{FF2B5EF4-FFF2-40B4-BE49-F238E27FC236}">
                <a16:creationId xmlns:a16="http://schemas.microsoft.com/office/drawing/2014/main" id="{921D1FB6-7E84-0F4B-F28A-8A50CCB9D8E6}"/>
              </a:ext>
            </a:extLst>
          </p:cNvPr>
          <p:cNvSpPr/>
          <p:nvPr/>
        </p:nvSpPr>
        <p:spPr>
          <a:xfrm>
            <a:off x="5081222" y="3035669"/>
            <a:ext cx="2261525" cy="1784792"/>
          </a:xfrm>
          <a:prstGeom prst="wedgeRoundRectCallout">
            <a:avLst>
              <a:gd name="adj1" fmla="val -22395"/>
              <a:gd name="adj2" fmla="val 56969"/>
              <a:gd name="adj3" fmla="val 16667"/>
            </a:avLst>
          </a:prstGeom>
          <a:solidFill>
            <a:srgbClr val="FBCF9F"/>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夫婦共働きだけど</a:t>
            </a:r>
            <a:endParaRPr kumimoji="1" lang="en-US" altLang="ja-JP" sz="1200" b="1" dirty="0">
              <a:solidFill>
                <a:schemeClr val="bg2">
                  <a:lumMod val="25000"/>
                </a:schemeClr>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貯蓄がなかなか</a:t>
            </a:r>
            <a:endParaRPr kumimoji="1" lang="en-US" altLang="ja-JP" sz="1200" b="1" dirty="0">
              <a:solidFill>
                <a:schemeClr val="bg2">
                  <a:lumMod val="25000"/>
                </a:schemeClr>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できていない</a:t>
            </a:r>
          </a:p>
        </p:txBody>
      </p:sp>
      <p:sp>
        <p:nvSpPr>
          <p:cNvPr id="71" name="吹き出し: 角を丸めた四角形 70">
            <a:extLst>
              <a:ext uri="{FF2B5EF4-FFF2-40B4-BE49-F238E27FC236}">
                <a16:creationId xmlns:a16="http://schemas.microsoft.com/office/drawing/2014/main" id="{08A4F243-F2A0-A188-589E-EDC06C8DBA1F}"/>
              </a:ext>
            </a:extLst>
          </p:cNvPr>
          <p:cNvSpPr/>
          <p:nvPr/>
        </p:nvSpPr>
        <p:spPr>
          <a:xfrm>
            <a:off x="7499932" y="3051874"/>
            <a:ext cx="1545345" cy="1784792"/>
          </a:xfrm>
          <a:prstGeom prst="wedgeRoundRectCallout">
            <a:avLst>
              <a:gd name="adj1" fmla="val -22395"/>
              <a:gd name="adj2" fmla="val 56969"/>
              <a:gd name="adj3" fmla="val 16667"/>
            </a:avLst>
          </a:prstGeom>
          <a:solidFill>
            <a:srgbClr val="FBCF9F"/>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２人目が欲しいが金銭的に悩む</a:t>
            </a:r>
          </a:p>
        </p:txBody>
      </p:sp>
      <p:sp>
        <p:nvSpPr>
          <p:cNvPr id="74" name="吹き出し: 角を丸めた四角形 73">
            <a:extLst>
              <a:ext uri="{FF2B5EF4-FFF2-40B4-BE49-F238E27FC236}">
                <a16:creationId xmlns:a16="http://schemas.microsoft.com/office/drawing/2014/main" id="{C465D309-FBA2-CFA7-60D5-4E278C202E2A}"/>
              </a:ext>
            </a:extLst>
          </p:cNvPr>
          <p:cNvSpPr/>
          <p:nvPr/>
        </p:nvSpPr>
        <p:spPr>
          <a:xfrm>
            <a:off x="791274" y="1505622"/>
            <a:ext cx="3968348" cy="1376257"/>
          </a:xfrm>
          <a:prstGeom prst="wedgeRoundRectCallout">
            <a:avLst>
              <a:gd name="adj1" fmla="val -22395"/>
              <a:gd name="adj2" fmla="val 56969"/>
              <a:gd name="adj3" fmla="val 16667"/>
            </a:avLst>
          </a:prstGeom>
          <a:solidFill>
            <a:srgbClr val="FEF3E6"/>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私立の学校へ中学受験を考えている</a:t>
            </a:r>
          </a:p>
        </p:txBody>
      </p:sp>
      <p:sp>
        <p:nvSpPr>
          <p:cNvPr id="75" name="吹き出し: 角を丸めた四角形 74">
            <a:extLst>
              <a:ext uri="{FF2B5EF4-FFF2-40B4-BE49-F238E27FC236}">
                <a16:creationId xmlns:a16="http://schemas.microsoft.com/office/drawing/2014/main" id="{56B113F5-E5D3-E26E-20DC-0282DFA60693}"/>
              </a:ext>
            </a:extLst>
          </p:cNvPr>
          <p:cNvSpPr/>
          <p:nvPr/>
        </p:nvSpPr>
        <p:spPr>
          <a:xfrm>
            <a:off x="791274" y="3051875"/>
            <a:ext cx="1638633" cy="1784792"/>
          </a:xfrm>
          <a:prstGeom prst="wedgeRoundRectCallout">
            <a:avLst>
              <a:gd name="adj1" fmla="val -22395"/>
              <a:gd name="adj2" fmla="val 56969"/>
              <a:gd name="adj3" fmla="val 16667"/>
            </a:avLst>
          </a:prstGeom>
          <a:solidFill>
            <a:srgbClr val="FEF3E6"/>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子どもの興味のある習い事は</a:t>
            </a:r>
            <a:endParaRPr kumimoji="1" lang="en-US" altLang="ja-JP" sz="1200" b="1" dirty="0">
              <a:solidFill>
                <a:schemeClr val="bg2">
                  <a:lumMod val="25000"/>
                </a:schemeClr>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なんでもさせて</a:t>
            </a:r>
            <a:endParaRPr kumimoji="1" lang="en-US" altLang="ja-JP" sz="1200" b="1" dirty="0">
              <a:solidFill>
                <a:schemeClr val="bg2">
                  <a:lumMod val="25000"/>
                </a:schemeClr>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あげたい</a:t>
            </a:r>
            <a:endParaRPr kumimoji="1" lang="en-US" altLang="ja-JP" sz="1200" b="1" dirty="0">
              <a:solidFill>
                <a:schemeClr val="bg2">
                  <a:lumMod val="25000"/>
                </a:schemeClr>
              </a:solidFill>
              <a:latin typeface="BIZ UDPゴシック" panose="020B0400000000000000" pitchFamily="50" charset="-128"/>
              <a:ea typeface="BIZ UDPゴシック" panose="020B0400000000000000" pitchFamily="50" charset="-128"/>
            </a:endParaRPr>
          </a:p>
        </p:txBody>
      </p:sp>
      <p:sp>
        <p:nvSpPr>
          <p:cNvPr id="76" name="吹き出し: 角を丸めた四角形 75">
            <a:extLst>
              <a:ext uri="{FF2B5EF4-FFF2-40B4-BE49-F238E27FC236}">
                <a16:creationId xmlns:a16="http://schemas.microsoft.com/office/drawing/2014/main" id="{039C2E2C-AE1F-8982-5F32-6F5FF7EFA238}"/>
              </a:ext>
            </a:extLst>
          </p:cNvPr>
          <p:cNvSpPr/>
          <p:nvPr/>
        </p:nvSpPr>
        <p:spPr>
          <a:xfrm>
            <a:off x="2572323" y="3051875"/>
            <a:ext cx="2187299" cy="820591"/>
          </a:xfrm>
          <a:prstGeom prst="wedgeRoundRectCallout">
            <a:avLst>
              <a:gd name="adj1" fmla="val -22395"/>
              <a:gd name="adj2" fmla="val 56969"/>
              <a:gd name="adj3" fmla="val 16667"/>
            </a:avLst>
          </a:prstGeom>
          <a:solidFill>
            <a:srgbClr val="FEF3E6"/>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スポーツの強豪校に</a:t>
            </a:r>
            <a:endParaRPr kumimoji="1" lang="en-US" altLang="ja-JP" sz="1200" b="1" dirty="0">
              <a:solidFill>
                <a:schemeClr val="bg2">
                  <a:lumMod val="25000"/>
                </a:schemeClr>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行くため下宿させたい</a:t>
            </a:r>
            <a:endParaRPr kumimoji="1" lang="en-US" altLang="ja-JP" sz="1200" b="1" dirty="0">
              <a:solidFill>
                <a:schemeClr val="bg2">
                  <a:lumMod val="25000"/>
                </a:schemeClr>
              </a:solidFill>
              <a:latin typeface="BIZ UDPゴシック" panose="020B0400000000000000" pitchFamily="50" charset="-128"/>
              <a:ea typeface="BIZ UDPゴシック" panose="020B0400000000000000" pitchFamily="50" charset="-128"/>
            </a:endParaRPr>
          </a:p>
        </p:txBody>
      </p:sp>
      <p:sp>
        <p:nvSpPr>
          <p:cNvPr id="79" name="吹き出し: 角を丸めた四角形 78">
            <a:extLst>
              <a:ext uri="{FF2B5EF4-FFF2-40B4-BE49-F238E27FC236}">
                <a16:creationId xmlns:a16="http://schemas.microsoft.com/office/drawing/2014/main" id="{5377B36D-C68B-C9E7-0575-CE251D8B40E7}"/>
              </a:ext>
            </a:extLst>
          </p:cNvPr>
          <p:cNvSpPr/>
          <p:nvPr/>
        </p:nvSpPr>
        <p:spPr>
          <a:xfrm>
            <a:off x="2572323" y="3994951"/>
            <a:ext cx="2187299" cy="820591"/>
          </a:xfrm>
          <a:prstGeom prst="wedgeRoundRectCallout">
            <a:avLst>
              <a:gd name="adj1" fmla="val -22395"/>
              <a:gd name="adj2" fmla="val 56969"/>
              <a:gd name="adj3" fmla="val 16667"/>
            </a:avLst>
          </a:prstGeom>
          <a:solidFill>
            <a:srgbClr val="FEF3E6"/>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bg2">
                    <a:lumMod val="25000"/>
                  </a:schemeClr>
                </a:solidFill>
                <a:latin typeface="BIZ UDPゴシック" panose="020B0400000000000000" pitchFamily="50" charset="-128"/>
                <a:ea typeface="BIZ UDPゴシック" panose="020B0400000000000000" pitchFamily="50" charset="-128"/>
              </a:rPr>
              <a:t>海外留学をさせてあげたい</a:t>
            </a:r>
            <a:endParaRPr kumimoji="1" lang="en-US" altLang="ja-JP" sz="1200" b="1" dirty="0">
              <a:solidFill>
                <a:schemeClr val="bg2">
                  <a:lumMod val="25000"/>
                </a:schemeClr>
              </a:solidFill>
              <a:latin typeface="BIZ UDPゴシック" panose="020B0400000000000000" pitchFamily="50" charset="-128"/>
              <a:ea typeface="BIZ UDPゴシック" panose="020B0400000000000000" pitchFamily="50" charset="-128"/>
            </a:endParaRPr>
          </a:p>
        </p:txBody>
      </p:sp>
      <p:pic>
        <p:nvPicPr>
          <p:cNvPr id="80" name="グラフィックス 79">
            <a:extLst>
              <a:ext uri="{FF2B5EF4-FFF2-40B4-BE49-F238E27FC236}">
                <a16:creationId xmlns:a16="http://schemas.microsoft.com/office/drawing/2014/main" id="{E6E1D0B5-4575-B59C-8400-95C145FC915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938573" y="4938027"/>
            <a:ext cx="648818" cy="1509207"/>
          </a:xfrm>
          <a:prstGeom prst="rect">
            <a:avLst/>
          </a:prstGeom>
        </p:spPr>
      </p:pic>
      <p:pic>
        <p:nvPicPr>
          <p:cNvPr id="81" name="グラフィックス 80">
            <a:extLst>
              <a:ext uri="{FF2B5EF4-FFF2-40B4-BE49-F238E27FC236}">
                <a16:creationId xmlns:a16="http://schemas.microsoft.com/office/drawing/2014/main" id="{99968B6E-80E6-BFC5-2E82-21257B3EC15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97181" y="4938027"/>
            <a:ext cx="648818" cy="1509207"/>
          </a:xfrm>
          <a:prstGeom prst="rect">
            <a:avLst/>
          </a:prstGeom>
        </p:spPr>
      </p:pic>
      <p:pic>
        <p:nvPicPr>
          <p:cNvPr id="82" name="グラフィックス 81">
            <a:extLst>
              <a:ext uri="{FF2B5EF4-FFF2-40B4-BE49-F238E27FC236}">
                <a16:creationId xmlns:a16="http://schemas.microsoft.com/office/drawing/2014/main" id="{5BE90D9E-5D4F-42F5-B991-2590EAAE817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63743" y="4938027"/>
            <a:ext cx="648818" cy="1509207"/>
          </a:xfrm>
          <a:prstGeom prst="rect">
            <a:avLst/>
          </a:prstGeom>
        </p:spPr>
      </p:pic>
      <p:pic>
        <p:nvPicPr>
          <p:cNvPr id="83" name="グラフィックス 82">
            <a:extLst>
              <a:ext uri="{FF2B5EF4-FFF2-40B4-BE49-F238E27FC236}">
                <a16:creationId xmlns:a16="http://schemas.microsoft.com/office/drawing/2014/main" id="{2BDA1F91-E43B-AF39-2431-E62F1EA220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208344" y="4938027"/>
            <a:ext cx="648818" cy="1509207"/>
          </a:xfrm>
          <a:prstGeom prst="rect">
            <a:avLst/>
          </a:prstGeom>
        </p:spPr>
      </p:pic>
      <p:pic>
        <p:nvPicPr>
          <p:cNvPr id="84" name="グラフィックス 83">
            <a:extLst>
              <a:ext uri="{FF2B5EF4-FFF2-40B4-BE49-F238E27FC236}">
                <a16:creationId xmlns:a16="http://schemas.microsoft.com/office/drawing/2014/main" id="{82BEEA0C-1561-13C0-B3AD-9B8526A7689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64631" y="4938027"/>
            <a:ext cx="648818" cy="1509207"/>
          </a:xfrm>
          <a:prstGeom prst="rect">
            <a:avLst/>
          </a:prstGeom>
        </p:spPr>
      </p:pic>
      <p:sp>
        <p:nvSpPr>
          <p:cNvPr id="87" name="正方形/長方形 86">
            <a:extLst>
              <a:ext uri="{FF2B5EF4-FFF2-40B4-BE49-F238E27FC236}">
                <a16:creationId xmlns:a16="http://schemas.microsoft.com/office/drawing/2014/main" id="{95AC357E-A414-B0CE-87B8-21FCB3F6A393}"/>
              </a:ext>
            </a:extLst>
          </p:cNvPr>
          <p:cNvSpPr/>
          <p:nvPr/>
        </p:nvSpPr>
        <p:spPr>
          <a:xfrm>
            <a:off x="330200" y="5747300"/>
            <a:ext cx="9207500" cy="719296"/>
          </a:xfrm>
          <a:prstGeom prst="rect">
            <a:avLst/>
          </a:prstGeom>
          <a:solidFill>
            <a:srgbClr val="EF70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91" name="テキスト ボックス 90">
            <a:extLst>
              <a:ext uri="{FF2B5EF4-FFF2-40B4-BE49-F238E27FC236}">
                <a16:creationId xmlns:a16="http://schemas.microsoft.com/office/drawing/2014/main" id="{6F232DAB-E0EC-B015-E265-6EABAB3F2995}"/>
              </a:ext>
            </a:extLst>
          </p:cNvPr>
          <p:cNvSpPr txBox="1"/>
          <p:nvPr/>
        </p:nvSpPr>
        <p:spPr>
          <a:xfrm>
            <a:off x="1207114" y="5914830"/>
            <a:ext cx="7453672"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60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mn-cs"/>
              </a:rPr>
              <a:t>個々に合った準備が必要</a:t>
            </a:r>
            <a:endParaRPr kumimoji="1" lang="ja-JP" altLang="en-US" sz="2000" b="0" i="0" u="none" strike="noStrike" kern="1200" cap="none" spc="60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64E29300-E60B-E8CC-55ED-07A888E21A1B}"/>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a:t>
            </a:r>
            <a:r>
              <a:rPr kumimoji="1" lang="ja-JP" altLang="en-US" sz="1400" b="1" dirty="0">
                <a:solidFill>
                  <a:srgbClr val="E7E6E6">
                    <a:lumMod val="25000"/>
                  </a:srgbClr>
                </a:solidFill>
                <a:latin typeface="BIZ UDPゴシック" panose="020B0400000000000000" pitchFamily="50" charset="-128"/>
                <a:ea typeface="BIZ UDPゴシック" panose="020B0400000000000000" pitchFamily="50" charset="-128"/>
              </a:rPr>
              <a:t>さいごに</a:t>
            </a: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5" name="フッター プレースホルダー 3">
            <a:extLst>
              <a:ext uri="{FF2B5EF4-FFF2-40B4-BE49-F238E27FC236}">
                <a16:creationId xmlns:a16="http://schemas.microsoft.com/office/drawing/2014/main" id="{5D823659-BFF2-71DC-2DFA-8A2D6A69A65B}"/>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319628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0C414-55D5-4C6A-BDBE-3EAF0391C8B5}"/>
            </a:ext>
          </a:extLst>
        </p:cNvPr>
        <p:cNvGrpSpPr/>
        <p:nvPr/>
      </p:nvGrpSpPr>
      <p:grpSpPr>
        <a:xfrm>
          <a:off x="0" y="0"/>
          <a:ext cx="0" cy="0"/>
          <a:chOff x="0" y="0"/>
          <a:chExt cx="0" cy="0"/>
        </a:xfrm>
      </p:grpSpPr>
      <p:sp>
        <p:nvSpPr>
          <p:cNvPr id="37" name="正方形/長方形 36">
            <a:extLst>
              <a:ext uri="{FF2B5EF4-FFF2-40B4-BE49-F238E27FC236}">
                <a16:creationId xmlns:a16="http://schemas.microsoft.com/office/drawing/2014/main" id="{8CC06090-863E-C0AA-FB93-555649F6BA37}"/>
              </a:ext>
            </a:extLst>
          </p:cNvPr>
          <p:cNvSpPr/>
          <p:nvPr/>
        </p:nvSpPr>
        <p:spPr>
          <a:xfrm>
            <a:off x="3425742" y="3093929"/>
            <a:ext cx="1922860" cy="32745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00" name="正方形/長方形 99">
            <a:extLst>
              <a:ext uri="{FF2B5EF4-FFF2-40B4-BE49-F238E27FC236}">
                <a16:creationId xmlns:a16="http://schemas.microsoft.com/office/drawing/2014/main" id="{5D84C17E-39BB-8807-E0BE-DB741372C931}"/>
              </a:ext>
            </a:extLst>
          </p:cNvPr>
          <p:cNvSpPr/>
          <p:nvPr/>
        </p:nvSpPr>
        <p:spPr>
          <a:xfrm>
            <a:off x="330200" y="4012303"/>
            <a:ext cx="9207500" cy="2454293"/>
          </a:xfrm>
          <a:prstGeom prst="rect">
            <a:avLst/>
          </a:prstGeom>
          <a:solidFill>
            <a:schemeClr val="bg1"/>
          </a:solidFill>
          <a:ln w="28575">
            <a:solidFill>
              <a:srgbClr val="F28D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 name="テキスト ボックス 3">
            <a:extLst>
              <a:ext uri="{FF2B5EF4-FFF2-40B4-BE49-F238E27FC236}">
                <a16:creationId xmlns:a16="http://schemas.microsoft.com/office/drawing/2014/main" id="{C458CD81-A61E-3828-616A-F6F1B395ABDD}"/>
              </a:ext>
            </a:extLst>
          </p:cNvPr>
          <p:cNvSpPr txBox="1"/>
          <p:nvPr/>
        </p:nvSpPr>
        <p:spPr>
          <a:xfrm>
            <a:off x="713305" y="1163357"/>
            <a:ext cx="3769518"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rPr>
              <a:t> </a:t>
            </a:r>
            <a:r>
              <a:rPr kumimoji="1" lang="ja-JP" altLang="en-US" sz="1400" b="1" dirty="0">
                <a:solidFill>
                  <a:srgbClr val="F4A169"/>
                </a:solidFill>
                <a:latin typeface="BIZ UDPゴシック" panose="020B0400000000000000" pitchFamily="50" charset="-128"/>
                <a:ea typeface="BIZ UDPゴシック" panose="020B0400000000000000" pitchFamily="50" charset="-128"/>
              </a:rPr>
              <a:t>私たちの役割</a:t>
            </a:r>
            <a:endParaRPr kumimoji="1" lang="en-US" altLang="ja-JP" sz="1400" b="1" i="0" u="none" strike="noStrike" kern="1200" cap="none" spc="0" normalizeH="0" baseline="0" noProof="0" dirty="0">
              <a:ln>
                <a:noFill/>
              </a:ln>
              <a:solidFill>
                <a:srgbClr val="F4A169"/>
              </a:solidFill>
              <a:effectLst/>
              <a:uLnTx/>
              <a:uFillTx/>
              <a:latin typeface="BIZ UDPゴシック" panose="020B0400000000000000" pitchFamily="50" charset="-128"/>
              <a:ea typeface="BIZ UDPゴシック" panose="020B0400000000000000" pitchFamily="50" charset="-128"/>
              <a:cs typeface="+mn-cs"/>
            </a:endParaRPr>
          </a:p>
        </p:txBody>
      </p:sp>
      <p:pic>
        <p:nvPicPr>
          <p:cNvPr id="6" name="図 5">
            <a:extLst>
              <a:ext uri="{FF2B5EF4-FFF2-40B4-BE49-F238E27FC236}">
                <a16:creationId xmlns:a16="http://schemas.microsoft.com/office/drawing/2014/main" id="{4DFB4396-6BBA-0D81-BFB8-91BDEFE1563A}"/>
              </a:ext>
            </a:extLst>
          </p:cNvPr>
          <p:cNvPicPr>
            <a:picLocks noChangeAspect="1"/>
          </p:cNvPicPr>
          <p:nvPr/>
        </p:nvPicPr>
        <p:blipFill>
          <a:blip r:embed="rId3"/>
          <a:stretch>
            <a:fillRect/>
          </a:stretch>
        </p:blipFill>
        <p:spPr>
          <a:xfrm flipH="1">
            <a:off x="581042" y="1114773"/>
            <a:ext cx="45719" cy="384042"/>
          </a:xfrm>
          <a:prstGeom prst="rect">
            <a:avLst/>
          </a:prstGeom>
        </p:spPr>
      </p:pic>
      <p:sp>
        <p:nvSpPr>
          <p:cNvPr id="16" name="テキスト ボックス 15">
            <a:extLst>
              <a:ext uri="{FF2B5EF4-FFF2-40B4-BE49-F238E27FC236}">
                <a16:creationId xmlns:a16="http://schemas.microsoft.com/office/drawing/2014/main" id="{C11AB45F-AFFE-558A-94A7-14891565712B}"/>
              </a:ext>
            </a:extLst>
          </p:cNvPr>
          <p:cNvSpPr txBox="1"/>
          <p:nvPr/>
        </p:nvSpPr>
        <p:spPr>
          <a:xfrm>
            <a:off x="403706" y="4240900"/>
            <a:ext cx="4716934" cy="2000548"/>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ja-JP" altLang="ja-JP"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0"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我が家のお金周りを整理整頓したい</a:t>
            </a:r>
            <a:endParaRPr kumimoji="0" lang="en-US" altLang="ja-JP"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lang="ja-JP" altLang="en-US" sz="1400" b="1" dirty="0">
                <a:solidFill>
                  <a:prstClr val="black"/>
                </a:solidFill>
                <a:latin typeface="BIZ UDPゴシック" panose="020B0400000000000000" pitchFamily="50" charset="-128"/>
                <a:ea typeface="BIZ UDPゴシック" panose="020B0400000000000000" pitchFamily="50" charset="-128"/>
              </a:rPr>
              <a:t>・ライフプランを立てたい</a:t>
            </a:r>
            <a:endParaRPr lang="en-US" altLang="ja-JP" sz="1400" b="1" dirty="0">
              <a:solidFill>
                <a:prstClr val="black"/>
              </a:solidFill>
              <a:latin typeface="BIZ UDPゴシック" panose="020B0400000000000000" pitchFamily="50" charset="-128"/>
              <a:ea typeface="BIZ UDPゴシック" panose="020B0400000000000000" pitchFamily="50" charset="-128"/>
            </a:endParaRPr>
          </a:p>
          <a:p>
            <a:pPr>
              <a:lnSpc>
                <a:spcPct val="150000"/>
              </a:lnSpc>
            </a:pPr>
            <a:r>
              <a:rPr lang="ja-JP" altLang="en-US" sz="1400" b="1" dirty="0">
                <a:solidFill>
                  <a:prstClr val="black"/>
                </a:solidFill>
                <a:latin typeface="BIZ UDPゴシック" panose="020B0400000000000000" pitchFamily="50" charset="-128"/>
                <a:ea typeface="BIZ UDPゴシック" panose="020B0400000000000000" pitchFamily="50" charset="-128"/>
              </a:rPr>
              <a:t>・生活費、食費、習い事費用などの目安が知りたい</a:t>
            </a:r>
            <a:endParaRPr kumimoji="0" lang="en-US" altLang="ja-JP"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lang="ja-JP" altLang="en-US" sz="1400" b="1" dirty="0">
                <a:solidFill>
                  <a:prstClr val="black"/>
                </a:solidFill>
                <a:latin typeface="BIZ UDPゴシック" panose="020B0400000000000000" pitchFamily="50" charset="-128"/>
                <a:ea typeface="BIZ UDPゴシック" panose="020B0400000000000000" pitchFamily="50" charset="-128"/>
              </a:rPr>
              <a:t>・家計のムダを見つけたい</a:t>
            </a:r>
            <a:endParaRPr lang="en-US" altLang="ja-JP" sz="1400" b="1" dirty="0">
              <a:solidFill>
                <a:prstClr val="black"/>
              </a:solidFill>
              <a:latin typeface="BIZ UDPゴシック" panose="020B0400000000000000" pitchFamily="50" charset="-128"/>
              <a:ea typeface="BIZ UDPゴシック" panose="020B0400000000000000" pitchFamily="50" charset="-128"/>
            </a:endParaRPr>
          </a:p>
          <a:p>
            <a:pPr>
              <a:lnSpc>
                <a:spcPct val="150000"/>
              </a:lnSpc>
            </a:pPr>
            <a:r>
              <a:rPr kumimoji="0" lang="ja-JP" altLang="en-US"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・教育費の準備が今のままで十分か知りたい</a:t>
            </a:r>
            <a:endParaRPr lang="en-US" altLang="ja-JP" sz="1400" b="1" dirty="0">
              <a:solidFill>
                <a:prstClr val="black"/>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lang="ja-JP" altLang="en-US" sz="1400" b="1" dirty="0">
                <a:solidFill>
                  <a:prstClr val="black"/>
                </a:solidFill>
                <a:latin typeface="BIZ UDPゴシック" panose="020B0400000000000000" pitchFamily="50" charset="-128"/>
                <a:ea typeface="BIZ UDPゴシック" panose="020B0400000000000000" pitchFamily="50" charset="-128"/>
              </a:rPr>
              <a:t>・自動的に貯まる</a:t>
            </a:r>
            <a:r>
              <a:rPr lang="en-US" altLang="ja-JP" sz="1400" b="1" dirty="0">
                <a:solidFill>
                  <a:prstClr val="black"/>
                </a:solidFill>
                <a:latin typeface="BIZ UDPゴシック" panose="020B0400000000000000" pitchFamily="50" charset="-128"/>
                <a:ea typeface="BIZ UDPゴシック" panose="020B0400000000000000" pitchFamily="50" charset="-128"/>
              </a:rPr>
              <a:t>/</a:t>
            </a:r>
            <a:r>
              <a:rPr lang="ja-JP" altLang="en-US" sz="1400" b="1" dirty="0">
                <a:solidFill>
                  <a:prstClr val="black"/>
                </a:solidFill>
                <a:latin typeface="BIZ UDPゴシック" panose="020B0400000000000000" pitchFamily="50" charset="-128"/>
                <a:ea typeface="BIZ UDPゴシック" panose="020B0400000000000000" pitchFamily="50" charset="-128"/>
              </a:rPr>
              <a:t>殖える仕組みを作りたい</a:t>
            </a:r>
            <a:endParaRPr lang="en-US" altLang="ja-JP" sz="1400" b="1" dirty="0">
              <a:solidFill>
                <a:prstClr val="black"/>
              </a:solidFill>
              <a:latin typeface="BIZ UDPゴシック" panose="020B0400000000000000" pitchFamily="50" charset="-128"/>
              <a:ea typeface="BIZ UDPゴシック" panose="020B0400000000000000" pitchFamily="50" charset="-128"/>
            </a:endParaRPr>
          </a:p>
        </p:txBody>
      </p:sp>
      <p:grpSp>
        <p:nvGrpSpPr>
          <p:cNvPr id="14" name="グループ化 13">
            <a:extLst>
              <a:ext uri="{FF2B5EF4-FFF2-40B4-BE49-F238E27FC236}">
                <a16:creationId xmlns:a16="http://schemas.microsoft.com/office/drawing/2014/main" id="{F73776B8-4FFE-8652-13A0-B6A00451CBD5}"/>
              </a:ext>
            </a:extLst>
          </p:cNvPr>
          <p:cNvGrpSpPr/>
          <p:nvPr/>
        </p:nvGrpSpPr>
        <p:grpSpPr>
          <a:xfrm>
            <a:off x="317197" y="3681363"/>
            <a:ext cx="2508079" cy="323440"/>
            <a:chOff x="317197" y="5233806"/>
            <a:chExt cx="2508079" cy="323440"/>
          </a:xfrm>
        </p:grpSpPr>
        <p:sp>
          <p:nvSpPr>
            <p:cNvPr id="103" name="正方形/長方形 102">
              <a:extLst>
                <a:ext uri="{FF2B5EF4-FFF2-40B4-BE49-F238E27FC236}">
                  <a16:creationId xmlns:a16="http://schemas.microsoft.com/office/drawing/2014/main" id="{EB24BF36-75D7-2F19-F4EB-0DBFD40C9101}"/>
                </a:ext>
              </a:extLst>
            </p:cNvPr>
            <p:cNvSpPr/>
            <p:nvPr/>
          </p:nvSpPr>
          <p:spPr>
            <a:xfrm>
              <a:off x="319413" y="5233806"/>
              <a:ext cx="238813" cy="323440"/>
            </a:xfrm>
            <a:prstGeom prst="rect">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05" name="台形 104">
              <a:extLst>
                <a:ext uri="{FF2B5EF4-FFF2-40B4-BE49-F238E27FC236}">
                  <a16:creationId xmlns:a16="http://schemas.microsoft.com/office/drawing/2014/main" id="{6744307D-8F20-8C89-B69E-615DE56E681A}"/>
                </a:ext>
              </a:extLst>
            </p:cNvPr>
            <p:cNvSpPr/>
            <p:nvPr/>
          </p:nvSpPr>
          <p:spPr>
            <a:xfrm>
              <a:off x="403706" y="5233806"/>
              <a:ext cx="2274839" cy="322073"/>
            </a:xfrm>
            <a:prstGeom prst="trapezoid">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15" name="テキスト ボックス 14">
              <a:extLst>
                <a:ext uri="{FF2B5EF4-FFF2-40B4-BE49-F238E27FC236}">
                  <a16:creationId xmlns:a16="http://schemas.microsoft.com/office/drawing/2014/main" id="{42562122-F9DB-B78A-6271-FC6CAEFE350F}"/>
                </a:ext>
              </a:extLst>
            </p:cNvPr>
            <p:cNvSpPr txBox="1"/>
            <p:nvPr/>
          </p:nvSpPr>
          <p:spPr>
            <a:xfrm>
              <a:off x="317197" y="5241306"/>
              <a:ext cx="2508079" cy="283924"/>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 よくご相談いただくお悩みごと ］</a:t>
              </a:r>
            </a:p>
          </p:txBody>
        </p:sp>
      </p:grpSp>
      <p:sp>
        <p:nvSpPr>
          <p:cNvPr id="5" name="テキスト ボックス 4">
            <a:extLst>
              <a:ext uri="{FF2B5EF4-FFF2-40B4-BE49-F238E27FC236}">
                <a16:creationId xmlns:a16="http://schemas.microsoft.com/office/drawing/2014/main" id="{07AED223-3E1F-9900-D005-B73DAEFDFCDB}"/>
              </a:ext>
            </a:extLst>
          </p:cNvPr>
          <p:cNvSpPr txBox="1"/>
          <p:nvPr/>
        </p:nvSpPr>
        <p:spPr>
          <a:xfrm>
            <a:off x="440689" y="512127"/>
            <a:ext cx="6191605"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子どもの将来のためのお金の話　～</a:t>
            </a:r>
            <a:r>
              <a:rPr kumimoji="1" lang="ja-JP" altLang="en-US" sz="1400" b="1" dirty="0">
                <a:solidFill>
                  <a:srgbClr val="E7E6E6">
                    <a:lumMod val="25000"/>
                  </a:srgbClr>
                </a:solidFill>
                <a:latin typeface="BIZ UDPゴシック" panose="020B0400000000000000" pitchFamily="50" charset="-128"/>
                <a:ea typeface="BIZ UDPゴシック" panose="020B0400000000000000" pitchFamily="50" charset="-128"/>
              </a:rPr>
              <a:t>さいごに</a:t>
            </a: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22" name="四角形: 角を丸くする 21">
            <a:extLst>
              <a:ext uri="{FF2B5EF4-FFF2-40B4-BE49-F238E27FC236}">
                <a16:creationId xmlns:a16="http://schemas.microsoft.com/office/drawing/2014/main" id="{6EBD598A-785D-CD8A-D8B0-39E24F2BC61A}"/>
              </a:ext>
            </a:extLst>
          </p:cNvPr>
          <p:cNvSpPr/>
          <p:nvPr/>
        </p:nvSpPr>
        <p:spPr>
          <a:xfrm>
            <a:off x="594375" y="1680129"/>
            <a:ext cx="4232267" cy="470004"/>
          </a:xfrm>
          <a:prstGeom prst="round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bg1"/>
                </a:solidFill>
                <a:latin typeface="BIZ UDPゴシック" panose="020B0400000000000000" pitchFamily="50" charset="-128"/>
                <a:ea typeface="BIZ UDPゴシック" panose="020B0400000000000000" pitchFamily="50" charset="-128"/>
              </a:rPr>
              <a:t>年間</a:t>
            </a:r>
            <a:r>
              <a:rPr kumimoji="1" lang="en-US" altLang="ja-JP" sz="1400" b="1" dirty="0">
                <a:solidFill>
                  <a:schemeClr val="bg1"/>
                </a:solidFill>
                <a:latin typeface="BIZ UDPゴシック" panose="020B0400000000000000" pitchFamily="50" charset="-128"/>
                <a:ea typeface="BIZ UDPゴシック" panose="020B0400000000000000" pitchFamily="50" charset="-128"/>
              </a:rPr>
              <a:t>2,000</a:t>
            </a:r>
            <a:r>
              <a:rPr kumimoji="1" lang="ja-JP" altLang="en-US" sz="1400" b="1" dirty="0">
                <a:solidFill>
                  <a:schemeClr val="bg1"/>
                </a:solidFill>
                <a:latin typeface="BIZ UDPゴシック" panose="020B0400000000000000" pitchFamily="50" charset="-128"/>
                <a:ea typeface="BIZ UDPゴシック" panose="020B0400000000000000" pitchFamily="50" charset="-128"/>
              </a:rPr>
              <a:t>組の親子との出会いを通じて得た情報</a:t>
            </a:r>
          </a:p>
        </p:txBody>
      </p:sp>
      <p:sp>
        <p:nvSpPr>
          <p:cNvPr id="31" name="四角形: 角を丸くする 30">
            <a:extLst>
              <a:ext uri="{FF2B5EF4-FFF2-40B4-BE49-F238E27FC236}">
                <a16:creationId xmlns:a16="http://schemas.microsoft.com/office/drawing/2014/main" id="{4B961119-169C-BCB3-78A8-FDB5CB15E85D}"/>
              </a:ext>
            </a:extLst>
          </p:cNvPr>
          <p:cNvSpPr/>
          <p:nvPr/>
        </p:nvSpPr>
        <p:spPr>
          <a:xfrm>
            <a:off x="4953000" y="1668202"/>
            <a:ext cx="4222472" cy="470004"/>
          </a:xfrm>
          <a:prstGeom prst="round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bg1"/>
                </a:solidFill>
                <a:latin typeface="BIZ UDPゴシック" panose="020B0400000000000000" pitchFamily="50" charset="-128"/>
                <a:ea typeface="BIZ UDPゴシック" panose="020B0400000000000000" pitchFamily="50" charset="-128"/>
              </a:rPr>
              <a:t>お金のプロとしての金融知識</a:t>
            </a:r>
          </a:p>
        </p:txBody>
      </p:sp>
      <p:sp>
        <p:nvSpPr>
          <p:cNvPr id="34" name="矢印: 下 33">
            <a:extLst>
              <a:ext uri="{FF2B5EF4-FFF2-40B4-BE49-F238E27FC236}">
                <a16:creationId xmlns:a16="http://schemas.microsoft.com/office/drawing/2014/main" id="{36C29795-D868-4A7B-17BC-9C0390C4CCC7}"/>
              </a:ext>
            </a:extLst>
          </p:cNvPr>
          <p:cNvSpPr/>
          <p:nvPr/>
        </p:nvSpPr>
        <p:spPr>
          <a:xfrm>
            <a:off x="4396217" y="2231122"/>
            <a:ext cx="982865" cy="339174"/>
          </a:xfrm>
          <a:prstGeom prst="downArrow">
            <a:avLst>
              <a:gd name="adj1" fmla="val 50000"/>
              <a:gd name="adj2" fmla="val 65236"/>
            </a:avLst>
          </a:prstGeom>
          <a:solidFill>
            <a:srgbClr val="F28D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5" name="テキスト ボックス 34">
            <a:extLst>
              <a:ext uri="{FF2B5EF4-FFF2-40B4-BE49-F238E27FC236}">
                <a16:creationId xmlns:a16="http://schemas.microsoft.com/office/drawing/2014/main" id="{DB7F7EAA-2A62-C8CB-DF3E-9E137C280913}"/>
              </a:ext>
            </a:extLst>
          </p:cNvPr>
          <p:cNvSpPr txBox="1"/>
          <p:nvPr/>
        </p:nvSpPr>
        <p:spPr>
          <a:xfrm>
            <a:off x="1460011" y="2646742"/>
            <a:ext cx="6855276" cy="79579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1600" b="1" i="0" u="none" strike="noStrike" kern="1200" cap="none" spc="300" normalizeH="0" baseline="0" noProof="0" dirty="0">
                <a:ln>
                  <a:noFill/>
                </a:ln>
                <a:effectLst/>
                <a:uLnTx/>
                <a:uFillTx/>
                <a:latin typeface="BIZ UDPゴシック" panose="020B0400000000000000" pitchFamily="50" charset="-128"/>
                <a:ea typeface="BIZ UDPゴシック" panose="020B0400000000000000" pitchFamily="50" charset="-128"/>
                <a:cs typeface="+mn-cs"/>
              </a:rPr>
              <a:t>適切な情報を正しくお伝えすることで、</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1" lang="ja-JP" altLang="en-US" sz="1600" b="1" i="0" u="none" strike="noStrike" kern="1200" cap="none" spc="300" normalizeH="0" baseline="0" noProof="0" dirty="0">
                <a:ln>
                  <a:noFill/>
                </a:ln>
                <a:effectLst/>
                <a:uLnTx/>
                <a:uFillTx/>
                <a:latin typeface="BIZ UDPゴシック" panose="020B0400000000000000" pitchFamily="50" charset="-128"/>
                <a:ea typeface="BIZ UDPゴシック" panose="020B0400000000000000" pitchFamily="50" charset="-128"/>
                <a:cs typeface="+mn-cs"/>
              </a:rPr>
              <a:t>最善の方法をご自身で選択するサポートを行います。</a:t>
            </a:r>
          </a:p>
        </p:txBody>
      </p:sp>
      <p:sp>
        <p:nvSpPr>
          <p:cNvPr id="38" name="テキスト ボックス 37">
            <a:extLst>
              <a:ext uri="{FF2B5EF4-FFF2-40B4-BE49-F238E27FC236}">
                <a16:creationId xmlns:a16="http://schemas.microsoft.com/office/drawing/2014/main" id="{0BBBD980-0249-2A77-6D66-1B20098AA4A0}"/>
              </a:ext>
            </a:extLst>
          </p:cNvPr>
          <p:cNvSpPr txBox="1"/>
          <p:nvPr/>
        </p:nvSpPr>
        <p:spPr>
          <a:xfrm>
            <a:off x="4705769" y="4240900"/>
            <a:ext cx="4716934" cy="2000548"/>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lang="ja-JP" altLang="en-US" sz="1400" b="1" dirty="0">
                <a:solidFill>
                  <a:prstClr val="black"/>
                </a:solidFill>
                <a:latin typeface="BIZ UDPゴシック" panose="020B0400000000000000" pitchFamily="50" charset="-128"/>
                <a:ea typeface="BIZ UDPゴシック" panose="020B0400000000000000" pitchFamily="50" charset="-128"/>
              </a:rPr>
              <a:t>・老後の資金について考えたい</a:t>
            </a:r>
            <a:endParaRPr lang="en-US" altLang="ja-JP" sz="1400" b="1" dirty="0">
              <a:solidFill>
                <a:prstClr val="black"/>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lang="ja-JP" altLang="en-US" sz="1400" b="1" dirty="0">
                <a:solidFill>
                  <a:prstClr val="black"/>
                </a:solidFill>
                <a:latin typeface="BIZ UDPゴシック" panose="020B0400000000000000" pitchFamily="50" charset="-128"/>
                <a:ea typeface="BIZ UDPゴシック" panose="020B0400000000000000" pitchFamily="50" charset="-128"/>
              </a:rPr>
              <a:t>・年金をいくらもらえるか確認したい</a:t>
            </a:r>
            <a:endParaRPr lang="en-US" altLang="ja-JP" sz="1400" b="1" dirty="0">
              <a:solidFill>
                <a:prstClr val="black"/>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lang="ja-JP" altLang="en-US" sz="1400" b="1" dirty="0">
                <a:solidFill>
                  <a:prstClr val="black"/>
                </a:solidFill>
                <a:latin typeface="BIZ UDPゴシック" panose="020B0400000000000000" pitchFamily="50" charset="-128"/>
                <a:ea typeface="BIZ UDPゴシック" panose="020B0400000000000000" pitchFamily="50" charset="-128"/>
              </a:rPr>
              <a:t>・ふるさと納税をやってみたい</a:t>
            </a:r>
            <a:endParaRPr lang="en-US" altLang="ja-JP" sz="1400" b="1" dirty="0">
              <a:solidFill>
                <a:prstClr val="black"/>
              </a:solidFill>
              <a:latin typeface="BIZ UDPゴシック" panose="020B0400000000000000" pitchFamily="50" charset="-128"/>
              <a:ea typeface="BIZ UDPゴシック" panose="020B0400000000000000" pitchFamily="50" charset="-128"/>
            </a:endParaRPr>
          </a:p>
          <a:p>
            <a:pPr>
              <a:lnSpc>
                <a:spcPct val="150000"/>
              </a:lnSpc>
            </a:pPr>
            <a:r>
              <a:rPr lang="ja-JP" altLang="en-US" sz="1400" b="1" dirty="0">
                <a:solidFill>
                  <a:prstClr val="black"/>
                </a:solidFill>
                <a:latin typeface="BIZ UDPゴシック" panose="020B0400000000000000" pitchFamily="50" charset="-128"/>
                <a:ea typeface="BIZ UDPゴシック" panose="020B0400000000000000" pitchFamily="50" charset="-128"/>
              </a:rPr>
              <a:t>・</a:t>
            </a:r>
            <a:r>
              <a:rPr lang="en-US" altLang="ja-JP" sz="1400" b="1" dirty="0" err="1">
                <a:solidFill>
                  <a:prstClr val="black"/>
                </a:solidFill>
                <a:latin typeface="BIZ UDPゴシック" panose="020B0400000000000000" pitchFamily="50" charset="-128"/>
                <a:ea typeface="BIZ UDPゴシック" panose="020B0400000000000000" pitchFamily="50" charset="-128"/>
              </a:rPr>
              <a:t>iDeCo</a:t>
            </a:r>
            <a:r>
              <a:rPr lang="ja-JP" altLang="en-US" sz="1400" b="1" dirty="0">
                <a:solidFill>
                  <a:prstClr val="black"/>
                </a:solidFill>
                <a:latin typeface="BIZ UDPゴシック" panose="020B0400000000000000" pitchFamily="50" charset="-128"/>
                <a:ea typeface="BIZ UDPゴシック" panose="020B0400000000000000" pitchFamily="50" charset="-128"/>
              </a:rPr>
              <a:t>、</a:t>
            </a:r>
            <a:r>
              <a:rPr lang="en-US" altLang="ja-JP" sz="1400" b="1" dirty="0">
                <a:solidFill>
                  <a:prstClr val="black"/>
                </a:solidFill>
                <a:latin typeface="BIZ UDPゴシック" panose="020B0400000000000000" pitchFamily="50" charset="-128"/>
                <a:ea typeface="BIZ UDPゴシック" panose="020B0400000000000000" pitchFamily="50" charset="-128"/>
              </a:rPr>
              <a:t>NISA</a:t>
            </a:r>
            <a:r>
              <a:rPr lang="ja-JP" altLang="en-US" sz="1400" b="1" dirty="0">
                <a:solidFill>
                  <a:prstClr val="black"/>
                </a:solidFill>
                <a:latin typeface="BIZ UDPゴシック" panose="020B0400000000000000" pitchFamily="50" charset="-128"/>
                <a:ea typeface="BIZ UDPゴシック" panose="020B0400000000000000" pitchFamily="50" charset="-128"/>
              </a:rPr>
              <a:t>、保険、定期預金を使い分けたい</a:t>
            </a:r>
            <a:endParaRPr lang="en-US" altLang="ja-JP" sz="1400" b="1" dirty="0">
              <a:solidFill>
                <a:prstClr val="black"/>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50000"/>
              </a:lnSpc>
              <a:spcBef>
                <a:spcPts val="0"/>
              </a:spcBef>
              <a:spcAft>
                <a:spcPts val="0"/>
              </a:spcAft>
              <a:buClrTx/>
              <a:buSzTx/>
              <a:buFontTx/>
              <a:buNone/>
              <a:tabLst/>
              <a:defRPr/>
            </a:pPr>
            <a:r>
              <a:rPr lang="ja-JP" altLang="en-US" sz="1400" b="1" dirty="0">
                <a:solidFill>
                  <a:prstClr val="black"/>
                </a:solidFill>
                <a:latin typeface="BIZ UDPゴシック" panose="020B0400000000000000" pitchFamily="50" charset="-128"/>
                <a:ea typeface="BIZ UDPゴシック" panose="020B0400000000000000" pitchFamily="50" charset="-128"/>
              </a:rPr>
              <a:t>・加入中の保険が適正か見直すべきか知りたい</a:t>
            </a:r>
          </a:p>
          <a:p>
            <a:pPr marL="0" marR="0" lvl="0" indent="0" algn="l" defTabSz="457200" rtl="0" eaLnBrk="1" fontAlgn="auto" latinLnBrk="0" hangingPunct="1">
              <a:lnSpc>
                <a:spcPct val="150000"/>
              </a:lnSpc>
              <a:spcBef>
                <a:spcPts val="0"/>
              </a:spcBef>
              <a:spcAft>
                <a:spcPts val="0"/>
              </a:spcAft>
              <a:buClrTx/>
              <a:buSzTx/>
              <a:buFontTx/>
              <a:buNone/>
              <a:tabLst/>
              <a:defRPr/>
            </a:pPr>
            <a:endParaRPr kumimoji="0" lang="en-US" altLang="ja-JP" sz="14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2" name="フッター プレースホルダー 3">
            <a:extLst>
              <a:ext uri="{FF2B5EF4-FFF2-40B4-BE49-F238E27FC236}">
                <a16:creationId xmlns:a16="http://schemas.microsoft.com/office/drawing/2014/main" id="{7422509D-1CA7-96E7-890F-35C3EB9CE45D}"/>
              </a:ext>
            </a:extLst>
          </p:cNvPr>
          <p:cNvSpPr txBox="1">
            <a:spLocks/>
          </p:cNvSpPr>
          <p:nvPr/>
        </p:nvSpPr>
        <p:spPr>
          <a:xfrm>
            <a:off x="3316222" y="6454997"/>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9276811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537118-5537-4A88-CBEC-0A2467265732}"/>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A1A2485-4FEB-B51B-C706-74521E3981AE}"/>
              </a:ext>
            </a:extLst>
          </p:cNvPr>
          <p:cNvSpPr txBox="1"/>
          <p:nvPr/>
        </p:nvSpPr>
        <p:spPr>
          <a:xfrm>
            <a:off x="440689" y="512127"/>
            <a:ext cx="3879961"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rPr>
              <a:t>本日のイベントについて</a:t>
            </a:r>
            <a:endParaRPr kumimoji="1" lang="ja-JP" altLang="en-US" sz="1800" b="1" i="0" u="none" strike="noStrike" kern="1200" cap="none" spc="0" normalizeH="0" baseline="0" noProof="0" dirty="0">
              <a:ln>
                <a:noFill/>
              </a:ln>
              <a:solidFill>
                <a:srgbClr val="E7E6E6">
                  <a:lumMod val="25000"/>
                </a:srgbClr>
              </a:solidFill>
              <a:effectLst/>
              <a:uLnTx/>
              <a:uFillTx/>
              <a:latin typeface="BIZ UDPゴシック" panose="020B0400000000000000" pitchFamily="50" charset="-128"/>
              <a:ea typeface="BIZ UDPゴシック" panose="020B0400000000000000" pitchFamily="50" charset="-128"/>
              <a:cs typeface="+mn-cs"/>
            </a:endParaRPr>
          </a:p>
        </p:txBody>
      </p:sp>
      <p:pic>
        <p:nvPicPr>
          <p:cNvPr id="16" name="図 15">
            <a:extLst>
              <a:ext uri="{FF2B5EF4-FFF2-40B4-BE49-F238E27FC236}">
                <a16:creationId xmlns:a16="http://schemas.microsoft.com/office/drawing/2014/main" id="{1B345C69-2622-25A2-3D47-F25593DA6CD8}"/>
              </a:ext>
            </a:extLst>
          </p:cNvPr>
          <p:cNvPicPr>
            <a:picLocks noChangeAspect="1"/>
          </p:cNvPicPr>
          <p:nvPr/>
        </p:nvPicPr>
        <p:blipFill>
          <a:blip r:embed="rId3"/>
          <a:srcRect l="17098" t="11615" r="16675" b="7262"/>
          <a:stretch/>
        </p:blipFill>
        <p:spPr>
          <a:xfrm>
            <a:off x="6892221" y="3380698"/>
            <a:ext cx="2090017" cy="2560156"/>
          </a:xfrm>
          <a:prstGeom prst="rect">
            <a:avLst/>
          </a:prstGeom>
        </p:spPr>
      </p:pic>
      <p:sp>
        <p:nvSpPr>
          <p:cNvPr id="10" name="フッター プレースホルダー 3">
            <a:extLst>
              <a:ext uri="{FF2B5EF4-FFF2-40B4-BE49-F238E27FC236}">
                <a16:creationId xmlns:a16="http://schemas.microsoft.com/office/drawing/2014/main" id="{CC9227DC-322E-B708-C6F5-5C66E350B3F6}"/>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
        <p:nvSpPr>
          <p:cNvPr id="5" name="Google Shape;135;p3">
            <a:extLst>
              <a:ext uri="{FF2B5EF4-FFF2-40B4-BE49-F238E27FC236}">
                <a16:creationId xmlns:a16="http://schemas.microsoft.com/office/drawing/2014/main" id="{7CF3AA23-2A61-38C7-2F61-FA31CA51E4F4}"/>
              </a:ext>
            </a:extLst>
          </p:cNvPr>
          <p:cNvSpPr txBox="1"/>
          <p:nvPr/>
        </p:nvSpPr>
        <p:spPr>
          <a:xfrm>
            <a:off x="6946338" y="5925787"/>
            <a:ext cx="2775966" cy="200541"/>
          </a:xfrm>
          <a:prstGeom prst="rect">
            <a:avLst/>
          </a:prstGeom>
          <a:noFill/>
          <a:ln>
            <a:noFill/>
          </a:ln>
        </p:spPr>
        <p:txBody>
          <a:bodyPr spcFirstLastPara="1" wrap="square" lIns="68550" tIns="34275" rIns="68550" bIns="34275" anchor="t" anchorCtr="0">
            <a:noAutofit/>
          </a:bodyPr>
          <a:lstStyle/>
          <a:p>
            <a:pPr marL="342898" marR="0" lvl="0" indent="-342898" algn="l" rtl="0">
              <a:spcBef>
                <a:spcPts val="0"/>
              </a:spcBef>
              <a:spcAft>
                <a:spcPts val="0"/>
              </a:spcAft>
              <a:buNone/>
            </a:pPr>
            <a:r>
              <a:rPr lang="ja-JP" altLang="en-US" sz="1000" b="1" dirty="0">
                <a:solidFill>
                  <a:srgbClr val="000000"/>
                </a:solidFill>
                <a:latin typeface="BIZ UDPゴシック" panose="020B0400000000000000" pitchFamily="50" charset="-128"/>
                <a:ea typeface="BIZ UDPゴシック" panose="020B0400000000000000" pitchFamily="50" charset="-128"/>
                <a:cs typeface="Noto Sans JP"/>
                <a:sym typeface="Noto Sans JP"/>
              </a:rPr>
              <a:t>キッズ・マネー・スクール　キャラクター</a:t>
            </a:r>
            <a:endParaRPr sz="8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2" name="Google Shape;135;p3">
            <a:extLst>
              <a:ext uri="{FF2B5EF4-FFF2-40B4-BE49-F238E27FC236}">
                <a16:creationId xmlns:a16="http://schemas.microsoft.com/office/drawing/2014/main" id="{3A0CA241-BE38-4E0A-BC61-56C1C0B741DE}"/>
              </a:ext>
            </a:extLst>
          </p:cNvPr>
          <p:cNvSpPr txBox="1"/>
          <p:nvPr/>
        </p:nvSpPr>
        <p:spPr>
          <a:xfrm>
            <a:off x="7244878" y="6126328"/>
            <a:ext cx="851639" cy="236489"/>
          </a:xfrm>
          <a:prstGeom prst="rect">
            <a:avLst/>
          </a:prstGeom>
          <a:noFill/>
          <a:ln>
            <a:noFill/>
          </a:ln>
        </p:spPr>
        <p:txBody>
          <a:bodyPr spcFirstLastPara="1" wrap="square" lIns="68550" tIns="34275" rIns="68550" bIns="34275" anchor="t" anchorCtr="0">
            <a:noAutofit/>
          </a:bodyPr>
          <a:lstStyle/>
          <a:p>
            <a:pPr marL="342898" marR="0" lvl="0" indent="-342898" algn="l" rtl="0">
              <a:spcBef>
                <a:spcPts val="0"/>
              </a:spcBef>
              <a:spcAft>
                <a:spcPts val="0"/>
              </a:spcAft>
              <a:buNone/>
            </a:pPr>
            <a:r>
              <a:rPr lang="ja-JP" altLang="en-US" sz="1000" b="1" dirty="0">
                <a:solidFill>
                  <a:srgbClr val="000000"/>
                </a:solidFill>
                <a:latin typeface="BIZ UDPゴシック" panose="020B0400000000000000" pitchFamily="50" charset="-128"/>
                <a:ea typeface="BIZ UDPゴシック" panose="020B0400000000000000" pitchFamily="50" charset="-128"/>
                <a:cs typeface="Noto Sans JP"/>
                <a:sym typeface="Noto Sans JP"/>
              </a:rPr>
              <a:t>マネクルン</a:t>
            </a:r>
            <a:endParaRPr sz="8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7" name="Google Shape;135;p3">
            <a:extLst>
              <a:ext uri="{FF2B5EF4-FFF2-40B4-BE49-F238E27FC236}">
                <a16:creationId xmlns:a16="http://schemas.microsoft.com/office/drawing/2014/main" id="{63459FE0-48D4-C21B-59D9-D510255C3489}"/>
              </a:ext>
            </a:extLst>
          </p:cNvPr>
          <p:cNvSpPr txBox="1"/>
          <p:nvPr/>
        </p:nvSpPr>
        <p:spPr>
          <a:xfrm>
            <a:off x="8334321" y="6144539"/>
            <a:ext cx="851639" cy="236489"/>
          </a:xfrm>
          <a:prstGeom prst="rect">
            <a:avLst/>
          </a:prstGeom>
          <a:noFill/>
          <a:ln>
            <a:noFill/>
          </a:ln>
        </p:spPr>
        <p:txBody>
          <a:bodyPr spcFirstLastPara="1" wrap="square" lIns="68550" tIns="34275" rIns="68550" bIns="34275" anchor="t" anchorCtr="0">
            <a:noAutofit/>
          </a:bodyPr>
          <a:lstStyle/>
          <a:p>
            <a:pPr marL="342898" marR="0" lvl="0" indent="-342898" algn="l" rtl="0">
              <a:spcBef>
                <a:spcPts val="0"/>
              </a:spcBef>
              <a:spcAft>
                <a:spcPts val="0"/>
              </a:spcAft>
              <a:buNone/>
            </a:pPr>
            <a:r>
              <a:rPr lang="ja-JP" altLang="en-US" sz="1000" b="1" dirty="0">
                <a:solidFill>
                  <a:srgbClr val="000000"/>
                </a:solidFill>
                <a:latin typeface="BIZ UDPゴシック" panose="020B0400000000000000" pitchFamily="50" charset="-128"/>
                <a:ea typeface="BIZ UDPゴシック" panose="020B0400000000000000" pitchFamily="50" charset="-128"/>
                <a:cs typeface="Noto Sans JP"/>
                <a:sym typeface="Noto Sans JP"/>
              </a:rPr>
              <a:t>チャリリン</a:t>
            </a:r>
            <a:endParaRPr sz="800" dirty="0">
              <a:solidFill>
                <a:srgbClr val="000000"/>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25" name="テキスト ボックス 24">
            <a:extLst>
              <a:ext uri="{FF2B5EF4-FFF2-40B4-BE49-F238E27FC236}">
                <a16:creationId xmlns:a16="http://schemas.microsoft.com/office/drawing/2014/main" id="{F1E7CE76-9963-2A86-F82A-2FEA9AA64AED}"/>
              </a:ext>
            </a:extLst>
          </p:cNvPr>
          <p:cNvSpPr txBox="1"/>
          <p:nvPr/>
        </p:nvSpPr>
        <p:spPr>
          <a:xfrm>
            <a:off x="1411810" y="3846809"/>
            <a:ext cx="5702419" cy="398892"/>
          </a:xfrm>
          <a:prstGeom prst="rect">
            <a:avLst/>
          </a:prstGeom>
          <a:noFill/>
        </p:spPr>
        <p:txBody>
          <a:bodyPr wrap="square" rtlCol="0">
            <a:spAutoFit/>
          </a:bodyPr>
          <a:lstStyle/>
          <a:p>
            <a:pPr>
              <a:lnSpc>
                <a:spcPct val="150000"/>
              </a:lnSpc>
              <a:defRPr/>
            </a:pPr>
            <a:r>
              <a:rPr kumimoji="1" lang="ja-JP" altLang="en-US" sz="16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〇〇〇〇教育委員会</a:t>
            </a:r>
            <a:endParaRPr kumimoji="1" lang="en-US" altLang="ja-JP" sz="16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13" name="グループ化 12">
            <a:extLst>
              <a:ext uri="{FF2B5EF4-FFF2-40B4-BE49-F238E27FC236}">
                <a16:creationId xmlns:a16="http://schemas.microsoft.com/office/drawing/2014/main" id="{9C061E65-B59E-51E3-6CD7-E1E1E5A6F32C}"/>
              </a:ext>
            </a:extLst>
          </p:cNvPr>
          <p:cNvGrpSpPr/>
          <p:nvPr/>
        </p:nvGrpSpPr>
        <p:grpSpPr>
          <a:xfrm>
            <a:off x="617714" y="3772862"/>
            <a:ext cx="5285954" cy="644118"/>
            <a:chOff x="617714" y="3772862"/>
            <a:chExt cx="5285954" cy="644118"/>
          </a:xfrm>
        </p:grpSpPr>
        <p:sp>
          <p:nvSpPr>
            <p:cNvPr id="24" name="四角形: 角を丸くする 23">
              <a:extLst>
                <a:ext uri="{FF2B5EF4-FFF2-40B4-BE49-F238E27FC236}">
                  <a16:creationId xmlns:a16="http://schemas.microsoft.com/office/drawing/2014/main" id="{ED229C1E-B56F-E35B-AF9C-A9E3757B6A10}"/>
                </a:ext>
              </a:extLst>
            </p:cNvPr>
            <p:cNvSpPr/>
            <p:nvPr/>
          </p:nvSpPr>
          <p:spPr>
            <a:xfrm>
              <a:off x="617714" y="3780014"/>
              <a:ext cx="720254" cy="636966"/>
            </a:xfrm>
            <a:prstGeom prst="round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後援</a:t>
              </a:r>
            </a:p>
          </p:txBody>
        </p:sp>
        <p:sp>
          <p:nvSpPr>
            <p:cNvPr id="26" name="四角形: 角を丸くする 25">
              <a:extLst>
                <a:ext uri="{FF2B5EF4-FFF2-40B4-BE49-F238E27FC236}">
                  <a16:creationId xmlns:a16="http://schemas.microsoft.com/office/drawing/2014/main" id="{2089BB9F-DAD1-79AB-CA5B-6DB78BA969A3}"/>
                </a:ext>
              </a:extLst>
            </p:cNvPr>
            <p:cNvSpPr/>
            <p:nvPr/>
          </p:nvSpPr>
          <p:spPr>
            <a:xfrm>
              <a:off x="640099" y="3780014"/>
              <a:ext cx="5263569" cy="629814"/>
            </a:xfrm>
            <a:prstGeom prst="roundRect">
              <a:avLst/>
            </a:prstGeom>
            <a:noFill/>
            <a:ln w="28575">
              <a:solidFill>
                <a:srgbClr val="F7B2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7" name="正方形/長方形 26">
              <a:extLst>
                <a:ext uri="{FF2B5EF4-FFF2-40B4-BE49-F238E27FC236}">
                  <a16:creationId xmlns:a16="http://schemas.microsoft.com/office/drawing/2014/main" id="{62C04191-4AD4-4CE4-8A7D-FE25EDA0E695}"/>
                </a:ext>
              </a:extLst>
            </p:cNvPr>
            <p:cNvSpPr/>
            <p:nvPr/>
          </p:nvSpPr>
          <p:spPr>
            <a:xfrm>
              <a:off x="1185755" y="3772862"/>
              <a:ext cx="167337" cy="627409"/>
            </a:xfrm>
            <a:prstGeom prst="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grpSp>
      <p:grpSp>
        <p:nvGrpSpPr>
          <p:cNvPr id="6" name="グループ化 5">
            <a:extLst>
              <a:ext uri="{FF2B5EF4-FFF2-40B4-BE49-F238E27FC236}">
                <a16:creationId xmlns:a16="http://schemas.microsoft.com/office/drawing/2014/main" id="{59FD0B0A-D139-9B89-F2BB-CAED863C8966}"/>
              </a:ext>
            </a:extLst>
          </p:cNvPr>
          <p:cNvGrpSpPr/>
          <p:nvPr/>
        </p:nvGrpSpPr>
        <p:grpSpPr>
          <a:xfrm>
            <a:off x="640099" y="1265552"/>
            <a:ext cx="6462937" cy="631222"/>
            <a:chOff x="640099" y="1265552"/>
            <a:chExt cx="6462937" cy="631222"/>
          </a:xfrm>
        </p:grpSpPr>
        <p:grpSp>
          <p:nvGrpSpPr>
            <p:cNvPr id="18" name="グループ化 17">
              <a:extLst>
                <a:ext uri="{FF2B5EF4-FFF2-40B4-BE49-F238E27FC236}">
                  <a16:creationId xmlns:a16="http://schemas.microsoft.com/office/drawing/2014/main" id="{82BDD5E2-A9FE-924F-D4E3-9911430F3E5D}"/>
                </a:ext>
              </a:extLst>
            </p:cNvPr>
            <p:cNvGrpSpPr/>
            <p:nvPr/>
          </p:nvGrpSpPr>
          <p:grpSpPr>
            <a:xfrm>
              <a:off x="640099" y="1265552"/>
              <a:ext cx="6462937" cy="631222"/>
              <a:chOff x="626761" y="2504947"/>
              <a:chExt cx="10208449" cy="976321"/>
            </a:xfrm>
          </p:grpSpPr>
          <p:sp>
            <p:nvSpPr>
              <p:cNvPr id="19" name="四角形: 角を丸くする 18">
                <a:extLst>
                  <a:ext uri="{FF2B5EF4-FFF2-40B4-BE49-F238E27FC236}">
                    <a16:creationId xmlns:a16="http://schemas.microsoft.com/office/drawing/2014/main" id="{C20B2C59-9492-2A58-99FF-92AFDA567724}"/>
                  </a:ext>
                </a:extLst>
              </p:cNvPr>
              <p:cNvSpPr/>
              <p:nvPr/>
            </p:nvSpPr>
            <p:spPr>
              <a:xfrm>
                <a:off x="626761" y="2516449"/>
                <a:ext cx="1102310" cy="964819"/>
              </a:xfrm>
              <a:prstGeom prst="round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dirty="0">
                    <a:solidFill>
                      <a:prstClr val="white"/>
                    </a:solidFill>
                    <a:latin typeface="BIZ UDPゴシック" panose="020B0400000000000000" pitchFamily="50" charset="-128"/>
                    <a:ea typeface="BIZ UDPゴシック" panose="020B0400000000000000" pitchFamily="50" charset="-128"/>
                  </a:rPr>
                  <a:t>監修</a:t>
                </a:r>
                <a:endParaRPr kumimoji="1" lang="ja-JP" altLang="en-US"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0" name="テキスト ボックス 19">
                <a:extLst>
                  <a:ext uri="{FF2B5EF4-FFF2-40B4-BE49-F238E27FC236}">
                    <a16:creationId xmlns:a16="http://schemas.microsoft.com/office/drawing/2014/main" id="{6EA193D2-148F-63DE-8057-021B8F6DC0C4}"/>
                  </a:ext>
                </a:extLst>
              </p:cNvPr>
              <p:cNvSpPr txBox="1"/>
              <p:nvPr/>
            </p:nvSpPr>
            <p:spPr>
              <a:xfrm>
                <a:off x="1863385" y="2504947"/>
                <a:ext cx="8971825" cy="523633"/>
              </a:xfrm>
              <a:prstGeom prst="rect">
                <a:avLst/>
              </a:prstGeom>
              <a:noFill/>
            </p:spPr>
            <p:txBody>
              <a:bodyPr wrap="square" rtlCol="0">
                <a:spAutoFit/>
              </a:bodyPr>
              <a:lstStyle/>
              <a:p>
                <a:pPr>
                  <a:lnSpc>
                    <a:spcPct val="150000"/>
                  </a:lnSpc>
                  <a:defRPr/>
                </a:pPr>
                <a:r>
                  <a:rPr kumimoji="1" lang="ja-JP" altLang="en-US" sz="16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一般社団法人　日本こどもの生き抜く力育成協会</a:t>
                </a:r>
                <a:endParaRPr kumimoji="1" lang="en-US" altLang="ja-JP" sz="16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21" name="四角形: 角を丸くする 20">
                <a:extLst>
                  <a:ext uri="{FF2B5EF4-FFF2-40B4-BE49-F238E27FC236}">
                    <a16:creationId xmlns:a16="http://schemas.microsoft.com/office/drawing/2014/main" id="{C96395A6-8E50-6F0D-EFA2-CF7DBB7F5D27}"/>
                  </a:ext>
                </a:extLst>
              </p:cNvPr>
              <p:cNvSpPr/>
              <p:nvPr/>
            </p:nvSpPr>
            <p:spPr>
              <a:xfrm>
                <a:off x="626761" y="2508551"/>
                <a:ext cx="9784846" cy="953983"/>
              </a:xfrm>
              <a:prstGeom prst="roundRect">
                <a:avLst/>
              </a:prstGeom>
              <a:noFill/>
              <a:ln w="28575">
                <a:solidFill>
                  <a:srgbClr val="F7B2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22" name="正方形/長方形 21">
                <a:extLst>
                  <a:ext uri="{FF2B5EF4-FFF2-40B4-BE49-F238E27FC236}">
                    <a16:creationId xmlns:a16="http://schemas.microsoft.com/office/drawing/2014/main" id="{E3678656-D083-A4AC-EF69-9DFA114576CA}"/>
                  </a:ext>
                </a:extLst>
              </p:cNvPr>
              <p:cNvSpPr/>
              <p:nvPr/>
            </p:nvSpPr>
            <p:spPr>
              <a:xfrm>
                <a:off x="1479335" y="2506884"/>
                <a:ext cx="263277" cy="950340"/>
              </a:xfrm>
              <a:prstGeom prst="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grpSp>
        <p:sp>
          <p:nvSpPr>
            <p:cNvPr id="31" name="テキスト ボックス 30">
              <a:extLst>
                <a:ext uri="{FF2B5EF4-FFF2-40B4-BE49-F238E27FC236}">
                  <a16:creationId xmlns:a16="http://schemas.microsoft.com/office/drawing/2014/main" id="{B05C6416-DEA6-2A04-6B5E-BBCC5775ACCB}"/>
                </a:ext>
              </a:extLst>
            </p:cNvPr>
            <p:cNvSpPr txBox="1"/>
            <p:nvPr/>
          </p:nvSpPr>
          <p:spPr>
            <a:xfrm>
              <a:off x="1589248" y="1601766"/>
              <a:ext cx="5242906" cy="224698"/>
            </a:xfrm>
            <a:prstGeom prst="rect">
              <a:avLst/>
            </a:prstGeom>
            <a:noFill/>
          </p:spPr>
          <p:txBody>
            <a:bodyPr wrap="square" rtlCol="0">
              <a:spAutoFit/>
            </a:bodyPr>
            <a:lstStyle/>
            <a:p>
              <a:pPr>
                <a:lnSpc>
                  <a:spcPct val="150000"/>
                </a:lnSpc>
                <a:defRPr/>
              </a:pP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設立　</a:t>
              </a: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2014</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代表　三浦康司</a:t>
              </a: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本部　大分市羽田</a:t>
              </a: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199-1</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コミュニティ羽田</a:t>
              </a: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8</a:t>
              </a:r>
              <a:r>
                <a:rPr kumimoji="1" lang="ja-JP" altLang="en-US"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番館</a:t>
              </a:r>
              <a:r>
                <a:rPr kumimoji="1" lang="en-US" altLang="ja-JP" sz="9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3F</a:t>
              </a:r>
            </a:p>
          </p:txBody>
        </p:sp>
      </p:grpSp>
      <p:sp>
        <p:nvSpPr>
          <p:cNvPr id="35" name="四角形: 角を丸くする 34">
            <a:extLst>
              <a:ext uri="{FF2B5EF4-FFF2-40B4-BE49-F238E27FC236}">
                <a16:creationId xmlns:a16="http://schemas.microsoft.com/office/drawing/2014/main" id="{0DC8CB3B-B344-D339-935C-2BC60BFD577C}"/>
              </a:ext>
            </a:extLst>
          </p:cNvPr>
          <p:cNvSpPr/>
          <p:nvPr/>
        </p:nvSpPr>
        <p:spPr>
          <a:xfrm>
            <a:off x="622218" y="2013392"/>
            <a:ext cx="7947086" cy="831574"/>
          </a:xfrm>
          <a:prstGeom prst="roundRect">
            <a:avLst/>
          </a:prstGeom>
          <a:noFill/>
          <a:ln w="28575">
            <a:solidFill>
              <a:srgbClr val="F7B2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7" name="グループ化 6">
            <a:extLst>
              <a:ext uri="{FF2B5EF4-FFF2-40B4-BE49-F238E27FC236}">
                <a16:creationId xmlns:a16="http://schemas.microsoft.com/office/drawing/2014/main" id="{A7B134FA-9821-72B9-C56C-D0E9011C5BEF}"/>
              </a:ext>
            </a:extLst>
          </p:cNvPr>
          <p:cNvGrpSpPr/>
          <p:nvPr/>
        </p:nvGrpSpPr>
        <p:grpSpPr>
          <a:xfrm>
            <a:off x="622218" y="1997683"/>
            <a:ext cx="8154560" cy="847283"/>
            <a:chOff x="622218" y="1997683"/>
            <a:chExt cx="8154560" cy="847283"/>
          </a:xfrm>
        </p:grpSpPr>
        <p:sp>
          <p:nvSpPr>
            <p:cNvPr id="9" name="テキスト ボックス 8">
              <a:extLst>
                <a:ext uri="{FF2B5EF4-FFF2-40B4-BE49-F238E27FC236}">
                  <a16:creationId xmlns:a16="http://schemas.microsoft.com/office/drawing/2014/main" id="{7A0D421B-0591-4159-4314-9DF15702CF12}"/>
                </a:ext>
              </a:extLst>
            </p:cNvPr>
            <p:cNvSpPr txBox="1"/>
            <p:nvPr/>
          </p:nvSpPr>
          <p:spPr>
            <a:xfrm>
              <a:off x="1361178" y="1997683"/>
              <a:ext cx="7415600" cy="628890"/>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2800" b="1" dirty="0">
                  <a:solidFill>
                    <a:prstClr val="black"/>
                  </a:solidFill>
                  <a:latin typeface="BIZ UDPゴシック" panose="020B0400000000000000" pitchFamily="50" charset="-128"/>
                  <a:ea typeface="BIZ UDPゴシック" panose="020B0400000000000000" pitchFamily="50" charset="-128"/>
                </a:rPr>
                <a:t>〇〇</a:t>
              </a:r>
              <a:r>
                <a:rPr kumimoji="1" lang="ja-JP" altLang="en-US" sz="2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キッズ・マネー・スクール　</a:t>
              </a:r>
              <a:r>
                <a:rPr kumimoji="1" lang="ja-JP" altLang="en-US" sz="2800" b="1" dirty="0">
                  <a:solidFill>
                    <a:prstClr val="black"/>
                  </a:solidFill>
                  <a:latin typeface="BIZ UDPゴシック" panose="020B0400000000000000" pitchFamily="50" charset="-128"/>
                  <a:ea typeface="BIZ UDPゴシック" panose="020B0400000000000000" pitchFamily="50" charset="-128"/>
                </a:rPr>
                <a:t>○○○</a:t>
              </a:r>
              <a:r>
                <a:rPr kumimoji="1" lang="ja-JP" altLang="en-US" sz="2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校</a:t>
              </a:r>
            </a:p>
          </p:txBody>
        </p:sp>
        <p:sp>
          <p:nvSpPr>
            <p:cNvPr id="33" name="四角形: 角を丸くする 32">
              <a:extLst>
                <a:ext uri="{FF2B5EF4-FFF2-40B4-BE49-F238E27FC236}">
                  <a16:creationId xmlns:a16="http://schemas.microsoft.com/office/drawing/2014/main" id="{1FAC9CCD-1548-AA4D-8525-8EF0BB1B6C30}"/>
                </a:ext>
              </a:extLst>
            </p:cNvPr>
            <p:cNvSpPr/>
            <p:nvPr/>
          </p:nvSpPr>
          <p:spPr>
            <a:xfrm>
              <a:off x="622218" y="2019409"/>
              <a:ext cx="741472" cy="825557"/>
            </a:xfrm>
            <a:prstGeom prst="round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共催運営</a:t>
              </a:r>
              <a:endParaRPr kumimoji="1" lang="en-US" altLang="ja-JP"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36" name="正方形/長方形 35">
              <a:extLst>
                <a:ext uri="{FF2B5EF4-FFF2-40B4-BE49-F238E27FC236}">
                  <a16:creationId xmlns:a16="http://schemas.microsoft.com/office/drawing/2014/main" id="{98DD739D-F5BA-D8D9-6466-90D9782E0FDA}"/>
                </a:ext>
              </a:extLst>
            </p:cNvPr>
            <p:cNvSpPr/>
            <p:nvPr/>
          </p:nvSpPr>
          <p:spPr>
            <a:xfrm>
              <a:off x="1202468" y="2018348"/>
              <a:ext cx="151979" cy="821662"/>
            </a:xfrm>
            <a:prstGeom prst="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grpSp>
      <p:sp>
        <p:nvSpPr>
          <p:cNvPr id="11" name="テキスト ボックス 10">
            <a:extLst>
              <a:ext uri="{FF2B5EF4-FFF2-40B4-BE49-F238E27FC236}">
                <a16:creationId xmlns:a16="http://schemas.microsoft.com/office/drawing/2014/main" id="{762080B0-C388-A587-E28D-9C3E2C58B81E}"/>
              </a:ext>
            </a:extLst>
          </p:cNvPr>
          <p:cNvSpPr txBox="1"/>
          <p:nvPr/>
        </p:nvSpPr>
        <p:spPr>
          <a:xfrm>
            <a:off x="6204942" y="2523251"/>
            <a:ext cx="3573517" cy="313997"/>
          </a:xfrm>
          <a:prstGeom prst="rect">
            <a:avLst/>
          </a:prstGeom>
          <a:noFill/>
        </p:spPr>
        <p:txBody>
          <a:bodyPr wrap="square" rtlCol="0">
            <a:spAutoFit/>
          </a:bodyPr>
          <a:lstStyle/>
          <a:p>
            <a:pPr>
              <a:lnSpc>
                <a:spcPct val="150000"/>
              </a:lnSpc>
              <a:defRPr/>
            </a:pPr>
            <a:r>
              <a:rPr kumimoji="1" lang="ja-JP" altLang="en-US" sz="11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lang="ja-JP" altLang="en-US" sz="1100" b="1" i="0" dirty="0">
                <a:solidFill>
                  <a:srgbClr val="212529"/>
                </a:solidFill>
                <a:effectLst/>
                <a:latin typeface="BIZ UDPゴシック" panose="020B0400000000000000" pitchFamily="50" charset="-128"/>
                <a:ea typeface="BIZ UDPゴシック" panose="020B0400000000000000" pitchFamily="50" charset="-128"/>
              </a:rPr>
              <a:t>株式会社　〇〇〇〇</a:t>
            </a:r>
            <a:r>
              <a:rPr kumimoji="1" lang="ja-JP" altLang="en-US" sz="11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endParaRPr kumimoji="1" lang="en-US" altLang="ja-JP" sz="11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43" name="グループ化 42">
            <a:extLst>
              <a:ext uri="{FF2B5EF4-FFF2-40B4-BE49-F238E27FC236}">
                <a16:creationId xmlns:a16="http://schemas.microsoft.com/office/drawing/2014/main" id="{7531E5E6-004E-E354-073E-0E84CCB6153A}"/>
              </a:ext>
            </a:extLst>
          </p:cNvPr>
          <p:cNvGrpSpPr/>
          <p:nvPr/>
        </p:nvGrpSpPr>
        <p:grpSpPr>
          <a:xfrm>
            <a:off x="641449" y="3002188"/>
            <a:ext cx="6192054" cy="628890"/>
            <a:chOff x="626761" y="2508552"/>
            <a:chExt cx="12503440" cy="1091621"/>
          </a:xfrm>
        </p:grpSpPr>
        <p:sp>
          <p:nvSpPr>
            <p:cNvPr id="44" name="四角形: 角を丸くする 43">
              <a:extLst>
                <a:ext uri="{FF2B5EF4-FFF2-40B4-BE49-F238E27FC236}">
                  <a16:creationId xmlns:a16="http://schemas.microsoft.com/office/drawing/2014/main" id="{9D50DB2E-B6A4-B143-BBA5-3DE288918B1F}"/>
                </a:ext>
              </a:extLst>
            </p:cNvPr>
            <p:cNvSpPr/>
            <p:nvPr/>
          </p:nvSpPr>
          <p:spPr>
            <a:xfrm>
              <a:off x="626761" y="2516450"/>
              <a:ext cx="1423772" cy="1083723"/>
            </a:xfrm>
            <a:prstGeom prst="round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dirty="0">
                  <a:solidFill>
                    <a:prstClr val="white"/>
                  </a:solidFill>
                  <a:latin typeface="BIZ UDPゴシック" panose="020B0400000000000000" pitchFamily="50" charset="-128"/>
                  <a:ea typeface="BIZ UDPゴシック" panose="020B0400000000000000" pitchFamily="50" charset="-128"/>
                </a:rPr>
                <a:t>主催</a:t>
              </a:r>
              <a:endParaRPr kumimoji="1" lang="en-US" altLang="ja-JP" sz="1400" b="1" dirty="0">
                <a:solidFill>
                  <a:prstClr val="white"/>
                </a:solidFill>
                <a:latin typeface="BIZ UDPゴシック" panose="020B0400000000000000" pitchFamily="50" charset="-128"/>
                <a:ea typeface="BIZ UDPゴシック" panose="020B0400000000000000" pitchFamily="50" charset="-128"/>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rPr>
                <a:t>企画</a:t>
              </a:r>
              <a:endParaRPr kumimoji="1" lang="en-US" altLang="ja-JP"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5" name="四角形: 角を丸くする 44">
              <a:extLst>
                <a:ext uri="{FF2B5EF4-FFF2-40B4-BE49-F238E27FC236}">
                  <a16:creationId xmlns:a16="http://schemas.microsoft.com/office/drawing/2014/main" id="{1DDBC294-D8F3-6925-14D8-647415019069}"/>
                </a:ext>
              </a:extLst>
            </p:cNvPr>
            <p:cNvSpPr/>
            <p:nvPr/>
          </p:nvSpPr>
          <p:spPr>
            <a:xfrm>
              <a:off x="626761" y="2508552"/>
              <a:ext cx="12503440" cy="1091621"/>
            </a:xfrm>
            <a:prstGeom prst="roundRect">
              <a:avLst/>
            </a:prstGeom>
            <a:noFill/>
            <a:ln w="28575">
              <a:solidFill>
                <a:srgbClr val="F7B2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sp>
          <p:nvSpPr>
            <p:cNvPr id="46" name="正方形/長方形 45">
              <a:extLst>
                <a:ext uri="{FF2B5EF4-FFF2-40B4-BE49-F238E27FC236}">
                  <a16:creationId xmlns:a16="http://schemas.microsoft.com/office/drawing/2014/main" id="{81B318EE-B685-BC30-485A-92D79222E7DD}"/>
                </a:ext>
              </a:extLst>
            </p:cNvPr>
            <p:cNvSpPr/>
            <p:nvPr/>
          </p:nvSpPr>
          <p:spPr>
            <a:xfrm>
              <a:off x="1759611" y="2521563"/>
              <a:ext cx="290923" cy="1078610"/>
            </a:xfrm>
            <a:prstGeom prst="rect">
              <a:avLst/>
            </a:prstGeom>
            <a:solidFill>
              <a:srgbClr val="F7B2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grpSp>
      <p:sp>
        <p:nvSpPr>
          <p:cNvPr id="47" name="テキスト ボックス 46">
            <a:extLst>
              <a:ext uri="{FF2B5EF4-FFF2-40B4-BE49-F238E27FC236}">
                <a16:creationId xmlns:a16="http://schemas.microsoft.com/office/drawing/2014/main" id="{C4600BC2-1D2C-6FE0-DFC6-2C13E549E555}"/>
              </a:ext>
            </a:extLst>
          </p:cNvPr>
          <p:cNvSpPr txBox="1"/>
          <p:nvPr/>
        </p:nvSpPr>
        <p:spPr>
          <a:xfrm>
            <a:off x="1405259" y="3017646"/>
            <a:ext cx="4865491" cy="398892"/>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600" b="1" dirty="0">
                <a:solidFill>
                  <a:prstClr val="black"/>
                </a:solidFill>
                <a:latin typeface="BIZ UDPゴシック" panose="020B0400000000000000" pitchFamily="50" charset="-128"/>
                <a:ea typeface="BIZ UDPゴシック" panose="020B0400000000000000" pitchFamily="50" charset="-128"/>
              </a:rPr>
              <a:t>〇〇</a:t>
            </a:r>
            <a:r>
              <a:rPr kumimoji="1" lang="ja-JP" altLang="en-US" sz="16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キッズ・マネー・スクール　</a:t>
            </a:r>
            <a:r>
              <a:rPr kumimoji="1" lang="ja-JP" altLang="en-US" sz="1600" b="1" dirty="0">
                <a:solidFill>
                  <a:prstClr val="black"/>
                </a:solidFill>
                <a:latin typeface="BIZ UDPゴシック" panose="020B0400000000000000" pitchFamily="50" charset="-128"/>
                <a:ea typeface="BIZ UDPゴシック" panose="020B0400000000000000" pitchFamily="50" charset="-128"/>
              </a:rPr>
              <a:t>ごえん</a:t>
            </a:r>
            <a:r>
              <a:rPr kumimoji="1" lang="ja-JP" altLang="en-US" sz="16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校</a:t>
            </a:r>
          </a:p>
        </p:txBody>
      </p:sp>
      <p:sp>
        <p:nvSpPr>
          <p:cNvPr id="48" name="テキスト ボックス 47">
            <a:extLst>
              <a:ext uri="{FF2B5EF4-FFF2-40B4-BE49-F238E27FC236}">
                <a16:creationId xmlns:a16="http://schemas.microsoft.com/office/drawing/2014/main" id="{C7D1B147-FD67-B956-708F-E5B6BF206F10}"/>
              </a:ext>
            </a:extLst>
          </p:cNvPr>
          <p:cNvSpPr txBox="1"/>
          <p:nvPr/>
        </p:nvSpPr>
        <p:spPr>
          <a:xfrm>
            <a:off x="3920075" y="3321794"/>
            <a:ext cx="2632052" cy="303096"/>
          </a:xfrm>
          <a:prstGeom prst="rect">
            <a:avLst/>
          </a:prstGeom>
          <a:noFill/>
        </p:spPr>
        <p:txBody>
          <a:bodyPr wrap="square" rtlCol="0">
            <a:spAutoFit/>
          </a:bodyPr>
          <a:lstStyle/>
          <a:p>
            <a:pPr>
              <a:lnSpc>
                <a:spcPct val="150000"/>
              </a:lnSpc>
              <a:defRPr/>
            </a:pPr>
            <a:r>
              <a:rPr kumimoji="1" lang="ja-JP" altLang="en-US" sz="11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a:t>
            </a:r>
            <a:r>
              <a:rPr kumimoji="1" lang="en-US" altLang="ja-JP" sz="11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GOEN</a:t>
            </a:r>
            <a:r>
              <a:rPr kumimoji="1" lang="ja-JP" altLang="en-US" sz="11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株式会社）</a:t>
            </a:r>
            <a:endParaRPr kumimoji="1" lang="en-US" altLang="ja-JP" sz="11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27732299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361CC-A0AC-4AD6-7045-039B98B721DA}"/>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7CFEBB37-7378-6B3A-8351-48F518194951}"/>
              </a:ext>
            </a:extLst>
          </p:cNvPr>
          <p:cNvGrpSpPr/>
          <p:nvPr/>
        </p:nvGrpSpPr>
        <p:grpSpPr>
          <a:xfrm>
            <a:off x="10933" y="0"/>
            <a:ext cx="9906000" cy="6858000"/>
            <a:chOff x="0" y="0"/>
            <a:chExt cx="9906000" cy="6858000"/>
          </a:xfrm>
        </p:grpSpPr>
        <p:pic>
          <p:nvPicPr>
            <p:cNvPr id="8" name="図 7">
              <a:extLst>
                <a:ext uri="{FF2B5EF4-FFF2-40B4-BE49-F238E27FC236}">
                  <a16:creationId xmlns:a16="http://schemas.microsoft.com/office/drawing/2014/main" id="{2EDC5448-96C4-9935-6575-FB5D6C492AAC}"/>
                </a:ext>
              </a:extLst>
            </p:cNvPr>
            <p:cNvPicPr>
              <a:picLocks noChangeAspect="1"/>
            </p:cNvPicPr>
            <p:nvPr/>
          </p:nvPicPr>
          <p:blipFill>
            <a:blip r:embed="rId2"/>
            <a:stretch>
              <a:fillRect/>
            </a:stretch>
          </p:blipFill>
          <p:spPr>
            <a:xfrm>
              <a:off x="0" y="0"/>
              <a:ext cx="9906000" cy="6858000"/>
            </a:xfrm>
            <a:prstGeom prst="rect">
              <a:avLst/>
            </a:prstGeom>
          </p:spPr>
        </p:pic>
        <p:sp>
          <p:nvSpPr>
            <p:cNvPr id="9" name="正方形/長方形 8">
              <a:extLst>
                <a:ext uri="{FF2B5EF4-FFF2-40B4-BE49-F238E27FC236}">
                  <a16:creationId xmlns:a16="http://schemas.microsoft.com/office/drawing/2014/main" id="{8306EB7D-1BB3-2C3B-8084-C7D0E6F429EC}"/>
                </a:ext>
              </a:extLst>
            </p:cNvPr>
            <p:cNvSpPr/>
            <p:nvPr/>
          </p:nvSpPr>
          <p:spPr>
            <a:xfrm>
              <a:off x="330200" y="368300"/>
              <a:ext cx="9207500" cy="6121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
        <p:nvSpPr>
          <p:cNvPr id="29" name="テキスト ボックス 28">
            <a:extLst>
              <a:ext uri="{FF2B5EF4-FFF2-40B4-BE49-F238E27FC236}">
                <a16:creationId xmlns:a16="http://schemas.microsoft.com/office/drawing/2014/main" id="{7703AC70-9103-7DE0-F09E-C80A89DC909E}"/>
              </a:ext>
            </a:extLst>
          </p:cNvPr>
          <p:cNvSpPr txBox="1"/>
          <p:nvPr/>
        </p:nvSpPr>
        <p:spPr>
          <a:xfrm>
            <a:off x="867242" y="2184428"/>
            <a:ext cx="6724528" cy="628890"/>
          </a:xfrm>
          <a:prstGeom prst="rect">
            <a:avLst/>
          </a:prstGeom>
          <a:noFill/>
        </p:spPr>
        <p:txBody>
          <a:bodyPr wrap="square" rtlCol="0">
            <a:spAutoFit/>
          </a:bodyPr>
          <a:lstStyle/>
          <a:p>
            <a:pPr marL="0" marR="0" lvl="0" indent="0" defTabSz="457200" rtl="0" eaLnBrk="1" fontAlgn="auto" latinLnBrk="0" hangingPunct="1">
              <a:lnSpc>
                <a:spcPct val="150000"/>
              </a:lnSpc>
              <a:spcBef>
                <a:spcPts val="0"/>
              </a:spcBef>
              <a:spcAft>
                <a:spcPts val="0"/>
              </a:spcAft>
              <a:buClrTx/>
              <a:buSzTx/>
              <a:buFontTx/>
              <a:buNone/>
              <a:tabLst/>
              <a:defRPr/>
            </a:pPr>
            <a:r>
              <a:rPr kumimoji="1" lang="ja-JP" altLang="en-US" sz="2800" b="1" dirty="0">
                <a:solidFill>
                  <a:prstClr val="black"/>
                </a:solidFill>
                <a:latin typeface="BIZ UDPゴシック" panose="020B0400000000000000" pitchFamily="50" charset="-128"/>
                <a:ea typeface="BIZ UDPゴシック" panose="020B0400000000000000" pitchFamily="50" charset="-128"/>
              </a:rPr>
              <a:t>子どもと向き合うお金の話</a:t>
            </a:r>
            <a:endParaRPr kumimoji="1" lang="ja-JP" altLang="en-US" sz="2800" b="1" i="0" u="none" strike="noStrike" kern="1200" cap="none"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30" name="グループ化 29">
            <a:extLst>
              <a:ext uri="{FF2B5EF4-FFF2-40B4-BE49-F238E27FC236}">
                <a16:creationId xmlns:a16="http://schemas.microsoft.com/office/drawing/2014/main" id="{0524834F-B8F0-85D4-C3BA-D4FF7A87F285}"/>
              </a:ext>
            </a:extLst>
          </p:cNvPr>
          <p:cNvGrpSpPr/>
          <p:nvPr/>
        </p:nvGrpSpPr>
        <p:grpSpPr>
          <a:xfrm>
            <a:off x="866248" y="1840085"/>
            <a:ext cx="1315079" cy="415486"/>
            <a:chOff x="504143" y="1165999"/>
            <a:chExt cx="1603022" cy="506459"/>
          </a:xfrm>
        </p:grpSpPr>
        <p:pic>
          <p:nvPicPr>
            <p:cNvPr id="31" name="図 30">
              <a:extLst>
                <a:ext uri="{FF2B5EF4-FFF2-40B4-BE49-F238E27FC236}">
                  <a16:creationId xmlns:a16="http://schemas.microsoft.com/office/drawing/2014/main" id="{344E5913-4228-3D40-448A-5A63DF375234}"/>
                </a:ext>
              </a:extLst>
            </p:cNvPr>
            <p:cNvPicPr>
              <a:picLocks noChangeAspect="1"/>
            </p:cNvPicPr>
            <p:nvPr/>
          </p:nvPicPr>
          <p:blipFill>
            <a:blip r:embed="rId3"/>
            <a:stretch>
              <a:fillRect/>
            </a:stretch>
          </p:blipFill>
          <p:spPr>
            <a:xfrm>
              <a:off x="504143" y="1175747"/>
              <a:ext cx="1603022" cy="496711"/>
            </a:xfrm>
            <a:prstGeom prst="rect">
              <a:avLst/>
            </a:prstGeom>
          </p:spPr>
        </p:pic>
        <p:sp>
          <p:nvSpPr>
            <p:cNvPr id="32" name="タイトル 1">
              <a:extLst>
                <a:ext uri="{FF2B5EF4-FFF2-40B4-BE49-F238E27FC236}">
                  <a16:creationId xmlns:a16="http://schemas.microsoft.com/office/drawing/2014/main" id="{7DC2BA79-22E3-698A-3E29-7E93C01960BC}"/>
                </a:ext>
              </a:extLst>
            </p:cNvPr>
            <p:cNvSpPr txBox="1">
              <a:spLocks/>
            </p:cNvSpPr>
            <p:nvPr/>
          </p:nvSpPr>
          <p:spPr>
            <a:xfrm>
              <a:off x="752496" y="1165999"/>
              <a:ext cx="1194450" cy="45631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a:lstStyle>
            <a:p>
              <a:r>
                <a:rPr lang="ja-JP" altLang="en-US" sz="1600" b="1" dirty="0">
                  <a:solidFill>
                    <a:schemeClr val="bg1"/>
                  </a:solidFill>
                  <a:latin typeface="BIZ UDPゴシック" panose="020B0400000000000000" pitchFamily="50" charset="-128"/>
                  <a:ea typeface="BIZ UDPゴシック" panose="020B0400000000000000" pitchFamily="50" charset="-128"/>
                </a:rPr>
                <a:t>パート </a:t>
              </a:r>
              <a:r>
                <a:rPr lang="en-US" altLang="ja-JP" sz="1600" b="1" dirty="0">
                  <a:solidFill>
                    <a:schemeClr val="bg1"/>
                  </a:solidFill>
                  <a:latin typeface="BIZ UDPゴシック" panose="020B0400000000000000" pitchFamily="50" charset="-128"/>
                  <a:ea typeface="BIZ UDPゴシック" panose="020B0400000000000000" pitchFamily="50" charset="-128"/>
                </a:rPr>
                <a:t>1</a:t>
              </a:r>
              <a:endParaRPr lang="ja-JP" altLang="en-US" sz="1600" b="1" dirty="0">
                <a:solidFill>
                  <a:schemeClr val="bg1"/>
                </a:solidFill>
                <a:latin typeface="BIZ UDPゴシック" panose="020B0400000000000000" pitchFamily="50" charset="-128"/>
                <a:ea typeface="BIZ UDPゴシック" panose="020B0400000000000000" pitchFamily="50" charset="-128"/>
              </a:endParaRPr>
            </a:p>
          </p:txBody>
        </p:sp>
      </p:grpSp>
      <p:sp>
        <p:nvSpPr>
          <p:cNvPr id="33" name="テキスト ボックス 32">
            <a:extLst>
              <a:ext uri="{FF2B5EF4-FFF2-40B4-BE49-F238E27FC236}">
                <a16:creationId xmlns:a16="http://schemas.microsoft.com/office/drawing/2014/main" id="{4B622E54-3C61-E433-CD9D-017482011AB7}"/>
              </a:ext>
            </a:extLst>
          </p:cNvPr>
          <p:cNvSpPr txBox="1"/>
          <p:nvPr/>
        </p:nvSpPr>
        <p:spPr>
          <a:xfrm>
            <a:off x="867242" y="3731550"/>
            <a:ext cx="6724528" cy="628890"/>
          </a:xfrm>
          <a:prstGeom prst="rect">
            <a:avLst/>
          </a:prstGeom>
          <a:noFill/>
        </p:spPr>
        <p:txBody>
          <a:bodyPr wrap="square" rtlCol="0">
            <a:spAutoFit/>
          </a:bodyPr>
          <a:lstStyle/>
          <a:p>
            <a:pPr marL="0" marR="0" lvl="0" indent="0" defTabSz="457200" rtl="0" eaLnBrk="1" fontAlgn="auto" latinLnBrk="0" hangingPunct="1">
              <a:lnSpc>
                <a:spcPct val="150000"/>
              </a:lnSpc>
              <a:spcBef>
                <a:spcPts val="0"/>
              </a:spcBef>
              <a:spcAft>
                <a:spcPts val="0"/>
              </a:spcAft>
              <a:buClrTx/>
              <a:buSzTx/>
              <a:buFontTx/>
              <a:buNone/>
              <a:tabLst/>
              <a:defRPr/>
            </a:pPr>
            <a:r>
              <a:rPr kumimoji="1" lang="ja-JP" altLang="en-US" sz="2800" b="1" i="0" u="none" strike="noStrike" kern="1200" cap="none"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子どもの将来のためのお金の話</a:t>
            </a:r>
            <a:endParaRPr kumimoji="1" lang="en-US" altLang="ja-JP" sz="2800" b="1" i="0" u="none" strike="noStrike" kern="1200" cap="none"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grpSp>
        <p:nvGrpSpPr>
          <p:cNvPr id="34" name="グループ化 33">
            <a:extLst>
              <a:ext uri="{FF2B5EF4-FFF2-40B4-BE49-F238E27FC236}">
                <a16:creationId xmlns:a16="http://schemas.microsoft.com/office/drawing/2014/main" id="{82B8C20A-C8F7-8F64-3575-9B8A2FB50B2A}"/>
              </a:ext>
            </a:extLst>
          </p:cNvPr>
          <p:cNvGrpSpPr/>
          <p:nvPr/>
        </p:nvGrpSpPr>
        <p:grpSpPr>
          <a:xfrm>
            <a:off x="904650" y="3374434"/>
            <a:ext cx="1315079" cy="415486"/>
            <a:chOff x="504143" y="1165999"/>
            <a:chExt cx="1603022" cy="506459"/>
          </a:xfrm>
        </p:grpSpPr>
        <p:pic>
          <p:nvPicPr>
            <p:cNvPr id="35" name="図 34">
              <a:extLst>
                <a:ext uri="{FF2B5EF4-FFF2-40B4-BE49-F238E27FC236}">
                  <a16:creationId xmlns:a16="http://schemas.microsoft.com/office/drawing/2014/main" id="{6602A55A-548E-149B-4A5B-70F9AA76A14C}"/>
                </a:ext>
              </a:extLst>
            </p:cNvPr>
            <p:cNvPicPr>
              <a:picLocks noChangeAspect="1"/>
            </p:cNvPicPr>
            <p:nvPr/>
          </p:nvPicPr>
          <p:blipFill>
            <a:blip r:embed="rId3"/>
            <a:stretch>
              <a:fillRect/>
            </a:stretch>
          </p:blipFill>
          <p:spPr>
            <a:xfrm>
              <a:off x="504143" y="1175747"/>
              <a:ext cx="1603022" cy="496711"/>
            </a:xfrm>
            <a:prstGeom prst="rect">
              <a:avLst/>
            </a:prstGeom>
          </p:spPr>
        </p:pic>
        <p:sp>
          <p:nvSpPr>
            <p:cNvPr id="36" name="タイトル 1">
              <a:extLst>
                <a:ext uri="{FF2B5EF4-FFF2-40B4-BE49-F238E27FC236}">
                  <a16:creationId xmlns:a16="http://schemas.microsoft.com/office/drawing/2014/main" id="{3691D17D-DDD1-342E-2D51-6C4F97A471B9}"/>
                </a:ext>
              </a:extLst>
            </p:cNvPr>
            <p:cNvSpPr txBox="1">
              <a:spLocks/>
            </p:cNvSpPr>
            <p:nvPr/>
          </p:nvSpPr>
          <p:spPr>
            <a:xfrm>
              <a:off x="752496" y="1165999"/>
              <a:ext cx="1194450" cy="45631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a:lstStyle>
            <a:p>
              <a:r>
                <a:rPr lang="ja-JP" altLang="en-US" sz="1600" b="1" dirty="0">
                  <a:solidFill>
                    <a:schemeClr val="bg1"/>
                  </a:solidFill>
                  <a:latin typeface="BIZ UDPゴシック" panose="020B0400000000000000" pitchFamily="50" charset="-128"/>
                  <a:ea typeface="BIZ UDPゴシック" panose="020B0400000000000000" pitchFamily="50" charset="-128"/>
                </a:rPr>
                <a:t>パート </a:t>
              </a:r>
              <a:r>
                <a:rPr lang="en-US" altLang="ja-JP" sz="1600" b="1" dirty="0">
                  <a:solidFill>
                    <a:schemeClr val="bg1"/>
                  </a:solidFill>
                  <a:latin typeface="BIZ UDPゴシック" panose="020B0400000000000000" pitchFamily="50" charset="-128"/>
                  <a:ea typeface="BIZ UDPゴシック" panose="020B0400000000000000" pitchFamily="50" charset="-128"/>
                </a:rPr>
                <a:t>2</a:t>
              </a:r>
              <a:endParaRPr lang="ja-JP" altLang="en-US" sz="1600" b="1" dirty="0">
                <a:solidFill>
                  <a:schemeClr val="bg1"/>
                </a:solidFill>
                <a:latin typeface="BIZ UDPゴシック" panose="020B0400000000000000" pitchFamily="50" charset="-128"/>
                <a:ea typeface="BIZ UDPゴシック" panose="020B0400000000000000" pitchFamily="50" charset="-128"/>
              </a:endParaRPr>
            </a:p>
          </p:txBody>
        </p:sp>
      </p:grpSp>
      <p:pic>
        <p:nvPicPr>
          <p:cNvPr id="48" name="グラフィックス 47">
            <a:extLst>
              <a:ext uri="{FF2B5EF4-FFF2-40B4-BE49-F238E27FC236}">
                <a16:creationId xmlns:a16="http://schemas.microsoft.com/office/drawing/2014/main" id="{682AC43C-056E-4857-CDD7-291F70FC5E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29506" y="-79513"/>
            <a:ext cx="7467600" cy="4972050"/>
          </a:xfrm>
          <a:prstGeom prst="rect">
            <a:avLst/>
          </a:prstGeom>
        </p:spPr>
      </p:pic>
      <p:sp>
        <p:nvSpPr>
          <p:cNvPr id="2" name="フッター プレースホルダー 3">
            <a:extLst>
              <a:ext uri="{FF2B5EF4-FFF2-40B4-BE49-F238E27FC236}">
                <a16:creationId xmlns:a16="http://schemas.microsoft.com/office/drawing/2014/main" id="{293A651B-BA35-9C66-463D-3D4C959B5BF8}"/>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9261549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6CE0CD-7848-F67F-200A-784B1979FC19}"/>
            </a:ext>
          </a:extLst>
        </p:cNvPr>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9A89B8D0-DFCE-F8E4-CA9A-4E9F32D04111}"/>
              </a:ext>
            </a:extLst>
          </p:cNvPr>
          <p:cNvGrpSpPr/>
          <p:nvPr/>
        </p:nvGrpSpPr>
        <p:grpSpPr>
          <a:xfrm>
            <a:off x="10933" y="0"/>
            <a:ext cx="9906000" cy="6858000"/>
            <a:chOff x="0" y="0"/>
            <a:chExt cx="9906000" cy="6858000"/>
          </a:xfrm>
        </p:grpSpPr>
        <p:pic>
          <p:nvPicPr>
            <p:cNvPr id="4" name="図 3">
              <a:extLst>
                <a:ext uri="{FF2B5EF4-FFF2-40B4-BE49-F238E27FC236}">
                  <a16:creationId xmlns:a16="http://schemas.microsoft.com/office/drawing/2014/main" id="{FAEE07C0-66BA-D538-7D1F-4F7BE96563A3}"/>
                </a:ext>
              </a:extLst>
            </p:cNvPr>
            <p:cNvPicPr>
              <a:picLocks noChangeAspect="1"/>
            </p:cNvPicPr>
            <p:nvPr/>
          </p:nvPicPr>
          <p:blipFill>
            <a:blip r:embed="rId2"/>
            <a:stretch>
              <a:fillRect/>
            </a:stretch>
          </p:blipFill>
          <p:spPr>
            <a:xfrm>
              <a:off x="0" y="0"/>
              <a:ext cx="9906000" cy="6858000"/>
            </a:xfrm>
            <a:prstGeom prst="rect">
              <a:avLst/>
            </a:prstGeom>
          </p:spPr>
        </p:pic>
        <p:sp>
          <p:nvSpPr>
            <p:cNvPr id="5" name="正方形/長方形 4">
              <a:extLst>
                <a:ext uri="{FF2B5EF4-FFF2-40B4-BE49-F238E27FC236}">
                  <a16:creationId xmlns:a16="http://schemas.microsoft.com/office/drawing/2014/main" id="{289544A1-C20C-AFED-E748-C658A3AB05A6}"/>
                </a:ext>
              </a:extLst>
            </p:cNvPr>
            <p:cNvSpPr/>
            <p:nvPr/>
          </p:nvSpPr>
          <p:spPr>
            <a:xfrm>
              <a:off x="330200" y="368300"/>
              <a:ext cx="9207500" cy="6121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cs typeface="+mn-cs"/>
              </a:endParaRPr>
            </a:p>
          </p:txBody>
        </p:sp>
      </p:grpSp>
      <p:sp>
        <p:nvSpPr>
          <p:cNvPr id="7" name="テキスト ボックス 6">
            <a:extLst>
              <a:ext uri="{FF2B5EF4-FFF2-40B4-BE49-F238E27FC236}">
                <a16:creationId xmlns:a16="http://schemas.microsoft.com/office/drawing/2014/main" id="{328A03D8-DDF4-0A0A-2227-C99E128F0F4B}"/>
              </a:ext>
            </a:extLst>
          </p:cNvPr>
          <p:cNvSpPr txBox="1"/>
          <p:nvPr/>
        </p:nvSpPr>
        <p:spPr>
          <a:xfrm>
            <a:off x="508696" y="2899184"/>
            <a:ext cx="6724528" cy="705514"/>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3200" b="1" dirty="0">
                <a:solidFill>
                  <a:prstClr val="black"/>
                </a:solidFill>
                <a:latin typeface="BIZ UDPゴシック" panose="020B0400000000000000" pitchFamily="50" charset="-128"/>
                <a:ea typeface="BIZ UDPゴシック" panose="020B0400000000000000" pitchFamily="50" charset="-128"/>
              </a:rPr>
              <a:t>子どもと向き合うお金の話</a:t>
            </a:r>
            <a:endParaRPr kumimoji="1" lang="ja-JP" altLang="en-US" sz="3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pic>
        <p:nvPicPr>
          <p:cNvPr id="19" name="図 18">
            <a:extLst>
              <a:ext uri="{FF2B5EF4-FFF2-40B4-BE49-F238E27FC236}">
                <a16:creationId xmlns:a16="http://schemas.microsoft.com/office/drawing/2014/main" id="{41EA4F0D-999B-5DC1-18DB-999943497E92}"/>
              </a:ext>
            </a:extLst>
          </p:cNvPr>
          <p:cNvPicPr>
            <a:picLocks noChangeAspect="1"/>
          </p:cNvPicPr>
          <p:nvPr/>
        </p:nvPicPr>
        <p:blipFill>
          <a:blip r:embed="rId3"/>
          <a:stretch>
            <a:fillRect/>
          </a:stretch>
        </p:blipFill>
        <p:spPr>
          <a:xfrm>
            <a:off x="6589768" y="-575947"/>
            <a:ext cx="5287860" cy="4578263"/>
          </a:xfrm>
          <a:prstGeom prst="rect">
            <a:avLst/>
          </a:prstGeom>
        </p:spPr>
      </p:pic>
      <p:pic>
        <p:nvPicPr>
          <p:cNvPr id="20" name="図 19">
            <a:extLst>
              <a:ext uri="{FF2B5EF4-FFF2-40B4-BE49-F238E27FC236}">
                <a16:creationId xmlns:a16="http://schemas.microsoft.com/office/drawing/2014/main" id="{D6E3274E-1155-BAB2-BCFF-11679419FD21}"/>
              </a:ext>
            </a:extLst>
          </p:cNvPr>
          <p:cNvPicPr>
            <a:picLocks noChangeAspect="1"/>
          </p:cNvPicPr>
          <p:nvPr/>
        </p:nvPicPr>
        <p:blipFill>
          <a:blip r:embed="rId4"/>
          <a:stretch>
            <a:fillRect/>
          </a:stretch>
        </p:blipFill>
        <p:spPr>
          <a:xfrm>
            <a:off x="6085408" y="-192952"/>
            <a:ext cx="1683756" cy="1122504"/>
          </a:xfrm>
          <a:prstGeom prst="rect">
            <a:avLst/>
          </a:prstGeom>
        </p:spPr>
      </p:pic>
      <p:cxnSp>
        <p:nvCxnSpPr>
          <p:cNvPr id="22" name="直線コネクタ 21">
            <a:extLst>
              <a:ext uri="{FF2B5EF4-FFF2-40B4-BE49-F238E27FC236}">
                <a16:creationId xmlns:a16="http://schemas.microsoft.com/office/drawing/2014/main" id="{C493E807-A2CF-C796-2812-1EF0AB4F1EDB}"/>
              </a:ext>
            </a:extLst>
          </p:cNvPr>
          <p:cNvCxnSpPr/>
          <p:nvPr/>
        </p:nvCxnSpPr>
        <p:spPr>
          <a:xfrm>
            <a:off x="0" y="3761320"/>
            <a:ext cx="5617254" cy="0"/>
          </a:xfrm>
          <a:prstGeom prst="line">
            <a:avLst/>
          </a:prstGeom>
          <a:ln w="12700"/>
        </p:spPr>
        <p:style>
          <a:lnRef idx="1">
            <a:schemeClr val="accent2"/>
          </a:lnRef>
          <a:fillRef idx="0">
            <a:schemeClr val="accent2"/>
          </a:fillRef>
          <a:effectRef idx="0">
            <a:schemeClr val="accent2"/>
          </a:effectRef>
          <a:fontRef idx="minor">
            <a:schemeClr val="tx1"/>
          </a:fontRef>
        </p:style>
      </p:cxnSp>
      <p:grpSp>
        <p:nvGrpSpPr>
          <p:cNvPr id="6" name="グループ化 5">
            <a:extLst>
              <a:ext uri="{FF2B5EF4-FFF2-40B4-BE49-F238E27FC236}">
                <a16:creationId xmlns:a16="http://schemas.microsoft.com/office/drawing/2014/main" id="{A31F714B-C0C3-ED7D-D2C8-D88CD04AF2C8}"/>
              </a:ext>
            </a:extLst>
          </p:cNvPr>
          <p:cNvGrpSpPr/>
          <p:nvPr/>
        </p:nvGrpSpPr>
        <p:grpSpPr>
          <a:xfrm>
            <a:off x="508696" y="2559932"/>
            <a:ext cx="1315079" cy="415486"/>
            <a:chOff x="504143" y="1165999"/>
            <a:chExt cx="1603022" cy="506459"/>
          </a:xfrm>
        </p:grpSpPr>
        <p:pic>
          <p:nvPicPr>
            <p:cNvPr id="8" name="図 7">
              <a:extLst>
                <a:ext uri="{FF2B5EF4-FFF2-40B4-BE49-F238E27FC236}">
                  <a16:creationId xmlns:a16="http://schemas.microsoft.com/office/drawing/2014/main" id="{6C59DC2C-545D-3CE7-2EEF-5BF42CEABC14}"/>
                </a:ext>
              </a:extLst>
            </p:cNvPr>
            <p:cNvPicPr>
              <a:picLocks noChangeAspect="1"/>
            </p:cNvPicPr>
            <p:nvPr/>
          </p:nvPicPr>
          <p:blipFill>
            <a:blip r:embed="rId5"/>
            <a:stretch>
              <a:fillRect/>
            </a:stretch>
          </p:blipFill>
          <p:spPr>
            <a:xfrm>
              <a:off x="504143" y="1175747"/>
              <a:ext cx="1603022" cy="496711"/>
            </a:xfrm>
            <a:prstGeom prst="rect">
              <a:avLst/>
            </a:prstGeom>
          </p:spPr>
        </p:pic>
        <p:sp>
          <p:nvSpPr>
            <p:cNvPr id="9" name="タイトル 1">
              <a:extLst>
                <a:ext uri="{FF2B5EF4-FFF2-40B4-BE49-F238E27FC236}">
                  <a16:creationId xmlns:a16="http://schemas.microsoft.com/office/drawing/2014/main" id="{96956871-34BC-9EE3-6E2E-04CF4CF0DF46}"/>
                </a:ext>
              </a:extLst>
            </p:cNvPr>
            <p:cNvSpPr txBox="1">
              <a:spLocks/>
            </p:cNvSpPr>
            <p:nvPr/>
          </p:nvSpPr>
          <p:spPr>
            <a:xfrm>
              <a:off x="752496" y="1165999"/>
              <a:ext cx="1194450" cy="45631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a:lstStyle>
            <a:p>
              <a:r>
                <a:rPr lang="ja-JP" altLang="en-US" sz="1600" b="1" dirty="0">
                  <a:solidFill>
                    <a:schemeClr val="bg1"/>
                  </a:solidFill>
                  <a:latin typeface="BIZ UDPゴシック" panose="020B0400000000000000" pitchFamily="50" charset="-128"/>
                  <a:ea typeface="BIZ UDPゴシック" panose="020B0400000000000000" pitchFamily="50" charset="-128"/>
                </a:rPr>
                <a:t>パート </a:t>
              </a:r>
              <a:r>
                <a:rPr lang="en-US" altLang="ja-JP" sz="1600" b="1" dirty="0">
                  <a:solidFill>
                    <a:schemeClr val="bg1"/>
                  </a:solidFill>
                  <a:latin typeface="BIZ UDPゴシック" panose="020B0400000000000000" pitchFamily="50" charset="-128"/>
                  <a:ea typeface="BIZ UDPゴシック" panose="020B0400000000000000" pitchFamily="50" charset="-128"/>
                </a:rPr>
                <a:t>1</a:t>
              </a:r>
              <a:endParaRPr lang="ja-JP" altLang="en-US" sz="1600" b="1" dirty="0">
                <a:solidFill>
                  <a:schemeClr val="bg1"/>
                </a:solidFill>
                <a:latin typeface="BIZ UDPゴシック" panose="020B0400000000000000" pitchFamily="50" charset="-128"/>
                <a:ea typeface="BIZ UDPゴシック" panose="020B0400000000000000" pitchFamily="50" charset="-128"/>
              </a:endParaRPr>
            </a:p>
          </p:txBody>
        </p:sp>
      </p:grpSp>
      <p:sp>
        <p:nvSpPr>
          <p:cNvPr id="2" name="フッター プレースホルダー 3">
            <a:extLst>
              <a:ext uri="{FF2B5EF4-FFF2-40B4-BE49-F238E27FC236}">
                <a16:creationId xmlns:a16="http://schemas.microsoft.com/office/drawing/2014/main" id="{CD708122-4ED6-E44D-0860-64A41C2F4181}"/>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6758967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17"/>
          <p:cNvSpPr/>
          <p:nvPr/>
        </p:nvSpPr>
        <p:spPr>
          <a:xfrm>
            <a:off x="762000" y="3980873"/>
            <a:ext cx="3038764" cy="254422"/>
          </a:xfrm>
          <a:prstGeom prst="rect">
            <a:avLst/>
          </a:prstGeom>
          <a:solidFill>
            <a:srgbClr val="FFF2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282" name="Google Shape;282;p17"/>
          <p:cNvSpPr/>
          <p:nvPr/>
        </p:nvSpPr>
        <p:spPr>
          <a:xfrm>
            <a:off x="762000" y="4345709"/>
            <a:ext cx="3038764" cy="254422"/>
          </a:xfrm>
          <a:prstGeom prst="rect">
            <a:avLst/>
          </a:prstGeom>
          <a:solidFill>
            <a:srgbClr val="FFF2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283" name="Google Shape;283;p17"/>
          <p:cNvSpPr/>
          <p:nvPr/>
        </p:nvSpPr>
        <p:spPr>
          <a:xfrm>
            <a:off x="330200" y="5562748"/>
            <a:ext cx="9207500" cy="903848"/>
          </a:xfrm>
          <a:prstGeom prst="rect">
            <a:avLst/>
          </a:prstGeom>
          <a:solidFill>
            <a:schemeClr val="lt1"/>
          </a:solidFill>
          <a:ln w="28575" cap="flat" cmpd="sng">
            <a:solidFill>
              <a:srgbClr val="F28D4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dirty="0">
              <a:solidFill>
                <a:srgbClr val="FFFFFF"/>
              </a:solidFill>
              <a:latin typeface="BIZ UDPゴシック" panose="020B0400000000000000" pitchFamily="50" charset="-128"/>
              <a:ea typeface="BIZ UDPゴシック" panose="020B0400000000000000" pitchFamily="50" charset="-128"/>
              <a:cs typeface="Calibri"/>
              <a:sym typeface="Calibri"/>
            </a:endParaRPr>
          </a:p>
        </p:txBody>
      </p:sp>
      <p:sp>
        <p:nvSpPr>
          <p:cNvPr id="284" name="Google Shape;284;p17"/>
          <p:cNvSpPr txBox="1"/>
          <p:nvPr/>
        </p:nvSpPr>
        <p:spPr>
          <a:xfrm>
            <a:off x="440689" y="512127"/>
            <a:ext cx="387996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A3838"/>
              </a:buClr>
              <a:buSzPts val="1400"/>
              <a:buFont typeface="Arial"/>
              <a:buNone/>
            </a:pPr>
            <a:r>
              <a:rPr lang="ja-JP" sz="1400" b="1" i="0" u="none" strike="noStrike" cap="none" dirty="0">
                <a:solidFill>
                  <a:srgbClr val="3A3838"/>
                </a:solidFill>
                <a:latin typeface="BIZ UDPゴシック" panose="020B0400000000000000" pitchFamily="50" charset="-128"/>
                <a:ea typeface="BIZ UDPゴシック" panose="020B0400000000000000" pitchFamily="50" charset="-128"/>
                <a:cs typeface="Arial"/>
                <a:sym typeface="Arial"/>
              </a:rPr>
              <a:t>子ども</a:t>
            </a:r>
            <a:r>
              <a:rPr lang="ja-JP" altLang="en-US" sz="1400" b="1" i="0" u="none" strike="noStrike" cap="none" dirty="0">
                <a:solidFill>
                  <a:srgbClr val="3A3838"/>
                </a:solidFill>
                <a:latin typeface="BIZ UDPゴシック" panose="020B0400000000000000" pitchFamily="50" charset="-128"/>
                <a:ea typeface="BIZ UDPゴシック" panose="020B0400000000000000" pitchFamily="50" charset="-128"/>
                <a:cs typeface="Arial"/>
                <a:sym typeface="Arial"/>
              </a:rPr>
              <a:t>の金銭感覚の育て方</a:t>
            </a:r>
            <a:endParaRPr sz="1800" b="1" i="0" u="none" strike="noStrike" cap="none" dirty="0">
              <a:solidFill>
                <a:srgbClr val="3A3838"/>
              </a:solidFill>
              <a:latin typeface="BIZ UDPゴシック" panose="020B0400000000000000" pitchFamily="50" charset="-128"/>
              <a:ea typeface="BIZ UDPゴシック" panose="020B0400000000000000" pitchFamily="50" charset="-128"/>
              <a:cs typeface="Calibri"/>
              <a:sym typeface="Calibri"/>
            </a:endParaRPr>
          </a:p>
        </p:txBody>
      </p:sp>
      <p:sp>
        <p:nvSpPr>
          <p:cNvPr id="285" name="Google Shape;285;p17"/>
          <p:cNvSpPr txBox="1"/>
          <p:nvPr/>
        </p:nvSpPr>
        <p:spPr>
          <a:xfrm>
            <a:off x="713305" y="1163357"/>
            <a:ext cx="3769518"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4A169"/>
              </a:buClr>
              <a:buSzPts val="1400"/>
              <a:buFont typeface="Arial"/>
              <a:buNone/>
            </a:pPr>
            <a:r>
              <a:rPr lang="ja-JP" sz="1400" b="1" i="0" u="none" strike="noStrike" cap="none" dirty="0">
                <a:solidFill>
                  <a:srgbClr val="F4A169"/>
                </a:solidFill>
                <a:latin typeface="BIZ UDPゴシック" panose="020B0400000000000000" pitchFamily="50" charset="-128"/>
                <a:ea typeface="BIZ UDPゴシック" panose="020B0400000000000000" pitchFamily="50" charset="-128"/>
                <a:cs typeface="Calibri"/>
                <a:sym typeface="Calibri"/>
              </a:rPr>
              <a:t> 子どもの金銭教育に関する現状・お悩み</a:t>
            </a:r>
            <a:endParaRPr sz="1400" b="1" i="0" u="none" strike="noStrike" cap="none" dirty="0">
              <a:solidFill>
                <a:srgbClr val="F4A169"/>
              </a:solidFill>
              <a:latin typeface="BIZ UDPゴシック" panose="020B0400000000000000" pitchFamily="50" charset="-128"/>
              <a:ea typeface="BIZ UDPゴシック" panose="020B0400000000000000" pitchFamily="50" charset="-128"/>
              <a:cs typeface="Calibri"/>
              <a:sym typeface="Calibri"/>
            </a:endParaRPr>
          </a:p>
        </p:txBody>
      </p:sp>
      <p:pic>
        <p:nvPicPr>
          <p:cNvPr id="286" name="Google Shape;286;p17"/>
          <p:cNvPicPr preferRelativeResize="0"/>
          <p:nvPr/>
        </p:nvPicPr>
        <p:blipFill rotWithShape="1">
          <a:blip r:embed="rId3">
            <a:alphaModFix/>
          </a:blip>
          <a:srcRect/>
          <a:stretch/>
        </p:blipFill>
        <p:spPr>
          <a:xfrm flipH="1">
            <a:off x="581042" y="1114773"/>
            <a:ext cx="45719" cy="384042"/>
          </a:xfrm>
          <a:prstGeom prst="rect">
            <a:avLst/>
          </a:prstGeom>
          <a:noFill/>
          <a:ln>
            <a:noFill/>
          </a:ln>
        </p:spPr>
      </p:pic>
      <p:sp>
        <p:nvSpPr>
          <p:cNvPr id="287" name="Google Shape;287;p17"/>
          <p:cNvSpPr txBox="1"/>
          <p:nvPr/>
        </p:nvSpPr>
        <p:spPr>
          <a:xfrm>
            <a:off x="534132" y="3849319"/>
            <a:ext cx="3597110"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EF7019"/>
              </a:buClr>
              <a:buSzPts val="1600"/>
              <a:buFont typeface="Arial"/>
              <a:buNone/>
            </a:pPr>
            <a:r>
              <a:rPr lang="ja-JP" sz="1600" b="1" i="0" u="none" strike="noStrike" cap="none" dirty="0">
                <a:solidFill>
                  <a:srgbClr val="EF7019"/>
                </a:solidFill>
                <a:latin typeface="BIZ UDPゴシック" panose="020B0400000000000000" pitchFamily="50" charset="-128"/>
                <a:ea typeface="BIZ UDPゴシック" panose="020B0400000000000000" pitchFamily="50" charset="-128"/>
                <a:cs typeface="Arial"/>
                <a:sym typeface="Arial"/>
              </a:rPr>
              <a:t>子どもの金銭教育に正解はない。</a:t>
            </a:r>
            <a:endParaRPr sz="1600" b="1" i="0" u="none" strike="noStrike" cap="none" dirty="0">
              <a:solidFill>
                <a:srgbClr val="EF7019"/>
              </a:solidFill>
              <a:latin typeface="BIZ UDPゴシック" panose="020B0400000000000000" pitchFamily="50" charset="-128"/>
              <a:ea typeface="BIZ UDPゴシック" panose="020B0400000000000000" pitchFamily="50" charset="-128"/>
              <a:cs typeface="Arial"/>
              <a:sym typeface="Arial"/>
            </a:endParaRPr>
          </a:p>
          <a:p>
            <a:pPr marL="0" marR="0" lvl="0" indent="0" algn="ctr" rtl="0">
              <a:lnSpc>
                <a:spcPct val="150000"/>
              </a:lnSpc>
              <a:spcBef>
                <a:spcPts val="0"/>
              </a:spcBef>
              <a:spcAft>
                <a:spcPts val="0"/>
              </a:spcAft>
              <a:buClr>
                <a:srgbClr val="EF7019"/>
              </a:buClr>
              <a:buSzPts val="1600"/>
              <a:buFont typeface="Arial"/>
              <a:buNone/>
            </a:pPr>
            <a:r>
              <a:rPr lang="ja-JP" sz="1600" b="1" i="0" u="none" strike="noStrike" cap="none" dirty="0">
                <a:solidFill>
                  <a:srgbClr val="EF7019"/>
                </a:solidFill>
                <a:latin typeface="BIZ UDPゴシック" panose="020B0400000000000000" pitchFamily="50" charset="-128"/>
                <a:ea typeface="BIZ UDPゴシック" panose="020B0400000000000000" pitchFamily="50" charset="-128"/>
                <a:cs typeface="Arial"/>
                <a:sym typeface="Arial"/>
              </a:rPr>
              <a:t>様々な事例を知ることが重要。</a:t>
            </a:r>
            <a:endParaRPr dirty="0">
              <a:latin typeface="BIZ UDPゴシック" panose="020B0400000000000000" pitchFamily="50" charset="-128"/>
            </a:endParaRPr>
          </a:p>
        </p:txBody>
      </p:sp>
      <p:sp>
        <p:nvSpPr>
          <p:cNvPr id="288" name="Google Shape;288;p17"/>
          <p:cNvSpPr/>
          <p:nvPr/>
        </p:nvSpPr>
        <p:spPr>
          <a:xfrm>
            <a:off x="1903284" y="3445078"/>
            <a:ext cx="694780" cy="397372"/>
          </a:xfrm>
          <a:prstGeom prst="downArrow">
            <a:avLst>
              <a:gd name="adj1" fmla="val 44400"/>
              <a:gd name="adj2" fmla="val 57892"/>
            </a:avLst>
          </a:prstGeom>
          <a:solidFill>
            <a:srgbClr val="F28D4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289" name="Google Shape;289;p17"/>
          <p:cNvSpPr txBox="1"/>
          <p:nvPr/>
        </p:nvSpPr>
        <p:spPr>
          <a:xfrm>
            <a:off x="477029" y="5732965"/>
            <a:ext cx="3192553" cy="55395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ja-JP" sz="1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・おこづかい教育の考え方</a:t>
            </a:r>
            <a:endParaRPr dirty="0">
              <a:latin typeface="BIZ UDPゴシック" panose="020B0400000000000000" pitchFamily="50" charset="-128"/>
            </a:endParaRPr>
          </a:p>
          <a:p>
            <a:pPr>
              <a:lnSpc>
                <a:spcPct val="150000"/>
              </a:lnSpc>
            </a:pPr>
            <a:r>
              <a:rPr lang="ja-JP" altLang="en-US" sz="1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・急増する「ゲーム課金トラブル」対策</a:t>
            </a:r>
            <a:endParaRPr lang="ja-JP" altLang="en-US" sz="1000" dirty="0">
              <a:latin typeface="BIZ UDPゴシック" panose="020B0400000000000000" pitchFamily="50" charset="-128"/>
              <a:ea typeface="BIZ UDPゴシック" panose="020B0400000000000000" pitchFamily="50" charset="-128"/>
            </a:endParaRPr>
          </a:p>
        </p:txBody>
      </p:sp>
      <p:sp>
        <p:nvSpPr>
          <p:cNvPr id="290" name="Google Shape;290;p17"/>
          <p:cNvSpPr txBox="1"/>
          <p:nvPr/>
        </p:nvSpPr>
        <p:spPr>
          <a:xfrm>
            <a:off x="6470091" y="5732737"/>
            <a:ext cx="2729866" cy="323125"/>
          </a:xfrm>
          <a:prstGeom prst="rect">
            <a:avLst/>
          </a:prstGeom>
          <a:noFill/>
          <a:ln>
            <a:noFill/>
          </a:ln>
        </p:spPr>
        <p:txBody>
          <a:bodyPr spcFirstLastPara="1" wrap="square" lIns="91425" tIns="45700" rIns="91425" bIns="45700" anchor="t" anchorCtr="0">
            <a:spAutoFit/>
          </a:bodyPr>
          <a:lstStyle/>
          <a:p>
            <a:pPr>
              <a:lnSpc>
                <a:spcPct val="150000"/>
              </a:lnSpc>
            </a:pPr>
            <a:r>
              <a:rPr lang="ja-JP" altLang="en-US" sz="1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・今日からできる！お金に強い子が育つ習慣</a:t>
            </a:r>
          </a:p>
        </p:txBody>
      </p:sp>
      <p:sp>
        <p:nvSpPr>
          <p:cNvPr id="291" name="Google Shape;291;p17"/>
          <p:cNvSpPr txBox="1"/>
          <p:nvPr/>
        </p:nvSpPr>
        <p:spPr>
          <a:xfrm>
            <a:off x="3621437" y="5726714"/>
            <a:ext cx="2997869" cy="55395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ja-JP" altLang="en-US" sz="1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・子どもの金銭感覚を養う秘訣</a:t>
            </a:r>
            <a:endParaRPr lang="en-US" altLang="ja-JP" sz="1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50000"/>
              </a:lnSpc>
              <a:spcBef>
                <a:spcPts val="0"/>
              </a:spcBef>
              <a:spcAft>
                <a:spcPts val="0"/>
              </a:spcAft>
              <a:buNone/>
            </a:pPr>
            <a:r>
              <a:rPr lang="ja-JP" altLang="en-US" sz="1000" b="1" dirty="0">
                <a:latin typeface="BIZ UDPゴシック" panose="020B0400000000000000" pitchFamily="50" charset="-128"/>
                <a:ea typeface="BIZ UDPゴシック" panose="020B0400000000000000" pitchFamily="50" charset="-128"/>
              </a:rPr>
              <a:t>・現代のお年玉事情と渡し方のポイント</a:t>
            </a:r>
            <a:endParaRPr sz="1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292" name="Google Shape;292;p17"/>
          <p:cNvSpPr txBox="1"/>
          <p:nvPr/>
        </p:nvSpPr>
        <p:spPr>
          <a:xfrm>
            <a:off x="558227" y="1533623"/>
            <a:ext cx="4151781" cy="1815841"/>
          </a:xfrm>
          <a:prstGeom prst="rect">
            <a:avLst/>
          </a:prstGeom>
          <a:noFill/>
          <a:ln>
            <a:noFill/>
          </a:ln>
        </p:spPr>
        <p:txBody>
          <a:bodyPr spcFirstLastPara="1" wrap="square" lIns="91425" tIns="45700" rIns="91425" bIns="45700" anchor="t" anchorCtr="0">
            <a:spAutoFit/>
          </a:bodyPr>
          <a:lstStyle/>
          <a:p>
            <a:pPr marL="0" marR="0" lvl="0" indent="0" algn="l" rtl="0">
              <a:lnSpc>
                <a:spcPct val="200000"/>
              </a:lnSpc>
              <a:spcBef>
                <a:spcPts val="0"/>
              </a:spcBef>
              <a:spcAft>
                <a:spcPts val="0"/>
              </a:spcAft>
              <a:buClr>
                <a:srgbClr val="000000"/>
              </a:buClr>
              <a:buSzPts val="1400"/>
              <a:buFont typeface="Arial"/>
              <a:buNone/>
            </a:pPr>
            <a:r>
              <a:rPr lang="ja-JP" sz="14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・子どもの将来が不安</a:t>
            </a:r>
            <a:endParaRPr sz="14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200000"/>
              </a:lnSpc>
              <a:spcBef>
                <a:spcPts val="0"/>
              </a:spcBef>
              <a:spcAft>
                <a:spcPts val="0"/>
              </a:spcAft>
              <a:buClr>
                <a:srgbClr val="000000"/>
              </a:buClr>
              <a:buSzPts val="1400"/>
              <a:buFont typeface="Arial"/>
              <a:buNone/>
            </a:pPr>
            <a:r>
              <a:rPr lang="ja-JP" sz="14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・子どもの将来にきちんと向き合いたい</a:t>
            </a:r>
            <a:endParaRPr sz="14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200000"/>
              </a:lnSpc>
              <a:spcBef>
                <a:spcPts val="0"/>
              </a:spcBef>
              <a:spcAft>
                <a:spcPts val="0"/>
              </a:spcAft>
              <a:buClr>
                <a:srgbClr val="000000"/>
              </a:buClr>
              <a:buSzPts val="1400"/>
              <a:buFont typeface="Arial"/>
              <a:buNone/>
            </a:pPr>
            <a:r>
              <a:rPr lang="ja-JP" sz="14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・金銭教育の必要性を感じている</a:t>
            </a:r>
            <a:endParaRPr sz="14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200000"/>
              </a:lnSpc>
              <a:spcBef>
                <a:spcPts val="0"/>
              </a:spcBef>
              <a:spcAft>
                <a:spcPts val="0"/>
              </a:spcAft>
              <a:buClr>
                <a:srgbClr val="000000"/>
              </a:buClr>
              <a:buSzPts val="1400"/>
              <a:buFont typeface="Arial"/>
              <a:buNone/>
            </a:pPr>
            <a:r>
              <a:rPr lang="ja-JP" sz="14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・子どもにどう教えたらいいか分からない</a:t>
            </a:r>
            <a:endParaRPr dirty="0">
              <a:latin typeface="BIZ UDPゴシック" panose="020B0400000000000000" pitchFamily="50" charset="-128"/>
            </a:endParaRPr>
          </a:p>
        </p:txBody>
      </p:sp>
      <p:grpSp>
        <p:nvGrpSpPr>
          <p:cNvPr id="293" name="Google Shape;293;p17"/>
          <p:cNvGrpSpPr/>
          <p:nvPr/>
        </p:nvGrpSpPr>
        <p:grpSpPr>
          <a:xfrm>
            <a:off x="4407937" y="1173779"/>
            <a:ext cx="4238306" cy="1930744"/>
            <a:chOff x="4764144" y="1173779"/>
            <a:chExt cx="4238306" cy="1930744"/>
          </a:xfrm>
        </p:grpSpPr>
        <p:pic>
          <p:nvPicPr>
            <p:cNvPr id="294" name="Google Shape;294;p17"/>
            <p:cNvPicPr preferRelativeResize="0"/>
            <p:nvPr/>
          </p:nvPicPr>
          <p:blipFill rotWithShape="1">
            <a:blip r:embed="rId4">
              <a:alphaModFix/>
            </a:blip>
            <a:srcRect/>
            <a:stretch/>
          </p:blipFill>
          <p:spPr>
            <a:xfrm>
              <a:off x="6897798" y="1173779"/>
              <a:ext cx="1930744" cy="1930744"/>
            </a:xfrm>
            <a:prstGeom prst="rect">
              <a:avLst/>
            </a:prstGeom>
            <a:noFill/>
            <a:ln>
              <a:noFill/>
            </a:ln>
          </p:spPr>
        </p:pic>
        <p:sp>
          <p:nvSpPr>
            <p:cNvPr id="295" name="Google Shape;295;p17"/>
            <p:cNvSpPr txBox="1"/>
            <p:nvPr/>
          </p:nvSpPr>
          <p:spPr>
            <a:xfrm>
              <a:off x="8027235" y="1232505"/>
              <a:ext cx="975215" cy="36974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とても不安を感じている</a:t>
              </a:r>
              <a:endParaRPr dirty="0">
                <a:latin typeface="BIZ UDPゴシック" panose="020B0400000000000000" pitchFamily="50" charset="-128"/>
              </a:endParaRPr>
            </a:p>
          </p:txBody>
        </p:sp>
        <p:sp>
          <p:nvSpPr>
            <p:cNvPr id="296" name="Google Shape;296;p17"/>
            <p:cNvSpPr txBox="1"/>
            <p:nvPr/>
          </p:nvSpPr>
          <p:spPr>
            <a:xfrm>
              <a:off x="7836947" y="1551055"/>
              <a:ext cx="975215" cy="3389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6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16.7</a:t>
              </a:r>
              <a:r>
                <a:rPr lang="ja-JP" sz="105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a:t>
              </a:r>
              <a:endParaRPr dirty="0">
                <a:latin typeface="BIZ UDPゴシック" panose="020B0400000000000000" pitchFamily="50" charset="-128"/>
              </a:endParaRPr>
            </a:p>
          </p:txBody>
        </p:sp>
        <p:sp>
          <p:nvSpPr>
            <p:cNvPr id="297" name="Google Shape;297;p17"/>
            <p:cNvSpPr txBox="1"/>
            <p:nvPr/>
          </p:nvSpPr>
          <p:spPr>
            <a:xfrm>
              <a:off x="7467086" y="2508652"/>
              <a:ext cx="975215" cy="400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61.7</a:t>
              </a:r>
              <a:r>
                <a:rPr lang="ja-JP" sz="12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a:t>
              </a:r>
              <a:endParaRPr dirty="0">
                <a:latin typeface="BIZ UDPゴシック" panose="020B0400000000000000" pitchFamily="50" charset="-128"/>
              </a:endParaRPr>
            </a:p>
          </p:txBody>
        </p:sp>
        <p:sp>
          <p:nvSpPr>
            <p:cNvPr id="298" name="Google Shape;298;p17"/>
            <p:cNvSpPr txBox="1"/>
            <p:nvPr/>
          </p:nvSpPr>
          <p:spPr>
            <a:xfrm>
              <a:off x="7046259" y="2275075"/>
              <a:ext cx="1676399"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11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少し不安を感じている</a:t>
              </a:r>
              <a:endParaRPr dirty="0">
                <a:latin typeface="BIZ UDPゴシック" panose="020B0400000000000000" pitchFamily="50" charset="-128"/>
              </a:endParaRPr>
            </a:p>
          </p:txBody>
        </p:sp>
        <p:sp>
          <p:nvSpPr>
            <p:cNvPr id="299" name="Google Shape;299;p17"/>
            <p:cNvSpPr txBox="1"/>
            <p:nvPr/>
          </p:nvSpPr>
          <p:spPr>
            <a:xfrm>
              <a:off x="7115914" y="1551055"/>
              <a:ext cx="975215" cy="3389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6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21.6</a:t>
              </a:r>
              <a:r>
                <a:rPr lang="ja-JP" sz="105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a:t>
              </a:r>
              <a:endParaRPr dirty="0">
                <a:latin typeface="BIZ UDPゴシック" panose="020B0400000000000000" pitchFamily="50" charset="-128"/>
              </a:endParaRPr>
            </a:p>
          </p:txBody>
        </p:sp>
        <p:sp>
          <p:nvSpPr>
            <p:cNvPr id="300" name="Google Shape;300;p17"/>
            <p:cNvSpPr txBox="1"/>
            <p:nvPr/>
          </p:nvSpPr>
          <p:spPr>
            <a:xfrm>
              <a:off x="6831994" y="1286263"/>
              <a:ext cx="975215" cy="36974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不安を感じていない</a:t>
              </a:r>
              <a:endParaRPr dirty="0">
                <a:latin typeface="BIZ UDPゴシック" panose="020B0400000000000000" pitchFamily="50" charset="-128"/>
              </a:endParaRPr>
            </a:p>
          </p:txBody>
        </p:sp>
        <p:grpSp>
          <p:nvGrpSpPr>
            <p:cNvPr id="301" name="Google Shape;301;p17"/>
            <p:cNvGrpSpPr/>
            <p:nvPr/>
          </p:nvGrpSpPr>
          <p:grpSpPr>
            <a:xfrm>
              <a:off x="4764144" y="1336245"/>
              <a:ext cx="2067850" cy="802906"/>
              <a:chOff x="4764144" y="1336245"/>
              <a:chExt cx="2067850" cy="802906"/>
            </a:xfrm>
          </p:grpSpPr>
          <p:sp>
            <p:nvSpPr>
              <p:cNvPr id="302" name="Google Shape;302;p17"/>
              <p:cNvSpPr txBox="1"/>
              <p:nvPr/>
            </p:nvSpPr>
            <p:spPr>
              <a:xfrm>
                <a:off x="4764144" y="1336245"/>
                <a:ext cx="2067850" cy="55395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ja-JP" sz="1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Q.お子様の「将来」について、</a:t>
                </a:r>
                <a:endParaRPr sz="1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1000"/>
                  <a:buFont typeface="Arial"/>
                  <a:buNone/>
                </a:pPr>
                <a:r>
                  <a:rPr lang="ja-JP" sz="1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不安を感じていますか？（※1）</a:t>
                </a:r>
                <a:endParaRPr dirty="0">
                  <a:latin typeface="BIZ UDPゴシック" panose="020B0400000000000000" pitchFamily="50" charset="-128"/>
                </a:endParaRPr>
              </a:p>
            </p:txBody>
          </p:sp>
          <p:cxnSp>
            <p:nvCxnSpPr>
              <p:cNvPr id="303" name="Google Shape;303;p17"/>
              <p:cNvCxnSpPr/>
              <p:nvPr/>
            </p:nvCxnSpPr>
            <p:spPr>
              <a:xfrm>
                <a:off x="4787454" y="1889984"/>
                <a:ext cx="1957673" cy="249167"/>
              </a:xfrm>
              <a:prstGeom prst="bentConnector3">
                <a:avLst>
                  <a:gd name="adj1" fmla="val 95335"/>
                </a:avLst>
              </a:prstGeom>
              <a:noFill/>
              <a:ln w="9525" cap="flat" cmpd="sng">
                <a:solidFill>
                  <a:srgbClr val="EB792A"/>
                </a:solidFill>
                <a:prstDash val="solid"/>
                <a:round/>
                <a:headEnd type="none" w="sm" len="sm"/>
                <a:tailEnd type="none" w="sm" len="sm"/>
              </a:ln>
            </p:spPr>
          </p:cxnSp>
        </p:grpSp>
      </p:grpSp>
      <p:grpSp>
        <p:nvGrpSpPr>
          <p:cNvPr id="304" name="Google Shape;304;p17"/>
          <p:cNvGrpSpPr/>
          <p:nvPr/>
        </p:nvGrpSpPr>
        <p:grpSpPr>
          <a:xfrm>
            <a:off x="4320650" y="3228043"/>
            <a:ext cx="5027123" cy="2366044"/>
            <a:chOff x="4062675" y="3250345"/>
            <a:chExt cx="5027123" cy="2366044"/>
          </a:xfrm>
        </p:grpSpPr>
        <p:grpSp>
          <p:nvGrpSpPr>
            <p:cNvPr id="305" name="Google Shape;305;p17"/>
            <p:cNvGrpSpPr/>
            <p:nvPr/>
          </p:nvGrpSpPr>
          <p:grpSpPr>
            <a:xfrm>
              <a:off x="4062675" y="3250345"/>
              <a:ext cx="5027123" cy="323125"/>
              <a:chOff x="4062675" y="3250345"/>
              <a:chExt cx="5027123" cy="323125"/>
            </a:xfrm>
          </p:grpSpPr>
          <p:sp>
            <p:nvSpPr>
              <p:cNvPr id="306" name="Google Shape;306;p17"/>
              <p:cNvSpPr txBox="1"/>
              <p:nvPr/>
            </p:nvSpPr>
            <p:spPr>
              <a:xfrm>
                <a:off x="4062675" y="3250345"/>
                <a:ext cx="5027123" cy="32312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000"/>
                  <a:buFont typeface="Arial"/>
                  <a:buNone/>
                </a:pPr>
                <a:r>
                  <a:rPr lang="ja-JP" sz="1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Q.大人になって学んでおけばよかったと思うことは何ですか？（※2）</a:t>
                </a:r>
                <a:endParaRPr dirty="0">
                  <a:latin typeface="BIZ UDPゴシック" panose="020B0400000000000000" pitchFamily="50" charset="-128"/>
                </a:endParaRPr>
              </a:p>
            </p:txBody>
          </p:sp>
          <p:cxnSp>
            <p:nvCxnSpPr>
              <p:cNvPr id="307" name="Google Shape;307;p17"/>
              <p:cNvCxnSpPr/>
              <p:nvPr/>
            </p:nvCxnSpPr>
            <p:spPr>
              <a:xfrm>
                <a:off x="4173639" y="3568197"/>
                <a:ext cx="4828811" cy="0"/>
              </a:xfrm>
              <a:prstGeom prst="straightConnector1">
                <a:avLst/>
              </a:prstGeom>
              <a:noFill/>
              <a:ln w="9525" cap="flat" cmpd="sng">
                <a:solidFill>
                  <a:srgbClr val="EB792A"/>
                </a:solidFill>
                <a:prstDash val="solid"/>
                <a:round/>
                <a:headEnd type="none" w="sm" len="sm"/>
                <a:tailEnd type="none" w="sm" len="sm"/>
              </a:ln>
            </p:spPr>
          </p:cxnSp>
        </p:grpSp>
        <p:grpSp>
          <p:nvGrpSpPr>
            <p:cNvPr id="308" name="Google Shape;308;p17"/>
            <p:cNvGrpSpPr/>
            <p:nvPr/>
          </p:nvGrpSpPr>
          <p:grpSpPr>
            <a:xfrm>
              <a:off x="4063979" y="3580427"/>
              <a:ext cx="4919587" cy="2035962"/>
              <a:chOff x="4063979" y="3580427"/>
              <a:chExt cx="4919587" cy="2035962"/>
            </a:xfrm>
          </p:grpSpPr>
          <p:grpSp>
            <p:nvGrpSpPr>
              <p:cNvPr id="309" name="Google Shape;309;p17"/>
              <p:cNvGrpSpPr/>
              <p:nvPr/>
            </p:nvGrpSpPr>
            <p:grpSpPr>
              <a:xfrm>
                <a:off x="5421964" y="3636156"/>
                <a:ext cx="3359499" cy="1563457"/>
                <a:chOff x="5540188" y="3720353"/>
                <a:chExt cx="3241275" cy="1201271"/>
              </a:xfrm>
            </p:grpSpPr>
            <p:cxnSp>
              <p:nvCxnSpPr>
                <p:cNvPr id="310" name="Google Shape;310;p17"/>
                <p:cNvCxnSpPr/>
                <p:nvPr/>
              </p:nvCxnSpPr>
              <p:spPr>
                <a:xfrm>
                  <a:off x="5540188" y="3720353"/>
                  <a:ext cx="0" cy="1201271"/>
                </a:xfrm>
                <a:prstGeom prst="straightConnector1">
                  <a:avLst/>
                </a:prstGeom>
                <a:noFill/>
                <a:ln w="9525" cap="flat" cmpd="sng">
                  <a:solidFill>
                    <a:srgbClr val="D8D8D8"/>
                  </a:solidFill>
                  <a:prstDash val="solid"/>
                  <a:round/>
                  <a:headEnd type="none" w="sm" len="sm"/>
                  <a:tailEnd type="none" w="sm" len="sm"/>
                </a:ln>
              </p:spPr>
            </p:cxnSp>
            <p:cxnSp>
              <p:nvCxnSpPr>
                <p:cNvPr id="311" name="Google Shape;311;p17"/>
                <p:cNvCxnSpPr/>
                <p:nvPr/>
              </p:nvCxnSpPr>
              <p:spPr>
                <a:xfrm>
                  <a:off x="5869787" y="3720353"/>
                  <a:ext cx="0" cy="1201271"/>
                </a:xfrm>
                <a:prstGeom prst="straightConnector1">
                  <a:avLst/>
                </a:prstGeom>
                <a:noFill/>
                <a:ln w="9525" cap="flat" cmpd="sng">
                  <a:solidFill>
                    <a:srgbClr val="D8D8D8"/>
                  </a:solidFill>
                  <a:prstDash val="solid"/>
                  <a:round/>
                  <a:headEnd type="none" w="sm" len="sm"/>
                  <a:tailEnd type="none" w="sm" len="sm"/>
                </a:ln>
              </p:spPr>
            </p:cxnSp>
            <p:cxnSp>
              <p:nvCxnSpPr>
                <p:cNvPr id="312" name="Google Shape;312;p17"/>
                <p:cNvCxnSpPr/>
                <p:nvPr/>
              </p:nvCxnSpPr>
              <p:spPr>
                <a:xfrm>
                  <a:off x="6230469" y="3720353"/>
                  <a:ext cx="0" cy="1201271"/>
                </a:xfrm>
                <a:prstGeom prst="straightConnector1">
                  <a:avLst/>
                </a:prstGeom>
                <a:noFill/>
                <a:ln w="9525" cap="flat" cmpd="sng">
                  <a:solidFill>
                    <a:srgbClr val="D8D8D8"/>
                  </a:solidFill>
                  <a:prstDash val="solid"/>
                  <a:round/>
                  <a:headEnd type="none" w="sm" len="sm"/>
                  <a:tailEnd type="none" w="sm" len="sm"/>
                </a:ln>
              </p:spPr>
            </p:cxnSp>
            <p:cxnSp>
              <p:nvCxnSpPr>
                <p:cNvPr id="313" name="Google Shape;313;p17"/>
                <p:cNvCxnSpPr/>
                <p:nvPr/>
              </p:nvCxnSpPr>
              <p:spPr>
                <a:xfrm>
                  <a:off x="6606988" y="3720353"/>
                  <a:ext cx="0" cy="1201271"/>
                </a:xfrm>
                <a:prstGeom prst="straightConnector1">
                  <a:avLst/>
                </a:prstGeom>
                <a:noFill/>
                <a:ln w="9525" cap="flat" cmpd="sng">
                  <a:solidFill>
                    <a:srgbClr val="D8D8D8"/>
                  </a:solidFill>
                  <a:prstDash val="solid"/>
                  <a:round/>
                  <a:headEnd type="none" w="sm" len="sm"/>
                  <a:tailEnd type="none" w="sm" len="sm"/>
                </a:ln>
              </p:spPr>
            </p:cxnSp>
            <p:cxnSp>
              <p:nvCxnSpPr>
                <p:cNvPr id="314" name="Google Shape;314;p17"/>
                <p:cNvCxnSpPr/>
                <p:nvPr/>
              </p:nvCxnSpPr>
              <p:spPr>
                <a:xfrm>
                  <a:off x="6964839" y="3720353"/>
                  <a:ext cx="0" cy="1201271"/>
                </a:xfrm>
                <a:prstGeom prst="straightConnector1">
                  <a:avLst/>
                </a:prstGeom>
                <a:noFill/>
                <a:ln w="9525" cap="flat" cmpd="sng">
                  <a:solidFill>
                    <a:srgbClr val="D8D8D8"/>
                  </a:solidFill>
                  <a:prstDash val="solid"/>
                  <a:round/>
                  <a:headEnd type="none" w="sm" len="sm"/>
                  <a:tailEnd type="none" w="sm" len="sm"/>
                </a:ln>
              </p:spPr>
            </p:cxnSp>
            <p:cxnSp>
              <p:nvCxnSpPr>
                <p:cNvPr id="315" name="Google Shape;315;p17"/>
                <p:cNvCxnSpPr/>
                <p:nvPr/>
              </p:nvCxnSpPr>
              <p:spPr>
                <a:xfrm>
                  <a:off x="7328566" y="3720353"/>
                  <a:ext cx="0" cy="1201271"/>
                </a:xfrm>
                <a:prstGeom prst="straightConnector1">
                  <a:avLst/>
                </a:prstGeom>
                <a:noFill/>
                <a:ln w="9525" cap="flat" cmpd="sng">
                  <a:solidFill>
                    <a:srgbClr val="D8D8D8"/>
                  </a:solidFill>
                  <a:prstDash val="solid"/>
                  <a:round/>
                  <a:headEnd type="none" w="sm" len="sm"/>
                  <a:tailEnd type="none" w="sm" len="sm"/>
                </a:ln>
              </p:spPr>
            </p:cxnSp>
            <p:cxnSp>
              <p:nvCxnSpPr>
                <p:cNvPr id="316" name="Google Shape;316;p17"/>
                <p:cNvCxnSpPr/>
                <p:nvPr/>
              </p:nvCxnSpPr>
              <p:spPr>
                <a:xfrm>
                  <a:off x="7683154" y="3720353"/>
                  <a:ext cx="0" cy="1201271"/>
                </a:xfrm>
                <a:prstGeom prst="straightConnector1">
                  <a:avLst/>
                </a:prstGeom>
                <a:noFill/>
                <a:ln w="9525" cap="flat" cmpd="sng">
                  <a:solidFill>
                    <a:srgbClr val="D8D8D8"/>
                  </a:solidFill>
                  <a:prstDash val="solid"/>
                  <a:round/>
                  <a:headEnd type="none" w="sm" len="sm"/>
                  <a:tailEnd type="none" w="sm" len="sm"/>
                </a:ln>
              </p:spPr>
            </p:cxnSp>
            <p:cxnSp>
              <p:nvCxnSpPr>
                <p:cNvPr id="317" name="Google Shape;317;p17"/>
                <p:cNvCxnSpPr/>
                <p:nvPr/>
              </p:nvCxnSpPr>
              <p:spPr>
                <a:xfrm>
                  <a:off x="8064090" y="3720353"/>
                  <a:ext cx="0" cy="1201271"/>
                </a:xfrm>
                <a:prstGeom prst="straightConnector1">
                  <a:avLst/>
                </a:prstGeom>
                <a:noFill/>
                <a:ln w="9525" cap="flat" cmpd="sng">
                  <a:solidFill>
                    <a:srgbClr val="D8D8D8"/>
                  </a:solidFill>
                  <a:prstDash val="solid"/>
                  <a:round/>
                  <a:headEnd type="none" w="sm" len="sm"/>
                  <a:tailEnd type="none" w="sm" len="sm"/>
                </a:ln>
              </p:spPr>
            </p:cxnSp>
            <p:cxnSp>
              <p:nvCxnSpPr>
                <p:cNvPr id="318" name="Google Shape;318;p17"/>
                <p:cNvCxnSpPr/>
                <p:nvPr/>
              </p:nvCxnSpPr>
              <p:spPr>
                <a:xfrm>
                  <a:off x="8422877" y="3720353"/>
                  <a:ext cx="0" cy="1201271"/>
                </a:xfrm>
                <a:prstGeom prst="straightConnector1">
                  <a:avLst/>
                </a:prstGeom>
                <a:noFill/>
                <a:ln w="9525" cap="flat" cmpd="sng">
                  <a:solidFill>
                    <a:srgbClr val="D8D8D8"/>
                  </a:solidFill>
                  <a:prstDash val="solid"/>
                  <a:round/>
                  <a:headEnd type="none" w="sm" len="sm"/>
                  <a:tailEnd type="none" w="sm" len="sm"/>
                </a:ln>
              </p:spPr>
            </p:cxnSp>
            <p:cxnSp>
              <p:nvCxnSpPr>
                <p:cNvPr id="319" name="Google Shape;319;p17"/>
                <p:cNvCxnSpPr/>
                <p:nvPr/>
              </p:nvCxnSpPr>
              <p:spPr>
                <a:xfrm>
                  <a:off x="8781463" y="3720353"/>
                  <a:ext cx="0" cy="1201271"/>
                </a:xfrm>
                <a:prstGeom prst="straightConnector1">
                  <a:avLst/>
                </a:prstGeom>
                <a:noFill/>
                <a:ln w="9525" cap="flat" cmpd="sng">
                  <a:solidFill>
                    <a:srgbClr val="D8D8D8"/>
                  </a:solidFill>
                  <a:prstDash val="solid"/>
                  <a:round/>
                  <a:headEnd type="none" w="sm" len="sm"/>
                  <a:tailEnd type="none" w="sm" len="sm"/>
                </a:ln>
              </p:spPr>
            </p:cxnSp>
          </p:grpSp>
          <p:grpSp>
            <p:nvGrpSpPr>
              <p:cNvPr id="320" name="Google Shape;320;p17"/>
              <p:cNvGrpSpPr/>
              <p:nvPr/>
            </p:nvGrpSpPr>
            <p:grpSpPr>
              <a:xfrm>
                <a:off x="4063979" y="3580427"/>
                <a:ext cx="1359198" cy="1596911"/>
                <a:chOff x="4063979" y="3580427"/>
                <a:chExt cx="1359198" cy="1596911"/>
              </a:xfrm>
            </p:grpSpPr>
            <p:sp>
              <p:nvSpPr>
                <p:cNvPr id="321" name="Google Shape;321;p17"/>
                <p:cNvSpPr txBox="1"/>
                <p:nvPr/>
              </p:nvSpPr>
              <p:spPr>
                <a:xfrm>
                  <a:off x="4482823" y="3580427"/>
                  <a:ext cx="940353" cy="300042"/>
                </a:xfrm>
                <a:prstGeom prst="rect">
                  <a:avLst/>
                </a:prstGeom>
                <a:noFill/>
                <a:ln>
                  <a:noFill/>
                </a:ln>
              </p:spPr>
              <p:txBody>
                <a:bodyPr spcFirstLastPara="1" wrap="square" lIns="91425" tIns="45700" rIns="91425" bIns="45700" anchor="t" anchorCtr="0">
                  <a:spAutoFit/>
                </a:bodyPr>
                <a:lstStyle/>
                <a:p>
                  <a:pPr marL="0" marR="0" lvl="0" indent="0" algn="r"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キャリア教育</a:t>
                  </a:r>
                  <a:endParaRPr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22" name="Google Shape;322;p17"/>
                <p:cNvSpPr txBox="1"/>
                <p:nvPr/>
              </p:nvSpPr>
              <p:spPr>
                <a:xfrm>
                  <a:off x="4482823" y="3766530"/>
                  <a:ext cx="940353" cy="300042"/>
                </a:xfrm>
                <a:prstGeom prst="rect">
                  <a:avLst/>
                </a:prstGeom>
                <a:noFill/>
                <a:ln>
                  <a:noFill/>
                </a:ln>
              </p:spPr>
              <p:txBody>
                <a:bodyPr spcFirstLastPara="1" wrap="square" lIns="91425" tIns="45700" rIns="91425" bIns="45700" anchor="t" anchorCtr="0">
                  <a:spAutoFit/>
                </a:bodyPr>
                <a:lstStyle/>
                <a:p>
                  <a:pPr marL="0" marR="0" lvl="0" indent="0" algn="r"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金融教育</a:t>
                  </a:r>
                  <a:endParaRPr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23" name="Google Shape;323;p17"/>
                <p:cNvSpPr txBox="1"/>
                <p:nvPr/>
              </p:nvSpPr>
              <p:spPr>
                <a:xfrm>
                  <a:off x="4482823" y="3938026"/>
                  <a:ext cx="940353" cy="300042"/>
                </a:xfrm>
                <a:prstGeom prst="rect">
                  <a:avLst/>
                </a:prstGeom>
                <a:noFill/>
                <a:ln>
                  <a:noFill/>
                </a:ln>
              </p:spPr>
              <p:txBody>
                <a:bodyPr spcFirstLastPara="1" wrap="square" lIns="91425" tIns="45700" rIns="91425" bIns="45700" anchor="t" anchorCtr="0">
                  <a:spAutoFit/>
                </a:bodyPr>
                <a:lstStyle/>
                <a:p>
                  <a:pPr marL="0" marR="0" lvl="0" indent="0" algn="r"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社会常識力</a:t>
                  </a:r>
                  <a:endParaRPr dirty="0">
                    <a:latin typeface="BIZ UDPゴシック" panose="020B0400000000000000" pitchFamily="50" charset="-128"/>
                  </a:endParaRPr>
                </a:p>
              </p:txBody>
            </p:sp>
            <p:sp>
              <p:nvSpPr>
                <p:cNvPr id="324" name="Google Shape;324;p17"/>
                <p:cNvSpPr txBox="1"/>
                <p:nvPr/>
              </p:nvSpPr>
              <p:spPr>
                <a:xfrm>
                  <a:off x="4205311" y="4122015"/>
                  <a:ext cx="1217866" cy="300042"/>
                </a:xfrm>
                <a:prstGeom prst="rect">
                  <a:avLst/>
                </a:prstGeom>
                <a:noFill/>
                <a:ln>
                  <a:noFill/>
                </a:ln>
              </p:spPr>
              <p:txBody>
                <a:bodyPr spcFirstLastPara="1" wrap="square" lIns="91425" tIns="45700" rIns="91425" bIns="45700" anchor="t" anchorCtr="0">
                  <a:spAutoFit/>
                </a:bodyPr>
                <a:lstStyle/>
                <a:p>
                  <a:pPr marL="0" marR="0" lvl="0" indent="0" algn="r"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目標からの逆算思考</a:t>
                  </a:r>
                  <a:endParaRPr dirty="0">
                    <a:latin typeface="BIZ UDPゴシック" panose="020B0400000000000000" pitchFamily="50" charset="-128"/>
                  </a:endParaRPr>
                </a:p>
              </p:txBody>
            </p:sp>
            <p:sp>
              <p:nvSpPr>
                <p:cNvPr id="325" name="Google Shape;325;p17"/>
                <p:cNvSpPr txBox="1"/>
                <p:nvPr/>
              </p:nvSpPr>
              <p:spPr>
                <a:xfrm>
                  <a:off x="4205311" y="4321333"/>
                  <a:ext cx="1217866" cy="300042"/>
                </a:xfrm>
                <a:prstGeom prst="rect">
                  <a:avLst/>
                </a:prstGeom>
                <a:noFill/>
                <a:ln>
                  <a:noFill/>
                </a:ln>
              </p:spPr>
              <p:txBody>
                <a:bodyPr spcFirstLastPara="1" wrap="square" lIns="91425" tIns="45700" rIns="91425" bIns="45700" anchor="t" anchorCtr="0">
                  <a:spAutoFit/>
                </a:bodyPr>
                <a:lstStyle/>
                <a:p>
                  <a:pPr marL="0" marR="0" lvl="0" indent="0" algn="r"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プレゼン能力</a:t>
                  </a:r>
                  <a:endParaRPr dirty="0">
                    <a:latin typeface="BIZ UDPゴシック" panose="020B0400000000000000" pitchFamily="50" charset="-128"/>
                  </a:endParaRPr>
                </a:p>
              </p:txBody>
            </p:sp>
            <p:sp>
              <p:nvSpPr>
                <p:cNvPr id="326" name="Google Shape;326;p17"/>
                <p:cNvSpPr txBox="1"/>
                <p:nvPr/>
              </p:nvSpPr>
              <p:spPr>
                <a:xfrm>
                  <a:off x="4063979" y="4521025"/>
                  <a:ext cx="1359198" cy="300042"/>
                </a:xfrm>
                <a:prstGeom prst="rect">
                  <a:avLst/>
                </a:prstGeom>
                <a:noFill/>
                <a:ln>
                  <a:noFill/>
                </a:ln>
              </p:spPr>
              <p:txBody>
                <a:bodyPr spcFirstLastPara="1" wrap="square" lIns="91425" tIns="45700" rIns="91425" bIns="45700" anchor="t" anchorCtr="0">
                  <a:spAutoFit/>
                </a:bodyPr>
                <a:lstStyle/>
                <a:p>
                  <a:pPr marL="0" marR="0" lvl="0" indent="0" algn="r"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ディスカッション能力</a:t>
                  </a:r>
                  <a:endParaRPr dirty="0">
                    <a:latin typeface="BIZ UDPゴシック" panose="020B0400000000000000" pitchFamily="50" charset="-128"/>
                  </a:endParaRPr>
                </a:p>
              </p:txBody>
            </p:sp>
            <p:sp>
              <p:nvSpPr>
                <p:cNvPr id="327" name="Google Shape;327;p17"/>
                <p:cNvSpPr txBox="1"/>
                <p:nvPr/>
              </p:nvSpPr>
              <p:spPr>
                <a:xfrm>
                  <a:off x="4063979" y="4701647"/>
                  <a:ext cx="1359198" cy="300042"/>
                </a:xfrm>
                <a:prstGeom prst="rect">
                  <a:avLst/>
                </a:prstGeom>
                <a:noFill/>
                <a:ln>
                  <a:noFill/>
                </a:ln>
              </p:spPr>
              <p:txBody>
                <a:bodyPr spcFirstLastPara="1" wrap="square" lIns="91425" tIns="45700" rIns="91425" bIns="45700" anchor="t" anchorCtr="0">
                  <a:spAutoFit/>
                </a:bodyPr>
                <a:lstStyle/>
                <a:p>
                  <a:pPr marL="0" marR="0" lvl="0" indent="0" algn="r"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リーダーシップ力</a:t>
                  </a:r>
                  <a:endParaRPr dirty="0">
                    <a:latin typeface="BIZ UDPゴシック" panose="020B0400000000000000" pitchFamily="50" charset="-128"/>
                  </a:endParaRPr>
                </a:p>
              </p:txBody>
            </p:sp>
            <p:sp>
              <p:nvSpPr>
                <p:cNvPr id="328" name="Google Shape;328;p17"/>
                <p:cNvSpPr txBox="1"/>
                <p:nvPr/>
              </p:nvSpPr>
              <p:spPr>
                <a:xfrm>
                  <a:off x="4063979" y="4877296"/>
                  <a:ext cx="1359198" cy="300042"/>
                </a:xfrm>
                <a:prstGeom prst="rect">
                  <a:avLst/>
                </a:prstGeom>
                <a:noFill/>
                <a:ln>
                  <a:noFill/>
                </a:ln>
              </p:spPr>
              <p:txBody>
                <a:bodyPr spcFirstLastPara="1" wrap="square" lIns="91425" tIns="45700" rIns="91425" bIns="45700" anchor="t" anchorCtr="0">
                  <a:spAutoFit/>
                </a:bodyPr>
                <a:lstStyle/>
                <a:p>
                  <a:pPr marL="0" marR="0" lvl="0" indent="0" algn="r"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その他</a:t>
                  </a:r>
                  <a:endParaRPr dirty="0">
                    <a:latin typeface="BIZ UDPゴシック" panose="020B0400000000000000" pitchFamily="50" charset="-128"/>
                  </a:endParaRPr>
                </a:p>
              </p:txBody>
            </p:sp>
          </p:grpSp>
          <p:grpSp>
            <p:nvGrpSpPr>
              <p:cNvPr id="329" name="Google Shape;329;p17"/>
              <p:cNvGrpSpPr/>
              <p:nvPr/>
            </p:nvGrpSpPr>
            <p:grpSpPr>
              <a:xfrm>
                <a:off x="5423176" y="3580427"/>
                <a:ext cx="3518806" cy="1604437"/>
                <a:chOff x="5423176" y="3580427"/>
                <a:chExt cx="3518806" cy="1604437"/>
              </a:xfrm>
            </p:grpSpPr>
            <p:sp>
              <p:nvSpPr>
                <p:cNvPr id="330" name="Google Shape;330;p17"/>
                <p:cNvSpPr/>
                <p:nvPr/>
              </p:nvSpPr>
              <p:spPr>
                <a:xfrm>
                  <a:off x="5423176" y="3716010"/>
                  <a:ext cx="1407611" cy="63471"/>
                </a:xfrm>
                <a:prstGeom prst="rect">
                  <a:avLst/>
                </a:prstGeom>
                <a:solidFill>
                  <a:srgbClr val="F4A16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31" name="Google Shape;331;p17"/>
                <p:cNvSpPr txBox="1"/>
                <p:nvPr/>
              </p:nvSpPr>
              <p:spPr>
                <a:xfrm>
                  <a:off x="6786753" y="3580427"/>
                  <a:ext cx="398622" cy="30004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69</a:t>
                  </a:r>
                  <a:endParaRPr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32" name="Google Shape;332;p17"/>
                <p:cNvSpPr/>
                <p:nvPr/>
              </p:nvSpPr>
              <p:spPr>
                <a:xfrm>
                  <a:off x="5423176" y="3890518"/>
                  <a:ext cx="3156044" cy="61764"/>
                </a:xfrm>
                <a:prstGeom prst="rect">
                  <a:avLst/>
                </a:prstGeom>
                <a:solidFill>
                  <a:srgbClr val="F4A16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　　　　</a:t>
                  </a:r>
                  <a:endParaRPr dirty="0">
                    <a:latin typeface="BIZ UDPゴシック" panose="020B0400000000000000" pitchFamily="50" charset="-128"/>
                  </a:endParaRPr>
                </a:p>
              </p:txBody>
            </p:sp>
            <p:sp>
              <p:nvSpPr>
                <p:cNvPr id="333" name="Google Shape;333;p17"/>
                <p:cNvSpPr txBox="1"/>
                <p:nvPr/>
              </p:nvSpPr>
              <p:spPr>
                <a:xfrm>
                  <a:off x="8543360" y="3757185"/>
                  <a:ext cx="398622" cy="507791"/>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171</a:t>
                  </a:r>
                  <a:endParaRPr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34" name="Google Shape;334;p17"/>
                <p:cNvSpPr/>
                <p:nvPr/>
              </p:nvSpPr>
              <p:spPr>
                <a:xfrm>
                  <a:off x="5423177" y="4073609"/>
                  <a:ext cx="1297374" cy="69166"/>
                </a:xfrm>
                <a:prstGeom prst="rect">
                  <a:avLst/>
                </a:prstGeom>
                <a:solidFill>
                  <a:srgbClr val="F4A16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35" name="Google Shape;335;p17"/>
                <p:cNvSpPr txBox="1"/>
                <p:nvPr/>
              </p:nvSpPr>
              <p:spPr>
                <a:xfrm>
                  <a:off x="6659169" y="3945552"/>
                  <a:ext cx="398622" cy="30004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64</a:t>
                  </a:r>
                  <a:endParaRPr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36" name="Google Shape;336;p17"/>
                <p:cNvSpPr/>
                <p:nvPr/>
              </p:nvSpPr>
              <p:spPr>
                <a:xfrm>
                  <a:off x="5423176" y="4257597"/>
                  <a:ext cx="1821179" cy="70647"/>
                </a:xfrm>
                <a:prstGeom prst="rect">
                  <a:avLst/>
                </a:prstGeom>
                <a:solidFill>
                  <a:srgbClr val="F4A16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37" name="Google Shape;337;p17"/>
                <p:cNvSpPr txBox="1"/>
                <p:nvPr/>
              </p:nvSpPr>
              <p:spPr>
                <a:xfrm>
                  <a:off x="7220425" y="4129541"/>
                  <a:ext cx="398622" cy="30004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99</a:t>
                  </a:r>
                  <a:endParaRPr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38" name="Google Shape;338;p17"/>
                <p:cNvSpPr/>
                <p:nvPr/>
              </p:nvSpPr>
              <p:spPr>
                <a:xfrm>
                  <a:off x="5423178" y="4456916"/>
                  <a:ext cx="1801398" cy="73490"/>
                </a:xfrm>
                <a:prstGeom prst="rect">
                  <a:avLst/>
                </a:prstGeom>
                <a:solidFill>
                  <a:srgbClr val="F4A16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39" name="Google Shape;339;p17"/>
                <p:cNvSpPr txBox="1"/>
                <p:nvPr/>
              </p:nvSpPr>
              <p:spPr>
                <a:xfrm>
                  <a:off x="7220425" y="4328859"/>
                  <a:ext cx="398622" cy="30004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98</a:t>
                  </a:r>
                  <a:endParaRPr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40" name="Google Shape;340;p17"/>
                <p:cNvSpPr/>
                <p:nvPr/>
              </p:nvSpPr>
              <p:spPr>
                <a:xfrm>
                  <a:off x="5423179" y="4656608"/>
                  <a:ext cx="1762190" cy="70736"/>
                </a:xfrm>
                <a:prstGeom prst="rect">
                  <a:avLst/>
                </a:prstGeom>
                <a:solidFill>
                  <a:srgbClr val="F4A16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41" name="Google Shape;341;p17"/>
                <p:cNvSpPr txBox="1"/>
                <p:nvPr/>
              </p:nvSpPr>
              <p:spPr>
                <a:xfrm>
                  <a:off x="7203522" y="4528551"/>
                  <a:ext cx="398622" cy="30004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97</a:t>
                  </a:r>
                  <a:endParaRPr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42" name="Google Shape;342;p17"/>
                <p:cNvSpPr/>
                <p:nvPr/>
              </p:nvSpPr>
              <p:spPr>
                <a:xfrm>
                  <a:off x="5423178" y="4837230"/>
                  <a:ext cx="1691874" cy="70736"/>
                </a:xfrm>
                <a:prstGeom prst="rect">
                  <a:avLst/>
                </a:prstGeom>
                <a:solidFill>
                  <a:srgbClr val="F4A16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43" name="Google Shape;343;p17"/>
                <p:cNvSpPr txBox="1"/>
                <p:nvPr/>
              </p:nvSpPr>
              <p:spPr>
                <a:xfrm>
                  <a:off x="7075142" y="4709173"/>
                  <a:ext cx="398622" cy="30004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89</a:t>
                  </a:r>
                  <a:endParaRPr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
              <p:nvSpPr>
                <p:cNvPr id="344" name="Google Shape;344;p17"/>
                <p:cNvSpPr/>
                <p:nvPr/>
              </p:nvSpPr>
              <p:spPr>
                <a:xfrm>
                  <a:off x="5423178" y="5012879"/>
                  <a:ext cx="236889" cy="69082"/>
                </a:xfrm>
                <a:prstGeom prst="rect">
                  <a:avLst/>
                </a:prstGeom>
                <a:solidFill>
                  <a:srgbClr val="F4A16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45" name="Google Shape;345;p17"/>
                <p:cNvSpPr txBox="1"/>
                <p:nvPr/>
              </p:nvSpPr>
              <p:spPr>
                <a:xfrm>
                  <a:off x="5600433" y="4884822"/>
                  <a:ext cx="398622" cy="30004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900"/>
                    <a:buFont typeface="Arial"/>
                    <a:buNone/>
                  </a:pPr>
                  <a:r>
                    <a:rPr lang="ja-JP"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6</a:t>
                  </a:r>
                  <a:endParaRPr sz="9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grpSp>
          <p:grpSp>
            <p:nvGrpSpPr>
              <p:cNvPr id="346" name="Google Shape;346;p17"/>
              <p:cNvGrpSpPr/>
              <p:nvPr/>
            </p:nvGrpSpPr>
            <p:grpSpPr>
              <a:xfrm>
                <a:off x="5227219" y="5154765"/>
                <a:ext cx="3756347" cy="461624"/>
                <a:chOff x="5227219" y="5154765"/>
                <a:chExt cx="3756347" cy="461624"/>
              </a:xfrm>
            </p:grpSpPr>
            <p:sp>
              <p:nvSpPr>
                <p:cNvPr id="347" name="Google Shape;347;p17"/>
                <p:cNvSpPr txBox="1"/>
                <p:nvPr/>
              </p:nvSpPr>
              <p:spPr>
                <a:xfrm>
                  <a:off x="5227219" y="5154765"/>
                  <a:ext cx="398622"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222A35"/>
                    </a:buClr>
                    <a:buSzPts val="800"/>
                    <a:buFont typeface="Arial"/>
                    <a:buNone/>
                  </a:pPr>
                  <a:r>
                    <a:rPr lang="ja-JP"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rPr>
                    <a:t>0</a:t>
                  </a:r>
                  <a:endParaRPr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endParaRPr>
                </a:p>
              </p:txBody>
            </p:sp>
            <p:sp>
              <p:nvSpPr>
                <p:cNvPr id="348" name="Google Shape;348;p17"/>
                <p:cNvSpPr txBox="1"/>
                <p:nvPr/>
              </p:nvSpPr>
              <p:spPr>
                <a:xfrm>
                  <a:off x="5604976" y="5154765"/>
                  <a:ext cx="310907"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222A35"/>
                    </a:buClr>
                    <a:buSzPts val="800"/>
                    <a:buFont typeface="Arial"/>
                    <a:buNone/>
                  </a:pPr>
                  <a:r>
                    <a:rPr lang="ja-JP"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rPr>
                    <a:t>20</a:t>
                  </a:r>
                  <a:endParaRPr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endParaRPr>
                </a:p>
              </p:txBody>
            </p:sp>
            <p:sp>
              <p:nvSpPr>
                <p:cNvPr id="349" name="Google Shape;349;p17"/>
                <p:cNvSpPr txBox="1"/>
                <p:nvPr/>
              </p:nvSpPr>
              <p:spPr>
                <a:xfrm>
                  <a:off x="5985035" y="5154765"/>
                  <a:ext cx="310907"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222A35"/>
                    </a:buClr>
                    <a:buSzPts val="800"/>
                    <a:buFont typeface="Arial"/>
                    <a:buNone/>
                  </a:pPr>
                  <a:r>
                    <a:rPr lang="ja-JP"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rPr>
                    <a:t>40</a:t>
                  </a:r>
                  <a:endParaRPr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endParaRPr>
                </a:p>
              </p:txBody>
            </p:sp>
            <p:sp>
              <p:nvSpPr>
                <p:cNvPr id="350" name="Google Shape;350;p17"/>
                <p:cNvSpPr txBox="1"/>
                <p:nvPr/>
              </p:nvSpPr>
              <p:spPr>
                <a:xfrm>
                  <a:off x="6361331" y="5154765"/>
                  <a:ext cx="310907"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222A35"/>
                    </a:buClr>
                    <a:buSzPts val="800"/>
                    <a:buFont typeface="Arial"/>
                    <a:buNone/>
                  </a:pPr>
                  <a:r>
                    <a:rPr lang="ja-JP"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rPr>
                    <a:t>60</a:t>
                  </a:r>
                  <a:endParaRPr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endParaRPr>
                </a:p>
              </p:txBody>
            </p:sp>
            <p:sp>
              <p:nvSpPr>
                <p:cNvPr id="351" name="Google Shape;351;p17"/>
                <p:cNvSpPr txBox="1"/>
                <p:nvPr/>
              </p:nvSpPr>
              <p:spPr>
                <a:xfrm>
                  <a:off x="6745153" y="5154765"/>
                  <a:ext cx="310907"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222A35"/>
                    </a:buClr>
                    <a:buSzPts val="800"/>
                    <a:buFont typeface="Arial"/>
                    <a:buNone/>
                  </a:pPr>
                  <a:r>
                    <a:rPr lang="ja-JP"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rPr>
                    <a:t>80</a:t>
                  </a:r>
                  <a:endParaRPr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endParaRPr>
                </a:p>
              </p:txBody>
            </p:sp>
            <p:sp>
              <p:nvSpPr>
                <p:cNvPr id="352" name="Google Shape;352;p17"/>
                <p:cNvSpPr txBox="1"/>
                <p:nvPr/>
              </p:nvSpPr>
              <p:spPr>
                <a:xfrm>
                  <a:off x="7060945" y="5154765"/>
                  <a:ext cx="398622"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222A35"/>
                    </a:buClr>
                    <a:buSzPts val="800"/>
                    <a:buFont typeface="Arial"/>
                    <a:buNone/>
                  </a:pPr>
                  <a:r>
                    <a:rPr lang="ja-JP"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rPr>
                    <a:t>100</a:t>
                  </a:r>
                  <a:endParaRPr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endParaRPr>
                </a:p>
              </p:txBody>
            </p:sp>
            <p:sp>
              <p:nvSpPr>
                <p:cNvPr id="353" name="Google Shape;353;p17"/>
                <p:cNvSpPr txBox="1"/>
                <p:nvPr/>
              </p:nvSpPr>
              <p:spPr>
                <a:xfrm>
                  <a:off x="7444767" y="5154765"/>
                  <a:ext cx="398622"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222A35"/>
                    </a:buClr>
                    <a:buSzPts val="800"/>
                    <a:buFont typeface="Arial"/>
                    <a:buNone/>
                  </a:pPr>
                  <a:r>
                    <a:rPr lang="ja-JP"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rPr>
                    <a:t>120</a:t>
                  </a:r>
                  <a:endParaRPr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endParaRPr>
                </a:p>
              </p:txBody>
            </p:sp>
            <p:sp>
              <p:nvSpPr>
                <p:cNvPr id="354" name="Google Shape;354;p17"/>
                <p:cNvSpPr txBox="1"/>
                <p:nvPr/>
              </p:nvSpPr>
              <p:spPr>
                <a:xfrm>
                  <a:off x="7839878" y="5154765"/>
                  <a:ext cx="398622"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222A35"/>
                    </a:buClr>
                    <a:buSzPts val="800"/>
                    <a:buFont typeface="Arial"/>
                    <a:buNone/>
                  </a:pPr>
                  <a:r>
                    <a:rPr lang="ja-JP"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rPr>
                    <a:t>140</a:t>
                  </a:r>
                  <a:endParaRPr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endParaRPr>
                </a:p>
              </p:txBody>
            </p:sp>
            <p:sp>
              <p:nvSpPr>
                <p:cNvPr id="355" name="Google Shape;355;p17"/>
                <p:cNvSpPr txBox="1"/>
                <p:nvPr/>
              </p:nvSpPr>
              <p:spPr>
                <a:xfrm>
                  <a:off x="8208648" y="5154765"/>
                  <a:ext cx="398622"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222A35"/>
                    </a:buClr>
                    <a:buSzPts val="800"/>
                    <a:buFont typeface="Arial"/>
                    <a:buNone/>
                  </a:pPr>
                  <a:r>
                    <a:rPr lang="ja-JP"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rPr>
                    <a:t>160</a:t>
                  </a:r>
                  <a:endParaRPr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endParaRPr>
                </a:p>
              </p:txBody>
            </p:sp>
            <p:sp>
              <p:nvSpPr>
                <p:cNvPr id="356" name="Google Shape;356;p17"/>
                <p:cNvSpPr txBox="1"/>
                <p:nvPr/>
              </p:nvSpPr>
              <p:spPr>
                <a:xfrm>
                  <a:off x="8584944" y="5154765"/>
                  <a:ext cx="398622"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222A35"/>
                    </a:buClr>
                    <a:buSzPts val="800"/>
                    <a:buFont typeface="Arial"/>
                    <a:buNone/>
                  </a:pPr>
                  <a:r>
                    <a:rPr lang="ja-JP"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rPr>
                    <a:t>180</a:t>
                  </a:r>
                  <a:endParaRPr sz="800" b="1" i="0" u="none" strike="noStrike" cap="none" dirty="0">
                    <a:solidFill>
                      <a:srgbClr val="222A35"/>
                    </a:solidFill>
                    <a:latin typeface="BIZ UDPゴシック" panose="020B0400000000000000" pitchFamily="50" charset="-128"/>
                    <a:ea typeface="BIZ UDPゴシック" panose="020B0400000000000000" pitchFamily="50" charset="-128"/>
                    <a:cs typeface="Arial"/>
                    <a:sym typeface="Arial"/>
                  </a:endParaRPr>
                </a:p>
              </p:txBody>
            </p:sp>
          </p:grpSp>
        </p:grpSp>
      </p:grpSp>
      <p:grpSp>
        <p:nvGrpSpPr>
          <p:cNvPr id="357" name="Google Shape;357;p17"/>
          <p:cNvGrpSpPr/>
          <p:nvPr/>
        </p:nvGrpSpPr>
        <p:grpSpPr>
          <a:xfrm>
            <a:off x="319414" y="5233806"/>
            <a:ext cx="3394214" cy="323440"/>
            <a:chOff x="319414" y="5132463"/>
            <a:chExt cx="3394214" cy="323440"/>
          </a:xfrm>
        </p:grpSpPr>
        <p:sp>
          <p:nvSpPr>
            <p:cNvPr id="358" name="Google Shape;358;p17"/>
            <p:cNvSpPr/>
            <p:nvPr/>
          </p:nvSpPr>
          <p:spPr>
            <a:xfrm>
              <a:off x="319414" y="5132463"/>
              <a:ext cx="214717" cy="323440"/>
            </a:xfrm>
            <a:prstGeom prst="rect">
              <a:avLst/>
            </a:prstGeom>
            <a:solidFill>
              <a:srgbClr val="F28D4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59" name="Google Shape;359;p17"/>
            <p:cNvSpPr/>
            <p:nvPr/>
          </p:nvSpPr>
          <p:spPr>
            <a:xfrm>
              <a:off x="440690" y="5132463"/>
              <a:ext cx="3272938" cy="322073"/>
            </a:xfrm>
            <a:prstGeom prst="trapezoid">
              <a:avLst>
                <a:gd name="adj" fmla="val 25000"/>
              </a:avLst>
            </a:prstGeom>
            <a:solidFill>
              <a:srgbClr val="F28D4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grpSp>
      <p:sp>
        <p:nvSpPr>
          <p:cNvPr id="360" name="Google Shape;360;p17"/>
          <p:cNvSpPr txBox="1"/>
          <p:nvPr/>
        </p:nvSpPr>
        <p:spPr>
          <a:xfrm>
            <a:off x="324548" y="5241306"/>
            <a:ext cx="3384033" cy="32312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chemeClr val="lt1"/>
              </a:buClr>
              <a:buSzPts val="1000"/>
              <a:buFont typeface="Arial"/>
              <a:buNone/>
            </a:pPr>
            <a:r>
              <a:rPr lang="ja-JP" sz="10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［キッズ・マネー・スクールでお伝えしているテーマ］</a:t>
            </a:r>
            <a:endParaRPr dirty="0">
              <a:latin typeface="BIZ UDPゴシック" panose="020B0400000000000000" pitchFamily="50" charset="-128"/>
            </a:endParaRPr>
          </a:p>
        </p:txBody>
      </p:sp>
      <p:sp>
        <p:nvSpPr>
          <p:cNvPr id="361" name="Google Shape;361;p17"/>
          <p:cNvSpPr/>
          <p:nvPr/>
        </p:nvSpPr>
        <p:spPr>
          <a:xfrm>
            <a:off x="2168664" y="5809226"/>
            <a:ext cx="951987" cy="174074"/>
          </a:xfrm>
          <a:prstGeom prst="roundRect">
            <a:avLst>
              <a:gd name="adj" fmla="val 16667"/>
            </a:avLst>
          </a:prstGeom>
          <a:solidFill>
            <a:srgbClr val="F28D4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62" name="Google Shape;362;p17"/>
          <p:cNvSpPr txBox="1"/>
          <p:nvPr/>
        </p:nvSpPr>
        <p:spPr>
          <a:xfrm>
            <a:off x="2103514" y="5743156"/>
            <a:ext cx="1082286" cy="30004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ja-JP" sz="9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rPr>
              <a:t>◀ 本日のテーマ</a:t>
            </a:r>
            <a:endParaRPr sz="900" b="1" i="0" u="none" strike="noStrike" cap="none" dirty="0">
              <a:solidFill>
                <a:schemeClr val="lt1"/>
              </a:solidFill>
              <a:latin typeface="BIZ UDPゴシック" panose="020B0400000000000000" pitchFamily="50" charset="-128"/>
              <a:ea typeface="BIZ UDPゴシック" panose="020B0400000000000000" pitchFamily="50" charset="-128"/>
              <a:cs typeface="Arial"/>
              <a:sym typeface="Arial"/>
            </a:endParaRPr>
          </a:p>
        </p:txBody>
      </p:sp>
      <p:sp>
        <p:nvSpPr>
          <p:cNvPr id="363" name="Google Shape;363;p17"/>
          <p:cNvSpPr txBox="1"/>
          <p:nvPr/>
        </p:nvSpPr>
        <p:spPr>
          <a:xfrm>
            <a:off x="6345936" y="6494760"/>
            <a:ext cx="3559871" cy="369291"/>
          </a:xfrm>
          <a:prstGeom prst="rect">
            <a:avLst/>
          </a:prstGeom>
          <a:solidFill>
            <a:srgbClr val="FDF1E9"/>
          </a:solid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ja-JP" sz="6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出典：※1 HERSTORY REVIEW 11月号</a:t>
            </a:r>
            <a:endParaRPr sz="6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50000"/>
              </a:lnSpc>
              <a:spcBef>
                <a:spcPts val="0"/>
              </a:spcBef>
              <a:spcAft>
                <a:spcPts val="0"/>
              </a:spcAft>
              <a:buNone/>
            </a:pPr>
            <a:r>
              <a:rPr lang="ja-JP" sz="6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　　　※2 株式会社イー・ラーニング研究所「 子どもの教育と将来に関する意識調査アンケート」</a:t>
            </a:r>
            <a:endParaRPr sz="600" b="0"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pic>
        <p:nvPicPr>
          <p:cNvPr id="102" name="Google Shape;102;p2"/>
          <p:cNvPicPr preferRelativeResize="0"/>
          <p:nvPr/>
        </p:nvPicPr>
        <p:blipFill rotWithShape="1">
          <a:blip r:embed="rId3">
            <a:alphaModFix/>
          </a:blip>
          <a:srcRect/>
          <a:stretch/>
        </p:blipFill>
        <p:spPr>
          <a:xfrm>
            <a:off x="-363666" y="4231454"/>
            <a:ext cx="1016312" cy="1414516"/>
          </a:xfrm>
          <a:prstGeom prst="rect">
            <a:avLst/>
          </a:prstGeom>
          <a:noFill/>
          <a:ln>
            <a:noFill/>
          </a:ln>
        </p:spPr>
      </p:pic>
      <p:pic>
        <p:nvPicPr>
          <p:cNvPr id="103" name="Google Shape;103;p2"/>
          <p:cNvPicPr preferRelativeResize="0"/>
          <p:nvPr/>
        </p:nvPicPr>
        <p:blipFill rotWithShape="1">
          <a:blip r:embed="rId4">
            <a:alphaModFix/>
          </a:blip>
          <a:srcRect/>
          <a:stretch/>
        </p:blipFill>
        <p:spPr>
          <a:xfrm>
            <a:off x="5823616" y="229193"/>
            <a:ext cx="1613912" cy="1075941"/>
          </a:xfrm>
          <a:prstGeom prst="rect">
            <a:avLst/>
          </a:prstGeom>
          <a:noFill/>
          <a:ln>
            <a:noFill/>
          </a:ln>
        </p:spPr>
      </p:pic>
      <p:grpSp>
        <p:nvGrpSpPr>
          <p:cNvPr id="104" name="Google Shape;104;p2"/>
          <p:cNvGrpSpPr/>
          <p:nvPr/>
        </p:nvGrpSpPr>
        <p:grpSpPr>
          <a:xfrm>
            <a:off x="5429471" y="-79374"/>
            <a:ext cx="5692775" cy="4899025"/>
            <a:chOff x="3440" y="-182"/>
            <a:chExt cx="3586" cy="3086"/>
          </a:xfrm>
        </p:grpSpPr>
        <p:sp>
          <p:nvSpPr>
            <p:cNvPr id="105" name="Google Shape;105;p2"/>
            <p:cNvSpPr/>
            <p:nvPr/>
          </p:nvSpPr>
          <p:spPr>
            <a:xfrm>
              <a:off x="3440" y="-140"/>
              <a:ext cx="3504" cy="303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06" name="Google Shape;106;p2"/>
            <p:cNvSpPr/>
            <p:nvPr/>
          </p:nvSpPr>
          <p:spPr>
            <a:xfrm>
              <a:off x="3440" y="93"/>
              <a:ext cx="2104" cy="1858"/>
            </a:xfrm>
            <a:custGeom>
              <a:avLst/>
              <a:gdLst/>
              <a:ahLst/>
              <a:cxnLst/>
              <a:rect l="l" t="t" r="r" b="b"/>
              <a:pathLst>
                <a:path w="1394" h="1231" extrusionOk="0">
                  <a:moveTo>
                    <a:pt x="200" y="1231"/>
                  </a:moveTo>
                  <a:cubicBezTo>
                    <a:pt x="150" y="1231"/>
                    <a:pt x="100" y="1210"/>
                    <a:pt x="64" y="1169"/>
                  </a:cubicBezTo>
                  <a:cubicBezTo>
                    <a:pt x="0" y="1093"/>
                    <a:pt x="8" y="980"/>
                    <a:pt x="84" y="916"/>
                  </a:cubicBezTo>
                  <a:cubicBezTo>
                    <a:pt x="1077" y="64"/>
                    <a:pt x="1077" y="64"/>
                    <a:pt x="1077" y="64"/>
                  </a:cubicBezTo>
                  <a:cubicBezTo>
                    <a:pt x="1152" y="0"/>
                    <a:pt x="1265" y="9"/>
                    <a:pt x="1330" y="84"/>
                  </a:cubicBezTo>
                  <a:cubicBezTo>
                    <a:pt x="1394" y="159"/>
                    <a:pt x="1385" y="272"/>
                    <a:pt x="1310" y="337"/>
                  </a:cubicBezTo>
                  <a:cubicBezTo>
                    <a:pt x="317" y="1188"/>
                    <a:pt x="317" y="1188"/>
                    <a:pt x="317" y="1188"/>
                  </a:cubicBezTo>
                  <a:cubicBezTo>
                    <a:pt x="283" y="1217"/>
                    <a:pt x="242" y="1231"/>
                    <a:pt x="200" y="1231"/>
                  </a:cubicBez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07" name="Google Shape;107;p2"/>
            <p:cNvSpPr/>
            <p:nvPr/>
          </p:nvSpPr>
          <p:spPr>
            <a:xfrm>
              <a:off x="4702" y="1045"/>
              <a:ext cx="2105" cy="1859"/>
            </a:xfrm>
            <a:custGeom>
              <a:avLst/>
              <a:gdLst/>
              <a:ahLst/>
              <a:cxnLst/>
              <a:rect l="l" t="t" r="r" b="b"/>
              <a:pathLst>
                <a:path w="1395" h="1231" extrusionOk="0">
                  <a:moveTo>
                    <a:pt x="201" y="1231"/>
                  </a:moveTo>
                  <a:cubicBezTo>
                    <a:pt x="150" y="1231"/>
                    <a:pt x="100" y="1210"/>
                    <a:pt x="65" y="1169"/>
                  </a:cubicBezTo>
                  <a:cubicBezTo>
                    <a:pt x="0" y="1094"/>
                    <a:pt x="9" y="980"/>
                    <a:pt x="84" y="916"/>
                  </a:cubicBezTo>
                  <a:cubicBezTo>
                    <a:pt x="1078" y="64"/>
                    <a:pt x="1078" y="64"/>
                    <a:pt x="1078" y="64"/>
                  </a:cubicBezTo>
                  <a:cubicBezTo>
                    <a:pt x="1153" y="0"/>
                    <a:pt x="1266" y="9"/>
                    <a:pt x="1330" y="84"/>
                  </a:cubicBezTo>
                  <a:cubicBezTo>
                    <a:pt x="1395" y="159"/>
                    <a:pt x="1386" y="272"/>
                    <a:pt x="1311" y="337"/>
                  </a:cubicBezTo>
                  <a:cubicBezTo>
                    <a:pt x="317" y="1188"/>
                    <a:pt x="317" y="1188"/>
                    <a:pt x="317" y="1188"/>
                  </a:cubicBezTo>
                  <a:cubicBezTo>
                    <a:pt x="284" y="1217"/>
                    <a:pt x="242" y="1231"/>
                    <a:pt x="201" y="1231"/>
                  </a:cubicBez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08" name="Google Shape;108;p2"/>
            <p:cNvSpPr/>
            <p:nvPr/>
          </p:nvSpPr>
          <p:spPr>
            <a:xfrm>
              <a:off x="3551" y="-182"/>
              <a:ext cx="3475" cy="3076"/>
            </a:xfrm>
            <a:custGeom>
              <a:avLst/>
              <a:gdLst/>
              <a:ahLst/>
              <a:cxnLst/>
              <a:rect l="l" t="t" r="r" b="b"/>
              <a:pathLst>
                <a:path w="2303" h="2038" extrusionOk="0">
                  <a:moveTo>
                    <a:pt x="313" y="2038"/>
                  </a:moveTo>
                  <a:cubicBezTo>
                    <a:pt x="234" y="2038"/>
                    <a:pt x="156" y="2005"/>
                    <a:pt x="101" y="1941"/>
                  </a:cubicBezTo>
                  <a:cubicBezTo>
                    <a:pt x="0" y="1824"/>
                    <a:pt x="13" y="1647"/>
                    <a:pt x="130" y="1546"/>
                  </a:cubicBezTo>
                  <a:cubicBezTo>
                    <a:pt x="1807" y="101"/>
                    <a:pt x="1807" y="101"/>
                    <a:pt x="1807" y="101"/>
                  </a:cubicBezTo>
                  <a:cubicBezTo>
                    <a:pt x="1924" y="0"/>
                    <a:pt x="2101" y="13"/>
                    <a:pt x="2202" y="130"/>
                  </a:cubicBezTo>
                  <a:cubicBezTo>
                    <a:pt x="2303" y="247"/>
                    <a:pt x="2290" y="424"/>
                    <a:pt x="2172" y="525"/>
                  </a:cubicBezTo>
                  <a:cubicBezTo>
                    <a:pt x="496" y="1970"/>
                    <a:pt x="496" y="1970"/>
                    <a:pt x="496" y="1970"/>
                  </a:cubicBezTo>
                  <a:cubicBezTo>
                    <a:pt x="443" y="2016"/>
                    <a:pt x="378" y="2038"/>
                    <a:pt x="313" y="2038"/>
                  </a:cubicBezTo>
                  <a:close/>
                </a:path>
              </a:pathLst>
            </a:custGeom>
            <a:solidFill>
              <a:srgbClr val="FCDF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sp>
          <p:nvSpPr>
            <p:cNvPr id="109" name="Google Shape;109;p2"/>
            <p:cNvSpPr/>
            <p:nvPr/>
          </p:nvSpPr>
          <p:spPr>
            <a:xfrm>
              <a:off x="4737" y="2357"/>
              <a:ext cx="544" cy="545"/>
            </a:xfrm>
            <a:prstGeom prst="ellipse">
              <a:avLst/>
            </a:prstGeom>
            <a:solidFill>
              <a:srgbClr val="F7B26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BIZ UDPゴシック" panose="020B0400000000000000" pitchFamily="50" charset="-128"/>
                <a:ea typeface="BIZ UDPゴシック" panose="020B0400000000000000" pitchFamily="50" charset="-128"/>
                <a:cs typeface="Noto Sans JP"/>
                <a:sym typeface="Noto Sans JP"/>
              </a:endParaRPr>
            </a:p>
          </p:txBody>
        </p:sp>
      </p:grpSp>
      <p:sp>
        <p:nvSpPr>
          <p:cNvPr id="110" name="Google Shape;110;p2"/>
          <p:cNvSpPr txBox="1"/>
          <p:nvPr/>
        </p:nvSpPr>
        <p:spPr>
          <a:xfrm>
            <a:off x="-134197" y="2801034"/>
            <a:ext cx="10174394" cy="923330"/>
          </a:xfrm>
          <a:prstGeom prst="rect">
            <a:avLst/>
          </a:prstGeom>
          <a:noFill/>
          <a:ln>
            <a:noFill/>
          </a:ln>
        </p:spPr>
        <p:txBody>
          <a:bodyPr spcFirstLastPara="1" wrap="square" lIns="91425" tIns="45700" rIns="91425" bIns="45700" anchor="t" anchorCtr="0">
            <a:spAutoFit/>
          </a:bodyPr>
          <a:lstStyle/>
          <a:p>
            <a:pPr marL="457200" marR="0" lvl="0" indent="-457200" algn="ctr" rtl="0">
              <a:spcBef>
                <a:spcPts val="0"/>
              </a:spcBef>
              <a:spcAft>
                <a:spcPts val="0"/>
              </a:spcAft>
              <a:buClr>
                <a:schemeClr val="accent2"/>
              </a:buClr>
              <a:buSzPts val="5400"/>
              <a:buFont typeface="Arial"/>
              <a:buNone/>
            </a:pPr>
            <a:r>
              <a:rPr lang="ja-JP" sz="5400" b="1" u="none" dirty="0">
                <a:solidFill>
                  <a:schemeClr val="accent2"/>
                </a:solidFill>
                <a:latin typeface="BIZ UDPゴシック" panose="020B0400000000000000" pitchFamily="50" charset="-128"/>
                <a:ea typeface="BIZ UDPゴシック" panose="020B0400000000000000" pitchFamily="50" charset="-128"/>
                <a:cs typeface="Noto Sans JP"/>
                <a:sym typeface="Noto Sans JP"/>
              </a:rPr>
              <a:t>おこづかい教育の考え方</a:t>
            </a:r>
            <a:endParaRPr dirty="0">
              <a:latin typeface="BIZ UDPゴシック" panose="020B0400000000000000" pitchFamily="50" charset="-128"/>
              <a:ea typeface="BIZ UDPゴシック" panose="020B0400000000000000" pitchFamily="50" charset="-128"/>
            </a:endParaRPr>
          </a:p>
        </p:txBody>
      </p:sp>
      <p:sp>
        <p:nvSpPr>
          <p:cNvPr id="2" name="フッター プレースホルダー 3">
            <a:extLst>
              <a:ext uri="{FF2B5EF4-FFF2-40B4-BE49-F238E27FC236}">
                <a16:creationId xmlns:a16="http://schemas.microsoft.com/office/drawing/2014/main" id="{7960E28F-3E07-5384-3B06-820947A1DC94}"/>
              </a:ext>
            </a:extLst>
          </p:cNvPr>
          <p:cNvSpPr txBox="1">
            <a:spLocks/>
          </p:cNvSpPr>
          <p:nvPr/>
        </p:nvSpPr>
        <p:spPr>
          <a:xfrm>
            <a:off x="3359125" y="6381028"/>
            <a:ext cx="3273554" cy="290478"/>
          </a:xfrm>
          <a:prstGeom prst="rect">
            <a:avLst/>
          </a:prstGeom>
          <a:noFill/>
          <a:ln>
            <a:noFill/>
          </a:ln>
        </p:spPr>
        <p:txBody>
          <a:bodyPr spcFirstLastPara="1" wrap="square" lIns="82939" tIns="41458" rIns="82939" bIns="41458"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052" b="0" i="0" u="none" strike="noStrike" cap="none">
                <a:solidFill>
                  <a:srgbClr val="888888"/>
                </a:solidFill>
                <a:latin typeface="UD デジタル 教科書体 NK-B" panose="02020700000000000000" pitchFamily="18" charset="-128"/>
                <a:ea typeface="UD デジタル 教科書体 NK-B" panose="02020700000000000000" pitchFamily="18" charset="-128"/>
                <a:cs typeface="Arial"/>
                <a:sym typeface="Arial"/>
              </a:defRPr>
            </a:lvl1pPr>
            <a:lvl2pPr marR="0" lvl="1"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579" b="0" i="0" u="none" strike="noStrike" cap="none">
                <a:solidFill>
                  <a:schemeClr val="dk1"/>
                </a:solidFill>
                <a:latin typeface="Arial"/>
                <a:ea typeface="Arial"/>
                <a:cs typeface="Arial"/>
                <a:sym typeface="Arial"/>
              </a:defRPr>
            </a:lvl9pPr>
          </a:lstStyle>
          <a:p>
            <a:r>
              <a:rPr lang="en-US" altLang="ja-JP" sz="954" dirty="0">
                <a:latin typeface="BIZ UDPゴシック" panose="020B0400000000000000" pitchFamily="50" charset="-128"/>
                <a:ea typeface="BIZ UDPゴシック" panose="020B0400000000000000" pitchFamily="50" charset="-128"/>
              </a:rPr>
              <a:t>©2025</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kids</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money</a:t>
            </a:r>
            <a:r>
              <a:rPr lang="ja-JP" altLang="en-US" sz="954" dirty="0">
                <a:latin typeface="BIZ UDPゴシック" panose="020B0400000000000000" pitchFamily="50" charset="-128"/>
                <a:ea typeface="BIZ UDPゴシック" panose="020B0400000000000000" pitchFamily="50" charset="-128"/>
              </a:rPr>
              <a:t>　</a:t>
            </a:r>
            <a:r>
              <a:rPr lang="en-US" altLang="ja-JP" sz="954" dirty="0">
                <a:latin typeface="BIZ UDPゴシック" panose="020B0400000000000000" pitchFamily="50" charset="-128"/>
                <a:ea typeface="BIZ UDPゴシック" panose="020B0400000000000000" pitchFamily="50" charset="-128"/>
              </a:rPr>
              <a:t>school</a:t>
            </a:r>
            <a:endParaRPr lang="ja-JP" altLang="en-US" sz="954"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6693</TotalTime>
  <Words>6479</Words>
  <Application>Microsoft Office PowerPoint</Application>
  <PresentationFormat>A4 210 x 297 mm</PresentationFormat>
  <Paragraphs>1318</Paragraphs>
  <Slides>49</Slides>
  <Notes>40</Notes>
  <HiddenSlides>1</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49</vt:i4>
      </vt:variant>
    </vt:vector>
  </HeadingPairs>
  <TitlesOfParts>
    <vt:vector size="58" baseType="lpstr">
      <vt:lpstr>BIZ UDPゴシック</vt:lpstr>
      <vt:lpstr>BIZ UDゴシック</vt:lpstr>
      <vt:lpstr>Noto Sans JP</vt:lpstr>
      <vt:lpstr>Noto Sans Symbols</vt:lpstr>
      <vt:lpstr>Arial</vt:lpstr>
      <vt:lpstr>Calibri</vt:lpstr>
      <vt:lpstr>Noto Sans</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dc:creator>
  <cp:lastModifiedBy>祐子 藤原</cp:lastModifiedBy>
  <cp:revision>357</cp:revision>
  <dcterms:created xsi:type="dcterms:W3CDTF">2024-11-01T04:17:59Z</dcterms:created>
  <dcterms:modified xsi:type="dcterms:W3CDTF">2025-02-19T09:04:05Z</dcterms:modified>
</cp:coreProperties>
</file>