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0"/>
  </p:notesMasterIdLst>
  <p:sldIdLst>
    <p:sldId id="351" r:id="rId2"/>
    <p:sldId id="374" r:id="rId3"/>
    <p:sldId id="2147471087" r:id="rId4"/>
    <p:sldId id="2147471123" r:id="rId5"/>
    <p:sldId id="381" r:id="rId6"/>
    <p:sldId id="2147471118" r:id="rId7"/>
    <p:sldId id="2147471095" r:id="rId8"/>
    <p:sldId id="336" r:id="rId9"/>
    <p:sldId id="263" r:id="rId10"/>
    <p:sldId id="2147471119" r:id="rId11"/>
    <p:sldId id="2147471096" r:id="rId12"/>
    <p:sldId id="2147471110" r:id="rId13"/>
    <p:sldId id="2147471098" r:id="rId14"/>
    <p:sldId id="2147471120" r:id="rId15"/>
    <p:sldId id="2147471150" r:id="rId16"/>
    <p:sldId id="2147471111" r:id="rId17"/>
    <p:sldId id="2147471112" r:id="rId18"/>
    <p:sldId id="2147471121" r:id="rId19"/>
    <p:sldId id="2147471105" r:id="rId20"/>
    <p:sldId id="2147471113" r:id="rId21"/>
    <p:sldId id="2147471115" r:id="rId22"/>
    <p:sldId id="2147471116" r:id="rId23"/>
    <p:sldId id="2147471151" r:id="rId24"/>
    <p:sldId id="2147471108" r:id="rId25"/>
    <p:sldId id="2147471114" r:id="rId26"/>
    <p:sldId id="337" r:id="rId27"/>
    <p:sldId id="369" r:id="rId28"/>
    <p:sldId id="2147471117" r:id="rId29"/>
  </p:sldIdLst>
  <p:sldSz cx="9906000" cy="6858000" type="A4"/>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ikeda0190@ouchino-kaikata.com" initials="" lastIdx="1" clrIdx="0">
    <p:extLst>
      <p:ext uri="{19B8F6BF-5375-455C-9EA6-DF929625EA0E}">
        <p15:presenceInfo xmlns:p15="http://schemas.microsoft.com/office/powerpoint/2012/main" userId="619f5ee3c152f769"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6B68A"/>
    <a:srgbClr val="F29558"/>
    <a:srgbClr val="FDF1E9"/>
    <a:srgbClr val="F8CEC8"/>
    <a:srgbClr val="FBE4E1"/>
    <a:srgbClr val="F9D0CB"/>
    <a:srgbClr val="EF7019"/>
    <a:srgbClr val="FCDFBE"/>
    <a:srgbClr val="F28D48"/>
    <a:srgbClr val="F4A16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839" autoAdjust="0"/>
    <p:restoredTop sz="75158" autoAdjust="0"/>
  </p:normalViewPr>
  <p:slideViewPr>
    <p:cSldViewPr snapToGrid="0">
      <p:cViewPr>
        <p:scale>
          <a:sx n="75" d="100"/>
          <a:sy n="75" d="100"/>
        </p:scale>
        <p:origin x="1128" y="-442"/>
      </p:cViewPr>
      <p:guideLst/>
    </p:cSldViewPr>
  </p:slideViewPr>
  <p:notesTextViewPr>
    <p:cViewPr>
      <p:scale>
        <a:sx n="125" d="100"/>
        <a:sy n="125"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BIZ UDPゴシック" panose="020B0400000000000000" pitchFamily="50" charset="-128"/>
                <a:ea typeface="BIZ UDPゴシック" panose="020B0400000000000000" pitchFamily="50" charset="-128"/>
              </a:defRPr>
            </a:lvl1pPr>
          </a:lstStyle>
          <a:p>
            <a:endParaRPr kumimoji="1" lang="ja-JP" altLang="en-US" dirty="0"/>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BIZ UDPゴシック" panose="020B0400000000000000" pitchFamily="50" charset="-128"/>
                <a:ea typeface="BIZ UDPゴシック" panose="020B0400000000000000" pitchFamily="50" charset="-128"/>
              </a:defRPr>
            </a:lvl1pPr>
          </a:lstStyle>
          <a:p>
            <a:fld id="{B1C28F8C-7EDD-46C3-984C-4DF83AAB1FBC}" type="datetimeFigureOut">
              <a:rPr kumimoji="1" lang="ja-JP" altLang="en-US" smtClean="0"/>
              <a:pPr/>
              <a:t>2025/2/19</a:t>
            </a:fld>
            <a:endParaRPr kumimoji="1" lang="ja-JP" altLang="en-US" dirty="0"/>
          </a:p>
        </p:txBody>
      </p:sp>
      <p:sp>
        <p:nvSpPr>
          <p:cNvPr id="4" name="スライド イメージ プレースホルダー 3"/>
          <p:cNvSpPr>
            <a:spLocks noGrp="1" noRot="1" noChangeAspect="1"/>
          </p:cNvSpPr>
          <p:nvPr>
            <p:ph type="sldImg" idx="2"/>
          </p:nvPr>
        </p:nvSpPr>
        <p:spPr>
          <a:xfrm>
            <a:off x="1200150" y="1143000"/>
            <a:ext cx="4457700" cy="3086100"/>
          </a:xfrm>
          <a:prstGeom prst="rect">
            <a:avLst/>
          </a:prstGeom>
          <a:noFill/>
          <a:ln w="12700">
            <a:solidFill>
              <a:prstClr val="black"/>
            </a:solidFill>
          </a:ln>
        </p:spPr>
        <p:txBody>
          <a:bodyPr vert="horz" lIns="91440" tIns="45720" rIns="91440" bIns="45720" rtlCol="0" anchor="ctr"/>
          <a:lstStyle/>
          <a:p>
            <a:endParaRPr lang="ja-JP" altLang="en-US" dirty="0"/>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BIZ UDPゴシック" panose="020B0400000000000000" pitchFamily="50" charset="-128"/>
                <a:ea typeface="BIZ UDPゴシック" panose="020B0400000000000000" pitchFamily="50" charset="-128"/>
              </a:defRPr>
            </a:lvl1pPr>
          </a:lstStyle>
          <a:p>
            <a:endParaRPr kumimoji="1" lang="ja-JP" altLang="en-US" dirty="0"/>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BIZ UDPゴシック" panose="020B0400000000000000" pitchFamily="50" charset="-128"/>
                <a:ea typeface="BIZ UDPゴシック" panose="020B0400000000000000" pitchFamily="50" charset="-128"/>
              </a:defRPr>
            </a:lvl1pPr>
          </a:lstStyle>
          <a:p>
            <a:fld id="{FCE980F0-853C-4136-B01D-324070BB1157}" type="slidenum">
              <a:rPr kumimoji="1" lang="ja-JP" altLang="en-US" smtClean="0"/>
              <a:pPr/>
              <a:t>‹#›</a:t>
            </a:fld>
            <a:endParaRPr kumimoji="1" lang="ja-JP" altLang="en-US" dirty="0"/>
          </a:p>
        </p:txBody>
      </p:sp>
    </p:spTree>
    <p:extLst>
      <p:ext uri="{BB962C8B-B14F-4D97-AF65-F5344CB8AC3E}">
        <p14:creationId xmlns:p14="http://schemas.microsoft.com/office/powerpoint/2010/main" val="262994578"/>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BIZ UDPゴシック" panose="020B0400000000000000" pitchFamily="50" charset="-128"/>
        <a:ea typeface="BIZ UDPゴシック" panose="020B0400000000000000" pitchFamily="50" charset="-128"/>
        <a:cs typeface="+mn-cs"/>
      </a:defRPr>
    </a:lvl1pPr>
    <a:lvl2pPr marL="457200" algn="l" defTabSz="914400" rtl="0" eaLnBrk="1" latinLnBrk="0" hangingPunct="1">
      <a:defRPr kumimoji="1" sz="1200" kern="1200">
        <a:solidFill>
          <a:schemeClr val="tx1"/>
        </a:solidFill>
        <a:latin typeface="BIZ UDPゴシック" panose="020B0400000000000000" pitchFamily="50" charset="-128"/>
        <a:ea typeface="BIZ UDPゴシック" panose="020B0400000000000000" pitchFamily="50" charset="-128"/>
        <a:cs typeface="+mn-cs"/>
      </a:defRPr>
    </a:lvl2pPr>
    <a:lvl3pPr marL="914400" algn="l" defTabSz="914400" rtl="0" eaLnBrk="1" latinLnBrk="0" hangingPunct="1">
      <a:defRPr kumimoji="1" sz="1200" kern="1200">
        <a:solidFill>
          <a:schemeClr val="tx1"/>
        </a:solidFill>
        <a:latin typeface="BIZ UDPゴシック" panose="020B0400000000000000" pitchFamily="50" charset="-128"/>
        <a:ea typeface="BIZ UDPゴシック" panose="020B0400000000000000" pitchFamily="50" charset="-128"/>
        <a:cs typeface="+mn-cs"/>
      </a:defRPr>
    </a:lvl3pPr>
    <a:lvl4pPr marL="1371600" algn="l" defTabSz="914400" rtl="0" eaLnBrk="1" latinLnBrk="0" hangingPunct="1">
      <a:defRPr kumimoji="1" sz="1200" kern="1200">
        <a:solidFill>
          <a:schemeClr val="tx1"/>
        </a:solidFill>
        <a:latin typeface="BIZ UDPゴシック" panose="020B0400000000000000" pitchFamily="50" charset="-128"/>
        <a:ea typeface="BIZ UDPゴシック" panose="020B0400000000000000" pitchFamily="50" charset="-128"/>
        <a:cs typeface="+mn-cs"/>
      </a:defRPr>
    </a:lvl4pPr>
    <a:lvl5pPr marL="1828800" algn="l" defTabSz="914400" rtl="0" eaLnBrk="1" latinLnBrk="0" hangingPunct="1">
      <a:defRPr kumimoji="1" sz="1200" kern="1200">
        <a:solidFill>
          <a:schemeClr val="tx1"/>
        </a:solidFill>
        <a:latin typeface="BIZ UDPゴシック" panose="020B0400000000000000" pitchFamily="50" charset="-128"/>
        <a:ea typeface="BIZ UDPゴシック" panose="020B0400000000000000" pitchFamily="50"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5127">
            <a:extLst>
              <a:ext uri="{FF2B5EF4-FFF2-40B4-BE49-F238E27FC236}">
                <a16:creationId xmlns:a16="http://schemas.microsoft.com/office/drawing/2014/main" id="{E48FF51B-84EF-4FCD-BF8A-788BB84D1740}"/>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36544" indent="-280966">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33388" indent="-225408">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587378" indent="-225408">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42957" indent="-225408">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500121" indent="-225408"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57287" indent="-225408"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414452" indent="-225408"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871617" indent="-225408"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a:spcBef>
                <a:spcPct val="0"/>
              </a:spcBef>
            </a:pPr>
            <a:fld id="{BF246E17-E573-409E-B40A-5E45C3C98C82}" type="slidenum">
              <a:rPr lang="en-US" altLang="ja-JP" smtClean="0">
                <a:latin typeface="BIZ UDPゴシック" panose="020B0400000000000000" pitchFamily="50" charset="-128"/>
                <a:ea typeface="BIZ UDPゴシック" panose="020B0400000000000000" pitchFamily="50" charset="-128"/>
              </a:rPr>
              <a:pPr>
                <a:spcBef>
                  <a:spcPct val="0"/>
                </a:spcBef>
              </a:pPr>
              <a:t>1</a:t>
            </a:fld>
            <a:endParaRPr lang="en-US" altLang="ja-JP" dirty="0">
              <a:latin typeface="BIZ UDPゴシック" panose="020B0400000000000000" pitchFamily="50" charset="-128"/>
              <a:ea typeface="BIZ UDPゴシック" panose="020B0400000000000000" pitchFamily="50" charset="-128"/>
            </a:endParaRPr>
          </a:p>
        </p:txBody>
      </p:sp>
      <p:sp>
        <p:nvSpPr>
          <p:cNvPr id="86019" name="Rectangle 2">
            <a:extLst>
              <a:ext uri="{FF2B5EF4-FFF2-40B4-BE49-F238E27FC236}">
                <a16:creationId xmlns:a16="http://schemas.microsoft.com/office/drawing/2014/main" id="{88932714-4933-41C6-8887-B1ABF4CE94D8}"/>
              </a:ext>
            </a:extLst>
          </p:cNvPr>
          <p:cNvSpPr>
            <a:spLocks noGrp="1" noRot="1" noChangeAspect="1" noChangeArrowheads="1" noTextEdit="1"/>
          </p:cNvSpPr>
          <p:nvPr>
            <p:ph type="sldImg"/>
          </p:nvPr>
        </p:nvSpPr>
        <p:spPr>
          <a:xfrm>
            <a:off x="2914650" y="558800"/>
            <a:ext cx="4030663" cy="2790825"/>
          </a:xfrm>
          <a:solidFill>
            <a:srgbClr val="FFFFFF"/>
          </a:solidFill>
          <a:ln/>
        </p:spPr>
      </p:sp>
      <p:sp>
        <p:nvSpPr>
          <p:cNvPr id="86020" name="Rectangle 3">
            <a:extLst>
              <a:ext uri="{FF2B5EF4-FFF2-40B4-BE49-F238E27FC236}">
                <a16:creationId xmlns:a16="http://schemas.microsoft.com/office/drawing/2014/main" id="{D5EC7DBF-2FC5-4967-979B-DD72860687B8}"/>
              </a:ext>
            </a:extLst>
          </p:cNvPr>
          <p:cNvSpPr>
            <a:spLocks noGrp="1" noChangeArrowheads="1"/>
          </p:cNvSpPr>
          <p:nvPr>
            <p:ph type="body" idx="1"/>
          </p:nvPr>
        </p:nvSpPr>
        <p:spPr>
          <a:xfrm>
            <a:off x="986607" y="3536365"/>
            <a:ext cx="7886562" cy="3350240"/>
          </a:xfrm>
          <a:solidFill>
            <a:srgbClr val="FFFFFF"/>
          </a:solidFill>
          <a:ln>
            <a:solidFill>
              <a:srgbClr val="000000"/>
            </a:solidFill>
            <a:miter lim="800000"/>
            <a:headEnd/>
            <a:tailEnd/>
          </a:ln>
        </p:spPr>
        <p:txBody>
          <a:bodyPr/>
          <a:lstStyle/>
          <a:p>
            <a:r>
              <a:rPr kumimoji="1" lang="ja-JP" altLang="en-US" dirty="0">
                <a:latin typeface="BIZ UDPゴシック" panose="020B0400000000000000" pitchFamily="50" charset="-128"/>
                <a:ea typeface="BIZ UDPゴシック" panose="020B0400000000000000" pitchFamily="50" charset="-128"/>
              </a:rPr>
              <a:t>子ども達は、この後、〇〇を作りを行います。どんな〇〇ができるか楽しみにしていてくださいね！</a:t>
            </a:r>
            <a:endParaRPr kumimoji="1" lang="en-US" altLang="ja-JP" dirty="0">
              <a:latin typeface="BIZ UDPゴシック" panose="020B0400000000000000" pitchFamily="50" charset="-128"/>
              <a:ea typeface="BIZ UDPゴシック" panose="020B0400000000000000" pitchFamily="50" charset="-128"/>
            </a:endParaRPr>
          </a:p>
          <a:p>
            <a:endParaRPr lang="en-US" altLang="ja-JP" dirty="0">
              <a:latin typeface="BIZ UDPゴシック" panose="020B0400000000000000" pitchFamily="50" charset="-128"/>
              <a:ea typeface="BIZ UDPゴシック" panose="020B0400000000000000" pitchFamily="50" charset="-128"/>
            </a:endParaRPr>
          </a:p>
          <a:p>
            <a:r>
              <a:rPr lang="ja-JP" altLang="en-US" dirty="0">
                <a:latin typeface="BIZ UDPゴシック" panose="020B0400000000000000" pitchFamily="50" charset="-128"/>
                <a:ea typeface="BIZ UDPゴシック" panose="020B0400000000000000" pitchFamily="50" charset="-128"/>
              </a:rPr>
              <a:t>子どもたちが〇〇作りを頑張っている間の時間を使いまして、保護者の皆様にも、「　　　　　　　」についてお話をさせていただいます。</a:t>
            </a:r>
            <a:endParaRPr lang="en-US" altLang="ja-JP" dirty="0">
              <a:latin typeface="BIZ UDPゴシック" panose="020B0400000000000000" pitchFamily="50" charset="-128"/>
              <a:ea typeface="BIZ UDPゴシック" panose="020B0400000000000000" pitchFamily="50" charset="-128"/>
            </a:endParaRPr>
          </a:p>
          <a:p>
            <a:r>
              <a:rPr lang="ja-JP" altLang="en-US" dirty="0">
                <a:latin typeface="BIZ UDPゴシック" panose="020B0400000000000000" pitchFamily="50" charset="-128"/>
                <a:ea typeface="BIZ UDPゴシック" panose="020B0400000000000000" pitchFamily="50" charset="-128"/>
              </a:rPr>
              <a:t>限られた時間ではありますが、キッズマネースクールが、親子の学びの時間となれば幸いでございます。</a:t>
            </a:r>
            <a:endParaRPr lang="ja-JP" altLang="ja-JP" dirty="0">
              <a:latin typeface="BIZ UDPゴシック" panose="020B0400000000000000" pitchFamily="50" charset="-128"/>
              <a:ea typeface="BIZ UDPゴシック" panose="020B0400000000000000" pitchFamily="50" charset="-128"/>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A2B7FA-5EE5-88BB-FD2E-18F1A0324A65}"/>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A1F48FC1-44D1-9322-5A18-C3FE1E5BC590}"/>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9D4AB9F-CD6B-8AC7-98B5-B01EAFBE3A10}"/>
              </a:ext>
            </a:extLst>
          </p:cNvPr>
          <p:cNvSpPr>
            <a:spLocks noGrp="1"/>
          </p:cNvSpPr>
          <p:nvPr>
            <p:ph type="body" idx="1"/>
          </p:nvPr>
        </p:nvSpPr>
        <p:spPr/>
        <p:txBody>
          <a:bodyPr/>
          <a:lstStyle/>
          <a:p>
            <a:r>
              <a:rPr kumimoji="1" lang="ja-JP" altLang="en-US" dirty="0"/>
              <a:t>参加している方々のほとんどが、すでに大学入学費用を想定してい準備を始めている</a:t>
            </a:r>
          </a:p>
          <a:p>
            <a:r>
              <a:rPr kumimoji="1" lang="ja-JP" altLang="en-US" dirty="0"/>
              <a:t>⇒</a:t>
            </a:r>
          </a:p>
          <a:p>
            <a:r>
              <a:rPr kumimoji="1" lang="ja-JP" altLang="en-US" dirty="0"/>
              <a:t>しかし、大学に入学するまでにかかる、習い事や、小中高の学費や学習塾やそれ以外にお子さんが興味を持ったことに対する費用は想定できていない。</a:t>
            </a:r>
          </a:p>
          <a:p>
            <a:r>
              <a:rPr kumimoji="1" lang="ja-JP" altLang="en-US" dirty="0"/>
              <a:t>⇒</a:t>
            </a:r>
          </a:p>
          <a:p>
            <a:r>
              <a:rPr kumimoji="1" lang="ja-JP" altLang="en-US" dirty="0"/>
              <a:t>できていない理由は、情報が足りてない？</a:t>
            </a:r>
          </a:p>
          <a:p>
            <a:r>
              <a:rPr kumimoji="1" lang="ja-JP" altLang="en-US" dirty="0"/>
              <a:t>⇒</a:t>
            </a:r>
          </a:p>
          <a:p>
            <a:r>
              <a:rPr kumimoji="1" lang="ja-JP" altLang="en-US" dirty="0"/>
              <a:t>お子さんには無限の可能性がある</a:t>
            </a:r>
          </a:p>
          <a:p>
            <a:r>
              <a:rPr kumimoji="1" lang="ja-JP" altLang="en-US" dirty="0"/>
              <a:t>⇒</a:t>
            </a:r>
          </a:p>
          <a:p>
            <a:r>
              <a:rPr kumimoji="1" lang="ja-JP" altLang="en-US" dirty="0"/>
              <a:t>お子さんが本気で取り組みたいとおもったものを応援したいと思うのが親の気持ち</a:t>
            </a:r>
          </a:p>
          <a:p>
            <a:r>
              <a:rPr kumimoji="1" lang="ja-JP" altLang="en-US" dirty="0"/>
              <a:t>⇒</a:t>
            </a:r>
          </a:p>
          <a:p>
            <a:r>
              <a:rPr kumimoji="1" lang="ja-JP" altLang="en-US" dirty="0"/>
              <a:t>今はまだ小さくて、お子さんが自身の進路を意思表示していない子も多いと思いますが、年を重ねるごとのお子さんの思いも生まれてくると思います。</a:t>
            </a:r>
          </a:p>
          <a:p>
            <a:r>
              <a:rPr kumimoji="1" lang="ja-JP" altLang="en-US" dirty="0"/>
              <a:t>⇒</a:t>
            </a:r>
          </a:p>
          <a:p>
            <a:r>
              <a:rPr kumimoji="1" lang="ja-JP" altLang="en-US" dirty="0"/>
              <a:t>その為にもお子さんの選択によって、かかる家庭の負担を想定しておくことは、非常に重要です。</a:t>
            </a:r>
          </a:p>
          <a:p>
            <a:endParaRPr kumimoji="1" lang="en-US" altLang="ja-JP" dirty="0"/>
          </a:p>
          <a:p>
            <a:endParaRPr kumimoji="1" lang="en-US" altLang="ja-JP" dirty="0"/>
          </a:p>
          <a:p>
            <a:r>
              <a:rPr kumimoji="1" lang="en-US" altLang="ja-JP" dirty="0"/>
              <a:t>https://www.sumitomolife.co.jp/lineup/mirailabo/data/kyouikuhi.html</a:t>
            </a:r>
          </a:p>
          <a:p>
            <a:r>
              <a:rPr kumimoji="1" lang="en-US" altLang="ja-JP" dirty="0"/>
              <a:t>https://benesse.jp/qa/nayami/20230101-1.html</a:t>
            </a:r>
          </a:p>
        </p:txBody>
      </p:sp>
      <p:sp>
        <p:nvSpPr>
          <p:cNvPr id="4" name="スライド番号プレースホルダー 3">
            <a:extLst>
              <a:ext uri="{FF2B5EF4-FFF2-40B4-BE49-F238E27FC236}">
                <a16:creationId xmlns:a16="http://schemas.microsoft.com/office/drawing/2014/main" id="{A076AE8B-4287-1A07-7FED-56199CAEDAC3}"/>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CE980F0-853C-4136-B01D-324070BB1157}" type="slidenum">
              <a:rPr kumimoji="1" lang="ja-JP" altLang="en-US" sz="1200" b="0" i="0" u="none" strike="noStrike" kern="1200" cap="none" spc="0" normalizeH="0" baseline="0" noProof="0" smtClean="0">
                <a:ln>
                  <a:noFill/>
                </a:ln>
                <a:solidFill>
                  <a:prstClr val="black"/>
                </a:solidFill>
                <a:effectLst/>
                <a:uLnTx/>
                <a:uFillTx/>
                <a:cs typeface="+mn-cs"/>
              </a:rPr>
              <a:pPr marL="0" marR="0" lvl="0" indent="0" algn="r" defTabSz="457200" rtl="0" eaLnBrk="1" fontAlgn="auto" latinLnBrk="0" hangingPunct="1">
                <a:lnSpc>
                  <a:spcPct val="100000"/>
                </a:lnSpc>
                <a:spcBef>
                  <a:spcPts val="0"/>
                </a:spcBef>
                <a:spcAft>
                  <a:spcPts val="0"/>
                </a:spcAft>
                <a:buClrTx/>
                <a:buSzTx/>
                <a:buFontTx/>
                <a:buNone/>
                <a:tabLst/>
                <a:defRPr/>
              </a:pPr>
              <a:t>13</a:t>
            </a:fld>
            <a:endParaRPr kumimoji="1" lang="ja-JP" altLang="en-US" sz="1200" b="0" i="0" u="none" strike="noStrike" kern="1200" cap="none" spc="0" normalizeH="0" baseline="0" noProof="0" dirty="0">
              <a:ln>
                <a:noFill/>
              </a:ln>
              <a:solidFill>
                <a:prstClr val="black"/>
              </a:solidFill>
              <a:effectLst/>
              <a:uLnTx/>
              <a:uFillTx/>
              <a:cs typeface="+mn-cs"/>
            </a:endParaRPr>
          </a:p>
        </p:txBody>
      </p:sp>
    </p:spTree>
    <p:extLst>
      <p:ext uri="{BB962C8B-B14F-4D97-AF65-F5344CB8AC3E}">
        <p14:creationId xmlns:p14="http://schemas.microsoft.com/office/powerpoint/2010/main" val="10709246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62F2A1-086F-3EF2-64AA-A7D13890F6F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C3F1AA1E-34B7-9A46-B4F1-CD978F3B80FB}"/>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1C1E42F6-9856-B625-EED2-2103B2DE1DA8}"/>
              </a:ext>
            </a:extLst>
          </p:cNvPr>
          <p:cNvSpPr>
            <a:spLocks noGrp="1"/>
          </p:cNvSpPr>
          <p:nvPr>
            <p:ph type="body" idx="1"/>
          </p:nvPr>
        </p:nvSpPr>
        <p:spPr/>
        <p:txBody>
          <a:bodyPr/>
          <a:lstStyle/>
          <a:p>
            <a:endParaRPr kumimoji="1" lang="en-US" altLang="ja-JP" dirty="0"/>
          </a:p>
        </p:txBody>
      </p:sp>
      <p:sp>
        <p:nvSpPr>
          <p:cNvPr id="4" name="スライド番号プレースホルダー 3">
            <a:extLst>
              <a:ext uri="{FF2B5EF4-FFF2-40B4-BE49-F238E27FC236}">
                <a16:creationId xmlns:a16="http://schemas.microsoft.com/office/drawing/2014/main" id="{4DA252B2-EF0F-4E3F-A917-ED394436209E}"/>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CE980F0-853C-4136-B01D-324070BB1157}" type="slidenum">
              <a:rPr kumimoji="1" lang="ja-JP" altLang="en-US" sz="1200" b="0" i="0" u="none" strike="noStrike" kern="1200" cap="none" spc="0" normalizeH="0" baseline="0" noProof="0" smtClean="0">
                <a:ln>
                  <a:noFill/>
                </a:ln>
                <a:solidFill>
                  <a:prstClr val="black"/>
                </a:solidFill>
                <a:effectLst/>
                <a:uLnTx/>
                <a:uFillTx/>
                <a:cs typeface="+mn-cs"/>
              </a:rPr>
              <a:pPr marL="0" marR="0" lvl="0" indent="0" algn="r" defTabSz="457200" rtl="0" eaLnBrk="1" fontAlgn="auto" latinLnBrk="0" hangingPunct="1">
                <a:lnSpc>
                  <a:spcPct val="100000"/>
                </a:lnSpc>
                <a:spcBef>
                  <a:spcPts val="0"/>
                </a:spcBef>
                <a:spcAft>
                  <a:spcPts val="0"/>
                </a:spcAft>
                <a:buClrTx/>
                <a:buSzTx/>
                <a:buFontTx/>
                <a:buNone/>
                <a:tabLst/>
                <a:defRPr/>
              </a:pPr>
              <a:t>14</a:t>
            </a:fld>
            <a:endParaRPr kumimoji="1" lang="ja-JP" altLang="en-US" sz="1200" b="0" i="0" u="none" strike="noStrike" kern="1200" cap="none" spc="0" normalizeH="0" baseline="0" noProof="0" dirty="0">
              <a:ln>
                <a:noFill/>
              </a:ln>
              <a:solidFill>
                <a:prstClr val="black"/>
              </a:solidFill>
              <a:effectLst/>
              <a:uLnTx/>
              <a:uFillTx/>
              <a:cs typeface="+mn-cs"/>
            </a:endParaRPr>
          </a:p>
        </p:txBody>
      </p:sp>
    </p:spTree>
    <p:extLst>
      <p:ext uri="{BB962C8B-B14F-4D97-AF65-F5344CB8AC3E}">
        <p14:creationId xmlns:p14="http://schemas.microsoft.com/office/powerpoint/2010/main" val="10394701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D9993D-7D3E-57E6-60EB-A8C10841B9C3}"/>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6175394B-A06A-B97A-2FA9-234EB1FC6C3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7729424-28FE-285A-FA88-E62FF6CF898F}"/>
              </a:ext>
            </a:extLst>
          </p:cNvPr>
          <p:cNvSpPr>
            <a:spLocks noGrp="1"/>
          </p:cNvSpPr>
          <p:nvPr>
            <p:ph type="body" idx="1"/>
          </p:nvPr>
        </p:nvSpPr>
        <p:spPr/>
        <p:txBody>
          <a:bodyPr/>
          <a:lstStyle/>
          <a:p>
            <a:r>
              <a:rPr kumimoji="1" lang="en-US" altLang="ja-JP" dirty="0"/>
              <a:t>https://www.sumitomolife.co.jp/lineup/mirailabo/data/kyouikuhi.html</a:t>
            </a:r>
          </a:p>
          <a:p>
            <a:endParaRPr kumimoji="1" lang="en-US" altLang="ja-JP" dirty="0"/>
          </a:p>
          <a:p>
            <a:r>
              <a:rPr kumimoji="1" lang="en-US" altLang="ja-JP" dirty="0"/>
              <a:t>https://benesse.jp/qa/nayami/20230101-1.html</a:t>
            </a:r>
          </a:p>
        </p:txBody>
      </p:sp>
      <p:sp>
        <p:nvSpPr>
          <p:cNvPr id="4" name="スライド番号プレースホルダー 3">
            <a:extLst>
              <a:ext uri="{FF2B5EF4-FFF2-40B4-BE49-F238E27FC236}">
                <a16:creationId xmlns:a16="http://schemas.microsoft.com/office/drawing/2014/main" id="{8C02CF19-AFF7-73A4-D002-1B2D08E3B6FD}"/>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CE980F0-853C-4136-B01D-324070BB1157}" type="slidenum">
              <a:rPr kumimoji="1" lang="ja-JP" altLang="en-US" sz="1200" b="0" i="0" u="none" strike="noStrike" kern="1200" cap="none" spc="0" normalizeH="0" baseline="0" noProof="0" smtClean="0">
                <a:ln>
                  <a:noFill/>
                </a:ln>
                <a:solidFill>
                  <a:prstClr val="black"/>
                </a:solidFill>
                <a:effectLst/>
                <a:uLnTx/>
                <a:uFillTx/>
                <a:cs typeface="+mn-cs"/>
              </a:rPr>
              <a:pPr marL="0" marR="0" lvl="0" indent="0" algn="r" defTabSz="457200" rtl="0" eaLnBrk="1" fontAlgn="auto" latinLnBrk="0" hangingPunct="1">
                <a:lnSpc>
                  <a:spcPct val="100000"/>
                </a:lnSpc>
                <a:spcBef>
                  <a:spcPts val="0"/>
                </a:spcBef>
                <a:spcAft>
                  <a:spcPts val="0"/>
                </a:spcAft>
                <a:buClrTx/>
                <a:buSzTx/>
                <a:buFontTx/>
                <a:buNone/>
                <a:tabLst/>
                <a:defRPr/>
              </a:pPr>
              <a:t>15</a:t>
            </a:fld>
            <a:endParaRPr kumimoji="1" lang="ja-JP" altLang="en-US" sz="1200" b="0" i="0" u="none" strike="noStrike" kern="1200" cap="none" spc="0" normalizeH="0" baseline="0" noProof="0" dirty="0">
              <a:ln>
                <a:noFill/>
              </a:ln>
              <a:solidFill>
                <a:prstClr val="black"/>
              </a:solidFill>
              <a:effectLst/>
              <a:uLnTx/>
              <a:uFillTx/>
              <a:cs typeface="+mn-cs"/>
            </a:endParaRPr>
          </a:p>
        </p:txBody>
      </p:sp>
    </p:spTree>
    <p:extLst>
      <p:ext uri="{BB962C8B-B14F-4D97-AF65-F5344CB8AC3E}">
        <p14:creationId xmlns:p14="http://schemas.microsoft.com/office/powerpoint/2010/main" val="26601993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ED53BC-5B3C-53BC-1866-D26BB404FFB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D9A02E4-6F1E-3C2C-BAE2-01B843C2374D}"/>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9FAB07E-B490-AFAE-7423-9F11D9C96A28}"/>
              </a:ext>
            </a:extLst>
          </p:cNvPr>
          <p:cNvSpPr>
            <a:spLocks noGrp="1"/>
          </p:cNvSpPr>
          <p:nvPr>
            <p:ph type="body" idx="1"/>
          </p:nvPr>
        </p:nvSpPr>
        <p:spPr/>
        <p:txBody>
          <a:bodyPr/>
          <a:lstStyle/>
          <a:p>
            <a:r>
              <a:rPr kumimoji="1" lang="ja-JP" altLang="en-US" dirty="0"/>
              <a:t>子育て費用の準備もお子さんの幸せを願いから</a:t>
            </a:r>
          </a:p>
          <a:p>
            <a:r>
              <a:rPr kumimoji="1" lang="ja-JP" altLang="en-US" dirty="0"/>
              <a:t>⇒</a:t>
            </a:r>
          </a:p>
          <a:p>
            <a:r>
              <a:rPr kumimoji="1" lang="ja-JP" altLang="en-US" dirty="0"/>
              <a:t>お子さんの幸せは今だけの幸せではなく、お子さんの人生の幸せです。</a:t>
            </a:r>
          </a:p>
          <a:p>
            <a:r>
              <a:rPr kumimoji="1" lang="ja-JP" altLang="en-US" dirty="0"/>
              <a:t>⇒</a:t>
            </a:r>
          </a:p>
          <a:p>
            <a:r>
              <a:rPr kumimoji="1" lang="ja-JP" altLang="en-US" dirty="0"/>
              <a:t>だから、老後になった将来も多くの方が、お子さんに負担をかけたくないと思っています。</a:t>
            </a:r>
          </a:p>
          <a:p>
            <a:r>
              <a:rPr kumimoji="1" lang="ja-JP" altLang="en-US" dirty="0"/>
              <a:t>⇒</a:t>
            </a:r>
          </a:p>
          <a:p>
            <a:r>
              <a:rPr kumimoji="1" lang="ja-JP" altLang="en-US" dirty="0"/>
              <a:t>皆さんが、</a:t>
            </a:r>
            <a:r>
              <a:rPr kumimoji="1" lang="en-US" altLang="ja-JP" dirty="0"/>
              <a:t>75</a:t>
            </a:r>
            <a:r>
              <a:rPr kumimoji="1" lang="ja-JP" altLang="en-US" dirty="0"/>
              <a:t>歳になった時、お子さんは何歳ですか？その時のお孫さんはいますか？お孫さんは何歳ですか？</a:t>
            </a:r>
          </a:p>
          <a:p>
            <a:r>
              <a:rPr kumimoji="1" lang="ja-JP" altLang="en-US" dirty="0"/>
              <a:t>⇒</a:t>
            </a:r>
          </a:p>
          <a:p>
            <a:r>
              <a:rPr kumimoji="1" lang="ja-JP" altLang="en-US" dirty="0"/>
              <a:t>例えば</a:t>
            </a:r>
            <a:r>
              <a:rPr kumimoji="1" lang="en-US" altLang="ja-JP" dirty="0"/>
              <a:t>40</a:t>
            </a:r>
            <a:r>
              <a:rPr kumimoji="1" lang="ja-JP" altLang="en-US" dirty="0"/>
              <a:t>年後と想定すると、お子さんの年齢は</a:t>
            </a:r>
            <a:r>
              <a:rPr kumimoji="1" lang="en-US" altLang="ja-JP" dirty="0"/>
              <a:t>45</a:t>
            </a:r>
            <a:r>
              <a:rPr kumimoji="1" lang="ja-JP" altLang="en-US" dirty="0"/>
              <a:t>歳前後</a:t>
            </a:r>
          </a:p>
          <a:p>
            <a:r>
              <a:rPr kumimoji="1" lang="ja-JP" altLang="en-US" dirty="0"/>
              <a:t>お孫さんが、</a:t>
            </a:r>
            <a:r>
              <a:rPr kumimoji="1" lang="en-US" altLang="ja-JP" dirty="0"/>
              <a:t>2</a:t>
            </a:r>
            <a:r>
              <a:rPr kumimoji="1" lang="ja-JP" altLang="en-US" dirty="0"/>
              <a:t>人、</a:t>
            </a:r>
            <a:r>
              <a:rPr kumimoji="1" lang="en-US" altLang="ja-JP" dirty="0"/>
              <a:t>10</a:t>
            </a:r>
            <a:r>
              <a:rPr kumimoji="1" lang="ja-JP" altLang="en-US" dirty="0"/>
              <a:t>歳くらいの子がいることが想像できます。</a:t>
            </a:r>
          </a:p>
          <a:p>
            <a:r>
              <a:rPr kumimoji="1" lang="ja-JP" altLang="en-US" dirty="0"/>
              <a:t>先ほど話したようにこれからすごくお金のかかるときです。</a:t>
            </a:r>
          </a:p>
          <a:p>
            <a:r>
              <a:rPr kumimoji="1" lang="ja-JP" altLang="en-US" dirty="0"/>
              <a:t>⇒</a:t>
            </a:r>
          </a:p>
          <a:p>
            <a:r>
              <a:rPr kumimoji="1" lang="ja-JP" altLang="en-US" dirty="0"/>
              <a:t>この時に皆さんの老後は経済的に自立していないとお子さんの家庭はどうなりますか？</a:t>
            </a:r>
          </a:p>
          <a:p>
            <a:r>
              <a:rPr kumimoji="1" lang="ja-JP" altLang="en-US" dirty="0"/>
              <a:t>⇒</a:t>
            </a:r>
          </a:p>
          <a:p>
            <a:r>
              <a:rPr kumimoji="1" lang="ja-JP" altLang="en-US" dirty="0"/>
              <a:t>お子さんの将来の為にも、育児にかかるお金以外に、老後に対する備えも必要です</a:t>
            </a:r>
          </a:p>
          <a:p>
            <a:endParaRPr kumimoji="1" lang="en-US" altLang="ja-JP" dirty="0"/>
          </a:p>
        </p:txBody>
      </p:sp>
      <p:sp>
        <p:nvSpPr>
          <p:cNvPr id="4" name="スライド番号プレースホルダー 3">
            <a:extLst>
              <a:ext uri="{FF2B5EF4-FFF2-40B4-BE49-F238E27FC236}">
                <a16:creationId xmlns:a16="http://schemas.microsoft.com/office/drawing/2014/main" id="{E42D5445-B67F-5E72-FCD2-F999C7B07353}"/>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CE980F0-853C-4136-B01D-324070BB1157}" type="slidenum">
              <a:rPr kumimoji="1" lang="ja-JP" altLang="en-US" sz="1200" b="0" i="0" u="none" strike="noStrike" kern="1200" cap="none" spc="0" normalizeH="0" baseline="0" noProof="0" smtClean="0">
                <a:ln>
                  <a:noFill/>
                </a:ln>
                <a:solidFill>
                  <a:prstClr val="black"/>
                </a:solidFill>
                <a:effectLst/>
                <a:uLnTx/>
                <a:uFillTx/>
                <a:cs typeface="+mn-cs"/>
              </a:rPr>
              <a:pPr marL="0" marR="0" lvl="0" indent="0" algn="r" defTabSz="457200" rtl="0" eaLnBrk="1" fontAlgn="auto" latinLnBrk="0" hangingPunct="1">
                <a:lnSpc>
                  <a:spcPct val="100000"/>
                </a:lnSpc>
                <a:spcBef>
                  <a:spcPts val="0"/>
                </a:spcBef>
                <a:spcAft>
                  <a:spcPts val="0"/>
                </a:spcAft>
                <a:buClrTx/>
                <a:buSzTx/>
                <a:buFontTx/>
                <a:buNone/>
                <a:tabLst/>
                <a:defRPr/>
              </a:pPr>
              <a:t>17</a:t>
            </a:fld>
            <a:endParaRPr kumimoji="1" lang="ja-JP" altLang="en-US" sz="1200" b="0" i="0" u="none" strike="noStrike" kern="1200" cap="none" spc="0" normalizeH="0" baseline="0" noProof="0" dirty="0">
              <a:ln>
                <a:noFill/>
              </a:ln>
              <a:solidFill>
                <a:prstClr val="black"/>
              </a:solidFill>
              <a:effectLst/>
              <a:uLnTx/>
              <a:uFillTx/>
              <a:cs typeface="+mn-cs"/>
            </a:endParaRPr>
          </a:p>
        </p:txBody>
      </p:sp>
    </p:spTree>
    <p:extLst>
      <p:ext uri="{BB962C8B-B14F-4D97-AF65-F5344CB8AC3E}">
        <p14:creationId xmlns:p14="http://schemas.microsoft.com/office/powerpoint/2010/main" val="23291668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C7FD38-CE61-4F1A-60A6-BE1000DC2B08}"/>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28D2981-31C7-9A2C-0B7D-9395EFF18D57}"/>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018836A3-F086-1B7A-0666-5F5F62BA33EF}"/>
              </a:ext>
            </a:extLst>
          </p:cNvPr>
          <p:cNvSpPr>
            <a:spLocks noGrp="1"/>
          </p:cNvSpPr>
          <p:nvPr>
            <p:ph type="body" idx="1"/>
          </p:nvPr>
        </p:nvSpPr>
        <p:spPr/>
        <p:txBody>
          <a:bodyPr/>
          <a:lstStyle/>
          <a:p>
            <a:endParaRPr kumimoji="1" lang="en-US" altLang="ja-JP" dirty="0"/>
          </a:p>
        </p:txBody>
      </p:sp>
      <p:sp>
        <p:nvSpPr>
          <p:cNvPr id="4" name="スライド番号プレースホルダー 3">
            <a:extLst>
              <a:ext uri="{FF2B5EF4-FFF2-40B4-BE49-F238E27FC236}">
                <a16:creationId xmlns:a16="http://schemas.microsoft.com/office/drawing/2014/main" id="{4FEE4AFC-EF8C-8268-05C6-63794228AAD6}"/>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CE980F0-853C-4136-B01D-324070BB1157}" type="slidenum">
              <a:rPr kumimoji="1" lang="ja-JP" altLang="en-US" sz="1200" b="0" i="0" u="none" strike="noStrike" kern="1200" cap="none" spc="0" normalizeH="0" baseline="0" noProof="0" smtClean="0">
                <a:ln>
                  <a:noFill/>
                </a:ln>
                <a:solidFill>
                  <a:prstClr val="black"/>
                </a:solidFill>
                <a:effectLst/>
                <a:uLnTx/>
                <a:uFillTx/>
                <a:cs typeface="+mn-cs"/>
              </a:rPr>
              <a:pPr marL="0" marR="0" lvl="0" indent="0" algn="r" defTabSz="457200" rtl="0" eaLnBrk="1" fontAlgn="auto" latinLnBrk="0" hangingPunct="1">
                <a:lnSpc>
                  <a:spcPct val="100000"/>
                </a:lnSpc>
                <a:spcBef>
                  <a:spcPts val="0"/>
                </a:spcBef>
                <a:spcAft>
                  <a:spcPts val="0"/>
                </a:spcAft>
                <a:buClrTx/>
                <a:buSzTx/>
                <a:buFontTx/>
                <a:buNone/>
                <a:tabLst/>
                <a:defRPr/>
              </a:pPr>
              <a:t>18</a:t>
            </a:fld>
            <a:endParaRPr kumimoji="1" lang="ja-JP" altLang="en-US" sz="1200" b="0" i="0" u="none" strike="noStrike" kern="1200" cap="none" spc="0" normalizeH="0" baseline="0" noProof="0" dirty="0">
              <a:ln>
                <a:noFill/>
              </a:ln>
              <a:solidFill>
                <a:prstClr val="black"/>
              </a:solidFill>
              <a:effectLst/>
              <a:uLnTx/>
              <a:uFillTx/>
              <a:cs typeface="+mn-cs"/>
            </a:endParaRPr>
          </a:p>
        </p:txBody>
      </p:sp>
    </p:spTree>
    <p:extLst>
      <p:ext uri="{BB962C8B-B14F-4D97-AF65-F5344CB8AC3E}">
        <p14:creationId xmlns:p14="http://schemas.microsoft.com/office/powerpoint/2010/main" val="103617065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F8F7C1-1A78-8275-9858-914CBD5BA944}"/>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0FD32216-A043-DB44-0F79-B87CEA488A7E}"/>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AEC40E3F-9170-03C5-344E-72642D4591A0}"/>
              </a:ext>
            </a:extLst>
          </p:cNvPr>
          <p:cNvSpPr>
            <a:spLocks noGrp="1"/>
          </p:cNvSpPr>
          <p:nvPr>
            <p:ph type="body" idx="1"/>
          </p:nvPr>
        </p:nvSpPr>
        <p:spPr/>
        <p:txBody>
          <a:bodyPr/>
          <a:lstStyle/>
          <a:p>
            <a:endParaRPr kumimoji="1" lang="en-US" altLang="ja-JP" dirty="0"/>
          </a:p>
        </p:txBody>
      </p:sp>
      <p:sp>
        <p:nvSpPr>
          <p:cNvPr id="4" name="スライド番号プレースホルダー 3">
            <a:extLst>
              <a:ext uri="{FF2B5EF4-FFF2-40B4-BE49-F238E27FC236}">
                <a16:creationId xmlns:a16="http://schemas.microsoft.com/office/drawing/2014/main" id="{C0F62C26-2264-A578-FCC8-E8F2D03F0FE5}"/>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CE980F0-853C-4136-B01D-324070BB1157}" type="slidenum">
              <a:rPr kumimoji="1" lang="ja-JP" altLang="en-US" sz="1200" b="0" i="0" u="none" strike="noStrike" kern="1200" cap="none" spc="0" normalizeH="0" baseline="0" noProof="0" smtClean="0">
                <a:ln>
                  <a:noFill/>
                </a:ln>
                <a:solidFill>
                  <a:prstClr val="black"/>
                </a:solidFill>
                <a:effectLst/>
                <a:uLnTx/>
                <a:uFillTx/>
                <a:cs typeface="+mn-cs"/>
              </a:rPr>
              <a:pPr marL="0" marR="0" lvl="0" indent="0" algn="r" defTabSz="457200" rtl="0" eaLnBrk="1" fontAlgn="auto" latinLnBrk="0" hangingPunct="1">
                <a:lnSpc>
                  <a:spcPct val="100000"/>
                </a:lnSpc>
                <a:spcBef>
                  <a:spcPts val="0"/>
                </a:spcBef>
                <a:spcAft>
                  <a:spcPts val="0"/>
                </a:spcAft>
                <a:buClrTx/>
                <a:buSzTx/>
                <a:buFontTx/>
                <a:buNone/>
                <a:tabLst/>
                <a:defRPr/>
              </a:pPr>
              <a:t>19</a:t>
            </a:fld>
            <a:endParaRPr kumimoji="1" lang="ja-JP" altLang="en-US" sz="1200" b="0" i="0" u="none" strike="noStrike" kern="1200" cap="none" spc="0" normalizeH="0" baseline="0" noProof="0" dirty="0">
              <a:ln>
                <a:noFill/>
              </a:ln>
              <a:solidFill>
                <a:prstClr val="black"/>
              </a:solidFill>
              <a:effectLst/>
              <a:uLnTx/>
              <a:uFillTx/>
              <a:cs typeface="+mn-cs"/>
            </a:endParaRPr>
          </a:p>
        </p:txBody>
      </p:sp>
    </p:spTree>
    <p:extLst>
      <p:ext uri="{BB962C8B-B14F-4D97-AF65-F5344CB8AC3E}">
        <p14:creationId xmlns:p14="http://schemas.microsoft.com/office/powerpoint/2010/main" val="299164645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521104-70B9-EB02-17EF-06C8F2AA2A5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DBB529E7-3F50-AB64-D82F-F88A2BBDA12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B7B9AAD-7D1F-9852-93BE-F2109FCDAE7C}"/>
              </a:ext>
            </a:extLst>
          </p:cNvPr>
          <p:cNvSpPr>
            <a:spLocks noGrp="1"/>
          </p:cNvSpPr>
          <p:nvPr>
            <p:ph type="body" idx="1"/>
          </p:nvPr>
        </p:nvSpPr>
        <p:spPr/>
        <p:txBody>
          <a:bodyPr/>
          <a:lstStyle/>
          <a:p>
            <a:r>
              <a:rPr kumimoji="1" lang="ja-JP" altLang="en-US" dirty="0"/>
              <a:t>①教育費に老後に、向き合ってみるとすごく大変な事のように思える。</a:t>
            </a:r>
          </a:p>
          <a:p>
            <a:endParaRPr kumimoji="1" lang="ja-JP" altLang="en-US" dirty="0"/>
          </a:p>
          <a:p>
            <a:r>
              <a:rPr kumimoji="1" lang="ja-JP" altLang="en-US" dirty="0"/>
              <a:t>②なぜ？</a:t>
            </a:r>
          </a:p>
          <a:p>
            <a:r>
              <a:rPr kumimoji="1" lang="ja-JP" altLang="en-US" dirty="0"/>
              <a:t>わかない事が多すぎる。</a:t>
            </a:r>
          </a:p>
          <a:p>
            <a:r>
              <a:rPr kumimoji="1" lang="ja-JP" altLang="en-US" dirty="0"/>
              <a:t>　・育児にかかるお金など、お子さんの将来がまだ決まってないからその情報に触れあわない。　</a:t>
            </a:r>
          </a:p>
          <a:p>
            <a:r>
              <a:rPr kumimoji="1" lang="ja-JP" altLang="en-US" dirty="0"/>
              <a:t>　・老後など、まだまだ先の事なので、その情報に触れあわない。</a:t>
            </a:r>
          </a:p>
          <a:p>
            <a:endParaRPr kumimoji="1" lang="ja-JP" altLang="en-US" dirty="0"/>
          </a:p>
          <a:p>
            <a:r>
              <a:rPr kumimoji="1" lang="ja-JP" altLang="en-US" dirty="0"/>
              <a:t>③いつまでに用意したらよいか整理できない。</a:t>
            </a:r>
          </a:p>
          <a:p>
            <a:r>
              <a:rPr kumimoji="1" lang="ja-JP" altLang="en-US" dirty="0"/>
              <a:t>　・育児にかかるお金の話や老後にかかるお金の話など、知らないから、将来を想定する事もできない。</a:t>
            </a:r>
          </a:p>
          <a:p>
            <a:endParaRPr kumimoji="1" lang="ja-JP" altLang="en-US" dirty="0"/>
          </a:p>
          <a:p>
            <a:r>
              <a:rPr kumimoji="1" lang="ja-JP" altLang="en-US" dirty="0"/>
              <a:t>↑原因分析　</a:t>
            </a:r>
          </a:p>
          <a:p>
            <a:endParaRPr kumimoji="1" lang="ja-JP" altLang="en-US" dirty="0"/>
          </a:p>
          <a:p>
            <a:r>
              <a:rPr kumimoji="1" lang="ja-JP" altLang="en-US" dirty="0"/>
              <a:t>④可能な範囲で情報を把握する。</a:t>
            </a:r>
          </a:p>
          <a:p>
            <a:r>
              <a:rPr kumimoji="1" lang="ja-JP" altLang="en-US" dirty="0"/>
              <a:t>　・お子さんの一般的な選択肢はどのようなものがあるのか。　　</a:t>
            </a:r>
          </a:p>
          <a:p>
            <a:r>
              <a:rPr kumimoji="1" lang="ja-JP" altLang="en-US" dirty="0"/>
              <a:t>　・お子さんがどのような選択をしたらどのようなお金がかかるのか。</a:t>
            </a:r>
          </a:p>
          <a:p>
            <a:r>
              <a:rPr kumimoji="1" lang="ja-JP" altLang="en-US" dirty="0"/>
              <a:t>　・老後はどのようなお金がかかるのか。</a:t>
            </a:r>
          </a:p>
          <a:p>
            <a:r>
              <a:rPr kumimoji="1" lang="ja-JP" altLang="en-US" dirty="0"/>
              <a:t>　・子育てや老後にかかる社会保障制度はどういうものがあるのか。</a:t>
            </a:r>
          </a:p>
          <a:p>
            <a:endParaRPr kumimoji="1" lang="ja-JP" altLang="en-US" dirty="0"/>
          </a:p>
          <a:p>
            <a:r>
              <a:rPr kumimoji="1" lang="ja-JP" altLang="en-US" dirty="0"/>
              <a:t>⑤お子さんの将来が決まっていないときは、選択肢を可能な限り狭めないように一般的な選択肢の中で準備を行い、選択が変わったらそれに合わせて準備をするでもよい。</a:t>
            </a:r>
          </a:p>
          <a:p>
            <a:endParaRPr kumimoji="1" lang="ja-JP" altLang="en-US" dirty="0"/>
          </a:p>
          <a:p>
            <a:r>
              <a:rPr kumimoji="1" lang="ja-JP" altLang="en-US" dirty="0"/>
              <a:t>⑥未来は変わり続けますが、まずは、今考える将来の支出を想定する事から始めましょう</a:t>
            </a:r>
          </a:p>
          <a:p>
            <a:endParaRPr kumimoji="1" lang="en-US" altLang="ja-JP" dirty="0"/>
          </a:p>
        </p:txBody>
      </p:sp>
      <p:sp>
        <p:nvSpPr>
          <p:cNvPr id="4" name="スライド番号プレースホルダー 3">
            <a:extLst>
              <a:ext uri="{FF2B5EF4-FFF2-40B4-BE49-F238E27FC236}">
                <a16:creationId xmlns:a16="http://schemas.microsoft.com/office/drawing/2014/main" id="{478D2448-C0D3-3B20-B7EF-3FEFA8259C16}"/>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CE980F0-853C-4136-B01D-324070BB1157}" type="slidenum">
              <a:rPr kumimoji="1" lang="ja-JP" altLang="en-US" sz="1200" b="0" i="0" u="none" strike="noStrike" kern="1200" cap="none" spc="0" normalizeH="0" baseline="0" noProof="0" smtClean="0">
                <a:ln>
                  <a:noFill/>
                </a:ln>
                <a:solidFill>
                  <a:prstClr val="black"/>
                </a:solidFill>
                <a:effectLst/>
                <a:uLnTx/>
                <a:uFillTx/>
                <a:cs typeface="+mn-cs"/>
              </a:rPr>
              <a:pPr marL="0" marR="0" lvl="0" indent="0" algn="r" defTabSz="457200" rtl="0" eaLnBrk="1" fontAlgn="auto" latinLnBrk="0" hangingPunct="1">
                <a:lnSpc>
                  <a:spcPct val="100000"/>
                </a:lnSpc>
                <a:spcBef>
                  <a:spcPts val="0"/>
                </a:spcBef>
                <a:spcAft>
                  <a:spcPts val="0"/>
                </a:spcAft>
                <a:buClrTx/>
                <a:buSzTx/>
                <a:buFontTx/>
                <a:buNone/>
                <a:tabLst/>
                <a:defRPr/>
              </a:pPr>
              <a:t>21</a:t>
            </a:fld>
            <a:endParaRPr kumimoji="1" lang="ja-JP" altLang="en-US" sz="1200" b="0" i="0" u="none" strike="noStrike" kern="1200" cap="none" spc="0" normalizeH="0" baseline="0" noProof="0" dirty="0">
              <a:ln>
                <a:noFill/>
              </a:ln>
              <a:solidFill>
                <a:prstClr val="black"/>
              </a:solidFill>
              <a:effectLst/>
              <a:uLnTx/>
              <a:uFillTx/>
              <a:cs typeface="+mn-cs"/>
            </a:endParaRPr>
          </a:p>
        </p:txBody>
      </p:sp>
    </p:spTree>
    <p:extLst>
      <p:ext uri="{BB962C8B-B14F-4D97-AF65-F5344CB8AC3E}">
        <p14:creationId xmlns:p14="http://schemas.microsoft.com/office/powerpoint/2010/main" val="139483045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2DE5C6-661F-D0BF-33C8-A23F9BDF9454}"/>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DF085EAC-2183-1F5C-5210-4AA767369760}"/>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0875BC69-2249-4748-ACB0-5EA18A2338FF}"/>
              </a:ext>
            </a:extLst>
          </p:cNvPr>
          <p:cNvSpPr>
            <a:spLocks noGrp="1"/>
          </p:cNvSpPr>
          <p:nvPr>
            <p:ph type="body" idx="1"/>
          </p:nvPr>
        </p:nvSpPr>
        <p:spPr/>
        <p:txBody>
          <a:bodyPr/>
          <a:lstStyle/>
          <a:p>
            <a:endParaRPr kumimoji="1" lang="en-US" altLang="ja-JP" dirty="0"/>
          </a:p>
        </p:txBody>
      </p:sp>
      <p:sp>
        <p:nvSpPr>
          <p:cNvPr id="4" name="スライド番号プレースホルダー 3">
            <a:extLst>
              <a:ext uri="{FF2B5EF4-FFF2-40B4-BE49-F238E27FC236}">
                <a16:creationId xmlns:a16="http://schemas.microsoft.com/office/drawing/2014/main" id="{67CE0EF0-5603-D6C6-5BD0-F8D5B4ADAD54}"/>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CE980F0-853C-4136-B01D-324070BB1157}" type="slidenum">
              <a:rPr kumimoji="1" lang="ja-JP" altLang="en-US" sz="1200" b="0" i="0" u="none" strike="noStrike" kern="1200" cap="none" spc="0" normalizeH="0" baseline="0" noProof="0" smtClean="0">
                <a:ln>
                  <a:noFill/>
                </a:ln>
                <a:solidFill>
                  <a:prstClr val="black"/>
                </a:solidFill>
                <a:effectLst/>
                <a:uLnTx/>
                <a:uFillTx/>
                <a:cs typeface="+mn-cs"/>
              </a:rPr>
              <a:pPr marL="0" marR="0" lvl="0" indent="0" algn="r" defTabSz="457200" rtl="0" eaLnBrk="1" fontAlgn="auto" latinLnBrk="0" hangingPunct="1">
                <a:lnSpc>
                  <a:spcPct val="100000"/>
                </a:lnSpc>
                <a:spcBef>
                  <a:spcPts val="0"/>
                </a:spcBef>
                <a:spcAft>
                  <a:spcPts val="0"/>
                </a:spcAft>
                <a:buClrTx/>
                <a:buSzTx/>
                <a:buFontTx/>
                <a:buNone/>
                <a:tabLst/>
                <a:defRPr/>
              </a:pPr>
              <a:t>22</a:t>
            </a:fld>
            <a:endParaRPr kumimoji="1" lang="ja-JP" altLang="en-US" sz="1200" b="0" i="0" u="none" strike="noStrike" kern="1200" cap="none" spc="0" normalizeH="0" baseline="0" noProof="0" dirty="0">
              <a:ln>
                <a:noFill/>
              </a:ln>
              <a:solidFill>
                <a:prstClr val="black"/>
              </a:solidFill>
              <a:effectLst/>
              <a:uLnTx/>
              <a:uFillTx/>
              <a:cs typeface="+mn-cs"/>
            </a:endParaRPr>
          </a:p>
        </p:txBody>
      </p:sp>
    </p:spTree>
    <p:extLst>
      <p:ext uri="{BB962C8B-B14F-4D97-AF65-F5344CB8AC3E}">
        <p14:creationId xmlns:p14="http://schemas.microsoft.com/office/powerpoint/2010/main" val="6859921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C7FD38-CE61-4F1A-60A6-BE1000DC2B08}"/>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28D2981-31C7-9A2C-0B7D-9395EFF18D57}"/>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018836A3-F086-1B7A-0666-5F5F62BA33EF}"/>
              </a:ext>
            </a:extLst>
          </p:cNvPr>
          <p:cNvSpPr>
            <a:spLocks noGrp="1"/>
          </p:cNvSpPr>
          <p:nvPr>
            <p:ph type="body" idx="1"/>
          </p:nvPr>
        </p:nvSpPr>
        <p:spPr/>
        <p:txBody>
          <a:bodyPr/>
          <a:lstStyle/>
          <a:p>
            <a:endParaRPr kumimoji="1" lang="en-US" altLang="ja-JP" dirty="0"/>
          </a:p>
        </p:txBody>
      </p:sp>
      <p:sp>
        <p:nvSpPr>
          <p:cNvPr id="4" name="スライド番号プレースホルダー 3">
            <a:extLst>
              <a:ext uri="{FF2B5EF4-FFF2-40B4-BE49-F238E27FC236}">
                <a16:creationId xmlns:a16="http://schemas.microsoft.com/office/drawing/2014/main" id="{4FEE4AFC-EF8C-8268-05C6-63794228AAD6}"/>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CE980F0-853C-4136-B01D-324070BB1157}" type="slidenum">
              <a:rPr kumimoji="1" lang="ja-JP" altLang="en-US" sz="1200" b="0" i="0" u="none" strike="noStrike" kern="1200" cap="none" spc="0" normalizeH="0" baseline="0" noProof="0" smtClean="0">
                <a:ln>
                  <a:noFill/>
                </a:ln>
                <a:solidFill>
                  <a:prstClr val="black"/>
                </a:solidFill>
                <a:effectLst/>
                <a:uLnTx/>
                <a:uFillTx/>
                <a:cs typeface="+mn-cs"/>
              </a:rPr>
              <a:pPr marL="0" marR="0" lvl="0" indent="0" algn="r" defTabSz="457200" rtl="0" eaLnBrk="1" fontAlgn="auto" latinLnBrk="0" hangingPunct="1">
                <a:lnSpc>
                  <a:spcPct val="100000"/>
                </a:lnSpc>
                <a:spcBef>
                  <a:spcPts val="0"/>
                </a:spcBef>
                <a:spcAft>
                  <a:spcPts val="0"/>
                </a:spcAft>
                <a:buClrTx/>
                <a:buSzTx/>
                <a:buFontTx/>
                <a:buNone/>
                <a:tabLst/>
                <a:defRPr/>
              </a:pPr>
              <a:t>23</a:t>
            </a:fld>
            <a:endParaRPr kumimoji="1" lang="ja-JP" altLang="en-US" sz="1200" b="0" i="0" u="none" strike="noStrike" kern="1200" cap="none" spc="0" normalizeH="0" baseline="0" noProof="0" dirty="0">
              <a:ln>
                <a:noFill/>
              </a:ln>
              <a:solidFill>
                <a:prstClr val="black"/>
              </a:solidFill>
              <a:effectLst/>
              <a:uLnTx/>
              <a:uFillTx/>
              <a:cs typeface="+mn-cs"/>
            </a:endParaRPr>
          </a:p>
        </p:txBody>
      </p:sp>
    </p:spTree>
    <p:extLst>
      <p:ext uri="{BB962C8B-B14F-4D97-AF65-F5344CB8AC3E}">
        <p14:creationId xmlns:p14="http://schemas.microsoft.com/office/powerpoint/2010/main" val="103617065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782ED3-8A45-6297-19F3-C04C70759685}"/>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4D981363-7D39-92E0-4E2F-769906DBB71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56A61F89-6C93-5E77-6A7E-5331F9C40831}"/>
              </a:ext>
            </a:extLst>
          </p:cNvPr>
          <p:cNvSpPr>
            <a:spLocks noGrp="1"/>
          </p:cNvSpPr>
          <p:nvPr>
            <p:ph type="body" idx="1"/>
          </p:nvPr>
        </p:nvSpPr>
        <p:spPr/>
        <p:txBody>
          <a:bodyPr/>
          <a:lstStyle/>
          <a:p>
            <a:endParaRPr kumimoji="1" lang="en-US" altLang="ja-JP" dirty="0"/>
          </a:p>
        </p:txBody>
      </p:sp>
      <p:sp>
        <p:nvSpPr>
          <p:cNvPr id="4" name="スライド番号プレースホルダー 3">
            <a:extLst>
              <a:ext uri="{FF2B5EF4-FFF2-40B4-BE49-F238E27FC236}">
                <a16:creationId xmlns:a16="http://schemas.microsoft.com/office/drawing/2014/main" id="{7A934FC4-1FF4-3B14-DA7A-ECE10E221F71}"/>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CE980F0-853C-4136-B01D-324070BB1157}" type="slidenum">
              <a:rPr kumimoji="1" lang="ja-JP" altLang="en-US" sz="1200" b="0" i="0" u="none" strike="noStrike" kern="1200" cap="none" spc="0" normalizeH="0" baseline="0" noProof="0" smtClean="0">
                <a:ln>
                  <a:noFill/>
                </a:ln>
                <a:solidFill>
                  <a:prstClr val="black"/>
                </a:solidFill>
                <a:effectLst/>
                <a:uLnTx/>
                <a:uFillTx/>
                <a:cs typeface="+mn-cs"/>
              </a:rPr>
              <a:pPr marL="0" marR="0" lvl="0" indent="0" algn="r" defTabSz="457200" rtl="0" eaLnBrk="1" fontAlgn="auto" latinLnBrk="0" hangingPunct="1">
                <a:lnSpc>
                  <a:spcPct val="100000"/>
                </a:lnSpc>
                <a:spcBef>
                  <a:spcPts val="0"/>
                </a:spcBef>
                <a:spcAft>
                  <a:spcPts val="0"/>
                </a:spcAft>
                <a:buClrTx/>
                <a:buSzTx/>
                <a:buFontTx/>
                <a:buNone/>
                <a:tabLst/>
                <a:defRPr/>
              </a:pPr>
              <a:t>24</a:t>
            </a:fld>
            <a:endParaRPr kumimoji="1" lang="ja-JP" altLang="en-US" sz="1200" b="0" i="0" u="none" strike="noStrike" kern="1200" cap="none" spc="0" normalizeH="0" baseline="0" noProof="0" dirty="0">
              <a:ln>
                <a:noFill/>
              </a:ln>
              <a:solidFill>
                <a:prstClr val="black"/>
              </a:solidFill>
              <a:effectLst/>
              <a:uLnTx/>
              <a:uFillTx/>
              <a:cs typeface="+mn-cs"/>
            </a:endParaRPr>
          </a:p>
        </p:txBody>
      </p:sp>
    </p:spTree>
    <p:extLst>
      <p:ext uri="{BB962C8B-B14F-4D97-AF65-F5344CB8AC3E}">
        <p14:creationId xmlns:p14="http://schemas.microsoft.com/office/powerpoint/2010/main" val="5993062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719375-3D8C-D27C-B3B6-75FD5FEB582B}"/>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D3DC3671-D8F9-248D-0B2B-7F522E998A21}"/>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F304FD7A-3AD3-F942-B90F-87CD3B825045}"/>
              </a:ext>
            </a:extLst>
          </p:cNvPr>
          <p:cNvSpPr>
            <a:spLocks noGrp="1"/>
          </p:cNvSpPr>
          <p:nvPr>
            <p:ph type="body" idx="1"/>
          </p:nvPr>
        </p:nvSpPr>
        <p:spPr/>
        <p:txBody>
          <a:bodyPr/>
          <a:lstStyle/>
          <a:p>
            <a:endParaRPr kumimoji="1" lang="en-US" altLang="ja-JP" dirty="0"/>
          </a:p>
        </p:txBody>
      </p:sp>
      <p:sp>
        <p:nvSpPr>
          <p:cNvPr id="4" name="スライド番号プレースホルダー 3">
            <a:extLst>
              <a:ext uri="{FF2B5EF4-FFF2-40B4-BE49-F238E27FC236}">
                <a16:creationId xmlns:a16="http://schemas.microsoft.com/office/drawing/2014/main" id="{A59C8ACA-151A-E4A8-DDF2-E09953919DE7}"/>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CE980F0-853C-4136-B01D-324070BB1157}" type="slidenum">
              <a:rPr kumimoji="1" lang="ja-JP" altLang="en-US" sz="1200" b="0" i="0" u="none" strike="noStrike" kern="1200" cap="none" spc="0" normalizeH="0" baseline="0" noProof="0" smtClean="0">
                <a:ln>
                  <a:noFill/>
                </a:ln>
                <a:solidFill>
                  <a:prstClr val="black"/>
                </a:solidFill>
                <a:effectLst/>
                <a:uLnTx/>
                <a:uFillTx/>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1" lang="ja-JP" altLang="en-US" sz="1200" b="0" i="0" u="none" strike="noStrike" kern="1200" cap="none" spc="0" normalizeH="0" baseline="0" noProof="0" dirty="0">
              <a:ln>
                <a:noFill/>
              </a:ln>
              <a:solidFill>
                <a:prstClr val="black"/>
              </a:solidFill>
              <a:effectLst/>
              <a:uLnTx/>
              <a:uFillTx/>
              <a:cs typeface="+mn-cs"/>
            </a:endParaRPr>
          </a:p>
        </p:txBody>
      </p:sp>
    </p:spTree>
    <p:extLst>
      <p:ext uri="{BB962C8B-B14F-4D97-AF65-F5344CB8AC3E}">
        <p14:creationId xmlns:p14="http://schemas.microsoft.com/office/powerpoint/2010/main" val="32255111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383EE2-EDEA-AAB1-6801-E0DAB6D7C4D4}"/>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2EA8EEA7-E95F-5FD1-E5CF-E7A3ED4A3DD4}"/>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FF8026A-90E8-B44F-EFB4-A2A144CCE4E0}"/>
              </a:ext>
            </a:extLst>
          </p:cNvPr>
          <p:cNvSpPr>
            <a:spLocks noGrp="1"/>
          </p:cNvSpPr>
          <p:nvPr>
            <p:ph type="body" idx="1"/>
          </p:nvPr>
        </p:nvSpPr>
        <p:spPr/>
        <p:txBody>
          <a:bodyPr/>
          <a:lstStyle/>
          <a:p>
            <a:endParaRPr kumimoji="1" lang="en-US" altLang="ja-JP" dirty="0"/>
          </a:p>
        </p:txBody>
      </p:sp>
      <p:sp>
        <p:nvSpPr>
          <p:cNvPr id="4" name="スライド番号プレースホルダー 3">
            <a:extLst>
              <a:ext uri="{FF2B5EF4-FFF2-40B4-BE49-F238E27FC236}">
                <a16:creationId xmlns:a16="http://schemas.microsoft.com/office/drawing/2014/main" id="{7B35E2B5-1A1D-4581-1ECB-6B59528DBD6E}"/>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CE980F0-853C-4136-B01D-324070BB1157}" type="slidenum">
              <a:rPr kumimoji="1" lang="ja-JP" altLang="en-US" sz="1200" b="0" i="0" u="none" strike="noStrike" kern="1200" cap="none" spc="0" normalizeH="0" baseline="0" noProof="0" smtClean="0">
                <a:ln>
                  <a:noFill/>
                </a:ln>
                <a:solidFill>
                  <a:prstClr val="black"/>
                </a:solidFill>
                <a:effectLst/>
                <a:uLnTx/>
                <a:uFillTx/>
                <a:cs typeface="+mn-cs"/>
              </a:rPr>
              <a:pPr marL="0" marR="0" lvl="0" indent="0" algn="r" defTabSz="457200" rtl="0" eaLnBrk="1" fontAlgn="auto" latinLnBrk="0" hangingPunct="1">
                <a:lnSpc>
                  <a:spcPct val="100000"/>
                </a:lnSpc>
                <a:spcBef>
                  <a:spcPts val="0"/>
                </a:spcBef>
                <a:spcAft>
                  <a:spcPts val="0"/>
                </a:spcAft>
                <a:buClrTx/>
                <a:buSzTx/>
                <a:buFontTx/>
                <a:buNone/>
                <a:tabLst/>
                <a:defRPr/>
              </a:pPr>
              <a:t>26</a:t>
            </a:fld>
            <a:endParaRPr kumimoji="1" lang="ja-JP" altLang="en-US" sz="1200" b="0" i="0" u="none" strike="noStrike" kern="1200" cap="none" spc="0" normalizeH="0" baseline="0" noProof="0" dirty="0">
              <a:ln>
                <a:noFill/>
              </a:ln>
              <a:solidFill>
                <a:prstClr val="black"/>
              </a:solidFill>
              <a:effectLst/>
              <a:uLnTx/>
              <a:uFillTx/>
              <a:cs typeface="+mn-cs"/>
            </a:endParaRPr>
          </a:p>
        </p:txBody>
      </p:sp>
    </p:spTree>
    <p:extLst>
      <p:ext uri="{BB962C8B-B14F-4D97-AF65-F5344CB8AC3E}">
        <p14:creationId xmlns:p14="http://schemas.microsoft.com/office/powerpoint/2010/main" val="310525105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F0973B-B610-2110-F26C-FBE8F4AA269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71A7E7D1-3AEA-505F-5C47-6FD0EC4E9708}"/>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E4037F10-3CE5-A4D9-4520-ED7756E18AB8}"/>
              </a:ext>
            </a:extLst>
          </p:cNvPr>
          <p:cNvSpPr>
            <a:spLocks noGrp="1"/>
          </p:cNvSpPr>
          <p:nvPr>
            <p:ph type="body" idx="1"/>
          </p:nvPr>
        </p:nvSpPr>
        <p:spPr/>
        <p:txBody>
          <a:bodyPr/>
          <a:lstStyle/>
          <a:p>
            <a:endParaRPr kumimoji="1" lang="en-US" altLang="ja-JP" dirty="0"/>
          </a:p>
        </p:txBody>
      </p:sp>
      <p:sp>
        <p:nvSpPr>
          <p:cNvPr id="4" name="スライド番号プレースホルダー 3">
            <a:extLst>
              <a:ext uri="{FF2B5EF4-FFF2-40B4-BE49-F238E27FC236}">
                <a16:creationId xmlns:a16="http://schemas.microsoft.com/office/drawing/2014/main" id="{79B0C1A9-0271-C014-96C7-8CD062C39949}"/>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CE980F0-853C-4136-B01D-324070BB1157}" type="slidenum">
              <a:rPr kumimoji="1" lang="ja-JP" altLang="en-US" sz="1200" b="0" i="0" u="none" strike="noStrike" kern="1200" cap="none" spc="0" normalizeH="0" baseline="0" noProof="0" smtClean="0">
                <a:ln>
                  <a:noFill/>
                </a:ln>
                <a:solidFill>
                  <a:prstClr val="black"/>
                </a:solidFill>
                <a:effectLst/>
                <a:uLnTx/>
                <a:uFillTx/>
                <a:cs typeface="+mn-cs"/>
              </a:rPr>
              <a:pPr marL="0" marR="0" lvl="0" indent="0" algn="r" defTabSz="457200" rtl="0" eaLnBrk="1" fontAlgn="auto" latinLnBrk="0" hangingPunct="1">
                <a:lnSpc>
                  <a:spcPct val="100000"/>
                </a:lnSpc>
                <a:spcBef>
                  <a:spcPts val="0"/>
                </a:spcBef>
                <a:spcAft>
                  <a:spcPts val="0"/>
                </a:spcAft>
                <a:buClrTx/>
                <a:buSzTx/>
                <a:buFontTx/>
                <a:buNone/>
                <a:tabLst/>
                <a:defRPr/>
              </a:pPr>
              <a:t>27</a:t>
            </a:fld>
            <a:endParaRPr kumimoji="1" lang="ja-JP" altLang="en-US" sz="1200" b="0" i="0" u="none" strike="noStrike" kern="1200" cap="none" spc="0" normalizeH="0" baseline="0" noProof="0" dirty="0">
              <a:ln>
                <a:noFill/>
              </a:ln>
              <a:solidFill>
                <a:prstClr val="black"/>
              </a:solidFill>
              <a:effectLst/>
              <a:uLnTx/>
              <a:uFillTx/>
              <a:cs typeface="+mn-cs"/>
            </a:endParaRPr>
          </a:p>
        </p:txBody>
      </p:sp>
    </p:spTree>
    <p:extLst>
      <p:ext uri="{BB962C8B-B14F-4D97-AF65-F5344CB8AC3E}">
        <p14:creationId xmlns:p14="http://schemas.microsoft.com/office/powerpoint/2010/main" val="166199114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36E07C-C13F-8B66-1FCD-55C6624DDA29}"/>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45245C3D-007A-D688-187D-4D830793D73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07A8C02D-5E1F-0DBF-2D52-1890057C1440}"/>
              </a:ext>
            </a:extLst>
          </p:cNvPr>
          <p:cNvSpPr>
            <a:spLocks noGrp="1"/>
          </p:cNvSpPr>
          <p:nvPr>
            <p:ph type="body" idx="1"/>
          </p:nvPr>
        </p:nvSpPr>
        <p:spPr/>
        <p:txBody>
          <a:bodyPr/>
          <a:lstStyle/>
          <a:p>
            <a:r>
              <a:rPr kumimoji="1" lang="ja-JP" altLang="en-US" dirty="0"/>
              <a:t>私たちの役割</a:t>
            </a:r>
          </a:p>
          <a:p>
            <a:r>
              <a:rPr kumimoji="1" lang="ja-JP" altLang="en-US" dirty="0"/>
              <a:t>⇒私たちのスタンス</a:t>
            </a:r>
          </a:p>
          <a:p>
            <a:r>
              <a:rPr kumimoji="1" lang="ja-JP" altLang="en-US" dirty="0"/>
              <a:t>キッズマネースクールでは、昨年は</a:t>
            </a:r>
            <a:r>
              <a:rPr kumimoji="1" lang="en-US" altLang="ja-JP" dirty="0"/>
              <a:t>1,500</a:t>
            </a:r>
            <a:r>
              <a:rPr kumimoji="1" lang="ja-JP" altLang="en-US" dirty="0"/>
              <a:t>のイベント開催、今年は</a:t>
            </a:r>
            <a:r>
              <a:rPr kumimoji="1" lang="en-US" altLang="ja-JP" dirty="0"/>
              <a:t>2,000</a:t>
            </a:r>
            <a:r>
              <a:rPr kumimoji="1" lang="ja-JP" altLang="en-US" dirty="0"/>
              <a:t>を超えるイベント開催をしており、多くの子育て世代の方々と接し、多くの子育て世代の悩みに直面しています。</a:t>
            </a:r>
          </a:p>
          <a:p>
            <a:r>
              <a:rPr kumimoji="1" lang="ja-JP" altLang="en-US" dirty="0"/>
              <a:t>ここ最近の子育て世代の方々は、皆様お忙しく、大変な日々を送っています。</a:t>
            </a:r>
          </a:p>
          <a:p>
            <a:r>
              <a:rPr kumimoji="1" lang="ja-JP" altLang="en-US" dirty="0"/>
              <a:t>だからこそ、皆様が将来に向けて準備をするにあたり、適切な情報を正しくお伝えし、正しく情報を把握して、一番いい方法をご自身で選択できるようにサポートさせていただいています。</a:t>
            </a:r>
          </a:p>
          <a:p>
            <a:r>
              <a:rPr kumimoji="1" lang="ja-JP" altLang="en-US" dirty="0"/>
              <a:t> </a:t>
            </a:r>
          </a:p>
          <a:p>
            <a:r>
              <a:rPr kumimoji="1" lang="ja-JP" altLang="en-US" dirty="0"/>
              <a:t>個別相談ご希望ある方はアンケートへ記入しておいてください。</a:t>
            </a:r>
          </a:p>
          <a:p>
            <a:endParaRPr kumimoji="1" lang="en-US" altLang="ja-JP" dirty="0"/>
          </a:p>
          <a:p>
            <a:r>
              <a:rPr kumimoji="1" lang="en-US" altLang="ja-JP" dirty="0"/>
              <a:t>※</a:t>
            </a:r>
            <a:r>
              <a:rPr kumimoji="1" lang="ja-JP" altLang="en-US" dirty="0"/>
              <a:t>このページをアンケート記入時にずっと表示させておくイメージ</a:t>
            </a:r>
            <a:endParaRPr kumimoji="1" lang="en-US" altLang="ja-JP" dirty="0"/>
          </a:p>
        </p:txBody>
      </p:sp>
      <p:sp>
        <p:nvSpPr>
          <p:cNvPr id="4" name="スライド番号プレースホルダー 3">
            <a:extLst>
              <a:ext uri="{FF2B5EF4-FFF2-40B4-BE49-F238E27FC236}">
                <a16:creationId xmlns:a16="http://schemas.microsoft.com/office/drawing/2014/main" id="{0FCE9183-8C1B-4325-A889-E224EC9B7957}"/>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CE980F0-853C-4136-B01D-324070BB1157}" type="slidenum">
              <a:rPr kumimoji="1" lang="ja-JP" altLang="en-US" sz="1200" b="0" i="0" u="none" strike="noStrike" kern="1200" cap="none" spc="0" normalizeH="0" baseline="0" noProof="0" smtClean="0">
                <a:ln>
                  <a:noFill/>
                </a:ln>
                <a:solidFill>
                  <a:prstClr val="black"/>
                </a:solidFill>
                <a:effectLst/>
                <a:uLnTx/>
                <a:uFillTx/>
                <a:cs typeface="+mn-cs"/>
              </a:rPr>
              <a:pPr marL="0" marR="0" lvl="0" indent="0" algn="r" defTabSz="457200" rtl="0" eaLnBrk="1" fontAlgn="auto" latinLnBrk="0" hangingPunct="1">
                <a:lnSpc>
                  <a:spcPct val="100000"/>
                </a:lnSpc>
                <a:spcBef>
                  <a:spcPts val="0"/>
                </a:spcBef>
                <a:spcAft>
                  <a:spcPts val="0"/>
                </a:spcAft>
                <a:buClrTx/>
                <a:buSzTx/>
                <a:buFontTx/>
                <a:buNone/>
                <a:tabLst/>
                <a:defRPr/>
              </a:pPr>
              <a:t>28</a:t>
            </a:fld>
            <a:endParaRPr kumimoji="1" lang="ja-JP" altLang="en-US" sz="1200" b="0" i="0" u="none" strike="noStrike" kern="1200" cap="none" spc="0" normalizeH="0" baseline="0" noProof="0" dirty="0">
              <a:ln>
                <a:noFill/>
              </a:ln>
              <a:solidFill>
                <a:prstClr val="black"/>
              </a:solidFill>
              <a:effectLst/>
              <a:uLnTx/>
              <a:uFillTx/>
              <a:cs typeface="+mn-cs"/>
            </a:endParaRPr>
          </a:p>
        </p:txBody>
      </p:sp>
    </p:spTree>
    <p:extLst>
      <p:ext uri="{BB962C8B-B14F-4D97-AF65-F5344CB8AC3E}">
        <p14:creationId xmlns:p14="http://schemas.microsoft.com/office/powerpoint/2010/main" val="11124527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57BB26-9E8C-D2F0-C9C4-14E227DA44F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5E35C409-3511-09C9-CE8B-43C0BF0B4847}"/>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B7F8C443-C82E-6CF3-268D-54409211994C}"/>
              </a:ext>
            </a:extLst>
          </p:cNvPr>
          <p:cNvSpPr>
            <a:spLocks noGrp="1"/>
          </p:cNvSpPr>
          <p:nvPr>
            <p:ph type="body" idx="1"/>
          </p:nvPr>
        </p:nvSpPr>
        <p:spPr/>
        <p:txBody>
          <a:bodyPr/>
          <a:lstStyle/>
          <a:p>
            <a:endParaRPr kumimoji="1" lang="en-US" altLang="ja-JP" dirty="0"/>
          </a:p>
        </p:txBody>
      </p:sp>
      <p:sp>
        <p:nvSpPr>
          <p:cNvPr id="4" name="スライド番号プレースホルダー 3">
            <a:extLst>
              <a:ext uri="{FF2B5EF4-FFF2-40B4-BE49-F238E27FC236}">
                <a16:creationId xmlns:a16="http://schemas.microsoft.com/office/drawing/2014/main" id="{DF470BB9-6255-8BE2-CDF2-9B9BB3D337FF}"/>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CE980F0-853C-4136-B01D-324070BB1157}" type="slidenum">
              <a:rPr kumimoji="1" lang="ja-JP" altLang="en-US" sz="1200" b="0" i="0" u="none" strike="noStrike" kern="1200" cap="none" spc="0" normalizeH="0" baseline="0" noProof="0" smtClean="0">
                <a:ln>
                  <a:noFill/>
                </a:ln>
                <a:solidFill>
                  <a:prstClr val="black"/>
                </a:solidFill>
                <a:effectLst/>
                <a:uLnTx/>
                <a:uFillTx/>
                <a:cs typeface="+mn-cs"/>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1" lang="ja-JP" altLang="en-US" sz="1200" b="0" i="0" u="none" strike="noStrike" kern="1200" cap="none" spc="0" normalizeH="0" baseline="0" noProof="0" dirty="0">
              <a:ln>
                <a:noFill/>
              </a:ln>
              <a:solidFill>
                <a:prstClr val="black"/>
              </a:solidFill>
              <a:effectLst/>
              <a:uLnTx/>
              <a:uFillTx/>
              <a:cs typeface="+mn-cs"/>
            </a:endParaRPr>
          </a:p>
        </p:txBody>
      </p:sp>
    </p:spTree>
    <p:extLst>
      <p:ext uri="{BB962C8B-B14F-4D97-AF65-F5344CB8AC3E}">
        <p14:creationId xmlns:p14="http://schemas.microsoft.com/office/powerpoint/2010/main" val="39192812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44F087-3CA3-610C-091E-CFD3D9830C34}"/>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B844FE4D-39A0-5109-7911-88E752ADD715}"/>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E485B2A-926D-7886-F25D-665B5BED3396}"/>
              </a:ext>
            </a:extLst>
          </p:cNvPr>
          <p:cNvSpPr>
            <a:spLocks noGrp="1"/>
          </p:cNvSpPr>
          <p:nvPr>
            <p:ph type="body" idx="1"/>
          </p:nvPr>
        </p:nvSpPr>
        <p:spPr/>
        <p:txBody>
          <a:bodyPr/>
          <a:lstStyle/>
          <a:p>
            <a:endParaRPr kumimoji="1" lang="en-US" altLang="ja-JP" dirty="0"/>
          </a:p>
        </p:txBody>
      </p:sp>
      <p:sp>
        <p:nvSpPr>
          <p:cNvPr id="4" name="スライド番号プレースホルダー 3">
            <a:extLst>
              <a:ext uri="{FF2B5EF4-FFF2-40B4-BE49-F238E27FC236}">
                <a16:creationId xmlns:a16="http://schemas.microsoft.com/office/drawing/2014/main" id="{35F54B79-0C02-523B-DB83-E9ADC46BB605}"/>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CE980F0-853C-4136-B01D-324070BB1157}" type="slidenum">
              <a:rPr kumimoji="1" lang="ja-JP" altLang="en-US" sz="1200" b="0" i="0" u="none" strike="noStrike" kern="1200" cap="none" spc="0" normalizeH="0" baseline="0" noProof="0" smtClean="0">
                <a:ln>
                  <a:noFill/>
                </a:ln>
                <a:solidFill>
                  <a:prstClr val="black"/>
                </a:solidFill>
                <a:effectLst/>
                <a:uLnTx/>
                <a:uFillTx/>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1" lang="ja-JP" altLang="en-US" sz="1200" b="0" i="0" u="none" strike="noStrike" kern="1200" cap="none" spc="0" normalizeH="0" baseline="0" noProof="0" dirty="0">
              <a:ln>
                <a:noFill/>
              </a:ln>
              <a:solidFill>
                <a:prstClr val="black"/>
              </a:solidFill>
              <a:effectLst/>
              <a:uLnTx/>
              <a:uFillTx/>
              <a:cs typeface="+mn-cs"/>
            </a:endParaRPr>
          </a:p>
        </p:txBody>
      </p:sp>
    </p:spTree>
    <p:extLst>
      <p:ext uri="{BB962C8B-B14F-4D97-AF65-F5344CB8AC3E}">
        <p14:creationId xmlns:p14="http://schemas.microsoft.com/office/powerpoint/2010/main" val="39998921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69565B-0F38-9A3E-F36C-19272652DD13}"/>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290CFA20-64DB-055E-1996-0730D7B0A65E}"/>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9FEA2402-3501-7E77-B99C-6B69B3291EB3}"/>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dirty="0"/>
              <a:t>今回、日本こども～協会の監修に基づき、日本こどもの生き抜く力育成協会のトップパートナー、〇〇キッズマネースクールごえん校（</a:t>
            </a:r>
            <a:r>
              <a:rPr lang="en-US" altLang="ja-JP" dirty="0"/>
              <a:t>GOEN</a:t>
            </a:r>
            <a:r>
              <a:rPr lang="ja-JP" altLang="en-US" dirty="0"/>
              <a:t>株式会社）が企画をし今回の開催に至っております。</a:t>
            </a:r>
            <a:br>
              <a:rPr lang="ja-JP" altLang="en-US" dirty="0"/>
            </a:br>
            <a:r>
              <a:rPr lang="ja-JP" altLang="en-US" dirty="0"/>
              <a:t>運営は、〇〇キッズマネースクール〇〇〇校（貴社名）が、日本こどもの生き抜く力育成協会の認定講師として、本日イベントを運営させていただいております。</a:t>
            </a:r>
            <a:br>
              <a:rPr lang="ja-JP" altLang="en-US" dirty="0"/>
            </a:br>
            <a:endParaRPr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dirty="0"/>
              <a:t>貴社の理念や想いを伝えてください。</a:t>
            </a:r>
            <a:endParaRPr kumimoji="1" lang="ja-JP" altLang="en-US" dirty="0"/>
          </a:p>
          <a:p>
            <a:endParaRPr kumimoji="1" lang="en-US" altLang="ja-JP" dirty="0"/>
          </a:p>
        </p:txBody>
      </p:sp>
      <p:sp>
        <p:nvSpPr>
          <p:cNvPr id="4" name="スライド番号プレースホルダー 3">
            <a:extLst>
              <a:ext uri="{FF2B5EF4-FFF2-40B4-BE49-F238E27FC236}">
                <a16:creationId xmlns:a16="http://schemas.microsoft.com/office/drawing/2014/main" id="{E7E3C243-C3A9-909C-3C64-1F67EEB247B9}"/>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CE980F0-853C-4136-B01D-324070BB1157}" type="slidenum">
              <a:rPr kumimoji="1" lang="ja-JP" altLang="en-US" sz="1200" b="0" i="0" u="none" strike="noStrike" kern="1200" cap="none" spc="0" normalizeH="0" baseline="0" noProof="0" smtClean="0">
                <a:ln>
                  <a:noFill/>
                </a:ln>
                <a:solidFill>
                  <a:prstClr val="black"/>
                </a:solidFill>
                <a:effectLst/>
                <a:uLnTx/>
                <a:uFillTx/>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1" lang="ja-JP" altLang="en-US" sz="1200" b="0" i="0" u="none" strike="noStrike" kern="1200" cap="none" spc="0" normalizeH="0" baseline="0" noProof="0" dirty="0">
              <a:ln>
                <a:noFill/>
              </a:ln>
              <a:solidFill>
                <a:prstClr val="black"/>
              </a:solidFill>
              <a:effectLst/>
              <a:uLnTx/>
              <a:uFillTx/>
              <a:cs typeface="+mn-cs"/>
            </a:endParaRPr>
          </a:p>
        </p:txBody>
      </p:sp>
    </p:spTree>
    <p:extLst>
      <p:ext uri="{BB962C8B-B14F-4D97-AF65-F5344CB8AC3E}">
        <p14:creationId xmlns:p14="http://schemas.microsoft.com/office/powerpoint/2010/main" val="356637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EE8AD6-2BD7-DFB2-B389-31F98084F912}"/>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A027575A-A9F7-AA58-4857-0DD5CA95A518}"/>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4949CB0E-A0EC-DAD5-85FB-92F32C09E17C}"/>
              </a:ext>
            </a:extLst>
          </p:cNvPr>
          <p:cNvSpPr>
            <a:spLocks noGrp="1"/>
          </p:cNvSpPr>
          <p:nvPr>
            <p:ph type="body" idx="1"/>
          </p:nvPr>
        </p:nvSpPr>
        <p:spPr/>
        <p:txBody>
          <a:bodyPr/>
          <a:lstStyle/>
          <a:p>
            <a:endParaRPr kumimoji="1" lang="en-US" altLang="ja-JP" dirty="0"/>
          </a:p>
        </p:txBody>
      </p:sp>
      <p:sp>
        <p:nvSpPr>
          <p:cNvPr id="4" name="スライド番号プレースホルダー 3">
            <a:extLst>
              <a:ext uri="{FF2B5EF4-FFF2-40B4-BE49-F238E27FC236}">
                <a16:creationId xmlns:a16="http://schemas.microsoft.com/office/drawing/2014/main" id="{98DF09E9-B2F4-860F-0D33-88CA10EDA87A}"/>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CE980F0-853C-4136-B01D-324070BB1157}" type="slidenum">
              <a:rPr kumimoji="1" lang="ja-JP" altLang="en-US" sz="1200" b="0" i="0" u="none" strike="noStrike" kern="1200" cap="none" spc="0" normalizeH="0" baseline="0" noProof="0" smtClean="0">
                <a:ln>
                  <a:noFill/>
                </a:ln>
                <a:solidFill>
                  <a:prstClr val="black"/>
                </a:solidFill>
                <a:effectLst/>
                <a:uLnTx/>
                <a:uFillTx/>
                <a:cs typeface="+mn-cs"/>
              </a:rPr>
              <a:pPr marL="0" marR="0" lvl="0" indent="0" algn="r" defTabSz="457200" rtl="0" eaLnBrk="1" fontAlgn="auto" latinLnBrk="0" hangingPunct="1">
                <a:lnSpc>
                  <a:spcPct val="100000"/>
                </a:lnSpc>
                <a:spcBef>
                  <a:spcPts val="0"/>
                </a:spcBef>
                <a:spcAft>
                  <a:spcPts val="0"/>
                </a:spcAft>
                <a:buClrTx/>
                <a:buSzTx/>
                <a:buFontTx/>
                <a:buNone/>
                <a:tabLst/>
                <a:defRPr/>
              </a:pPr>
              <a:t>6</a:t>
            </a:fld>
            <a:endParaRPr kumimoji="1" lang="ja-JP" altLang="en-US" sz="1200" b="0" i="0" u="none" strike="noStrike" kern="1200" cap="none" spc="0" normalizeH="0" baseline="0" noProof="0" dirty="0">
              <a:ln>
                <a:noFill/>
              </a:ln>
              <a:solidFill>
                <a:prstClr val="black"/>
              </a:solidFill>
              <a:effectLst/>
              <a:uLnTx/>
              <a:uFillTx/>
              <a:cs typeface="+mn-cs"/>
            </a:endParaRPr>
          </a:p>
        </p:txBody>
      </p:sp>
    </p:spTree>
    <p:extLst>
      <p:ext uri="{BB962C8B-B14F-4D97-AF65-F5344CB8AC3E}">
        <p14:creationId xmlns:p14="http://schemas.microsoft.com/office/powerpoint/2010/main" val="35543157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FCE980F0-853C-4136-B01D-324070BB1157}" type="slidenum">
              <a:rPr kumimoji="1" lang="ja-JP" altLang="en-US" smtClean="0"/>
              <a:pPr/>
              <a:t>7</a:t>
            </a:fld>
            <a:endParaRPr kumimoji="1" lang="ja-JP" altLang="en-US" dirty="0"/>
          </a:p>
        </p:txBody>
      </p:sp>
    </p:spTree>
    <p:extLst>
      <p:ext uri="{BB962C8B-B14F-4D97-AF65-F5344CB8AC3E}">
        <p14:creationId xmlns:p14="http://schemas.microsoft.com/office/powerpoint/2010/main" val="12910794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Google Shape;277;p17:notes"/>
          <p:cNvSpPr>
            <a:spLocks noGrp="1" noRot="1" noChangeAspect="1"/>
          </p:cNvSpPr>
          <p:nvPr>
            <p:ph type="sldImg" idx="2"/>
          </p:nvPr>
        </p:nvSpPr>
        <p:spPr>
          <a:xfrm>
            <a:off x="2900363" y="857250"/>
            <a:ext cx="3343275"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8" name="Google Shape;278;p17:notes"/>
          <p:cNvSpPr txBox="1">
            <a:spLocks noGrp="1"/>
          </p:cNvSpPr>
          <p:nvPr>
            <p:ph type="body" idx="1"/>
          </p:nvPr>
        </p:nvSpPr>
        <p:spPr>
          <a:xfrm>
            <a:off x="914400" y="3300412"/>
            <a:ext cx="7315200" cy="2700338"/>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Clr>
                <a:srgbClr val="000000"/>
              </a:buClr>
              <a:buSzPts val="1400"/>
              <a:buFont typeface="Arial"/>
              <a:buNone/>
            </a:pPr>
            <a:r>
              <a:rPr lang="ja-JP"/>
              <a:t>子どもの将来に不安を感じている親が多い</a:t>
            </a:r>
            <a:endParaRPr/>
          </a:p>
          <a:p>
            <a:pPr marL="457200" marR="0" lvl="0" indent="-228600" algn="l" rtl="0">
              <a:lnSpc>
                <a:spcPct val="100000"/>
              </a:lnSpc>
              <a:spcBef>
                <a:spcPts val="0"/>
              </a:spcBef>
              <a:spcAft>
                <a:spcPts val="0"/>
              </a:spcAft>
              <a:buClr>
                <a:srgbClr val="000000"/>
              </a:buClr>
              <a:buSzPts val="1400"/>
              <a:buFont typeface="Arial"/>
              <a:buNone/>
            </a:pPr>
            <a:r>
              <a:rPr lang="ja-JP"/>
              <a:t>⇒</a:t>
            </a:r>
            <a:endParaRPr/>
          </a:p>
          <a:p>
            <a:pPr marL="457200" marR="0" lvl="0" indent="-228600" algn="l" rtl="0">
              <a:lnSpc>
                <a:spcPct val="100000"/>
              </a:lnSpc>
              <a:spcBef>
                <a:spcPts val="0"/>
              </a:spcBef>
              <a:spcAft>
                <a:spcPts val="0"/>
              </a:spcAft>
              <a:buClr>
                <a:srgbClr val="000000"/>
              </a:buClr>
              <a:buSzPts val="1400"/>
              <a:buFont typeface="Arial"/>
              <a:buNone/>
            </a:pPr>
            <a:r>
              <a:rPr lang="ja-JP"/>
              <a:t>大人になってから学んでおければよかったと思う事に金融教育が圧倒的に高い</a:t>
            </a:r>
            <a:endParaRPr/>
          </a:p>
          <a:p>
            <a:pPr marL="457200" marR="0" lvl="0" indent="-228600" algn="l" rtl="0">
              <a:lnSpc>
                <a:spcPct val="100000"/>
              </a:lnSpc>
              <a:spcBef>
                <a:spcPts val="0"/>
              </a:spcBef>
              <a:spcAft>
                <a:spcPts val="0"/>
              </a:spcAft>
              <a:buClr>
                <a:srgbClr val="000000"/>
              </a:buClr>
              <a:buSzPts val="1400"/>
              <a:buFont typeface="Arial"/>
              <a:buNone/>
            </a:pPr>
            <a:r>
              <a:rPr lang="ja-JP"/>
              <a:t>⇒</a:t>
            </a:r>
            <a:endParaRPr/>
          </a:p>
          <a:p>
            <a:pPr marL="457200" marR="0" lvl="0" indent="-228600" algn="l" rtl="0">
              <a:lnSpc>
                <a:spcPct val="100000"/>
              </a:lnSpc>
              <a:spcBef>
                <a:spcPts val="0"/>
              </a:spcBef>
              <a:spcAft>
                <a:spcPts val="0"/>
              </a:spcAft>
              <a:buClr>
                <a:srgbClr val="000000"/>
              </a:buClr>
              <a:buSzPts val="1400"/>
              <a:buFont typeface="Arial"/>
              <a:buNone/>
            </a:pPr>
            <a:r>
              <a:rPr lang="ja-JP"/>
              <a:t>キッズマネースクールにご参加いただいている方々はお子さんの将来にきちんと向き合っていただいている方だと思います。</a:t>
            </a:r>
            <a:endParaRPr/>
          </a:p>
          <a:p>
            <a:pPr marL="457200" marR="0" lvl="0" indent="-228600" algn="l" rtl="0">
              <a:lnSpc>
                <a:spcPct val="100000"/>
              </a:lnSpc>
              <a:spcBef>
                <a:spcPts val="0"/>
              </a:spcBef>
              <a:spcAft>
                <a:spcPts val="0"/>
              </a:spcAft>
              <a:buClr>
                <a:srgbClr val="000000"/>
              </a:buClr>
              <a:buSzPts val="1400"/>
              <a:buFont typeface="Arial"/>
              <a:buNone/>
            </a:pPr>
            <a:r>
              <a:rPr lang="ja-JP"/>
              <a:t>しかし、子どもに学ばせたいというニーズはあるけど、どう教えたらよいのかわからない。</a:t>
            </a:r>
            <a:endParaRPr/>
          </a:p>
          <a:p>
            <a:pPr marL="457200" marR="0" lvl="0" indent="-228600" algn="l" rtl="0">
              <a:lnSpc>
                <a:spcPct val="100000"/>
              </a:lnSpc>
              <a:spcBef>
                <a:spcPts val="0"/>
              </a:spcBef>
              <a:spcAft>
                <a:spcPts val="0"/>
              </a:spcAft>
              <a:buClr>
                <a:srgbClr val="000000"/>
              </a:buClr>
              <a:buSzPts val="1400"/>
              <a:buFont typeface="Arial"/>
              <a:buNone/>
            </a:pPr>
            <a:r>
              <a:rPr lang="ja-JP"/>
              <a:t>⇒</a:t>
            </a:r>
            <a:endParaRPr/>
          </a:p>
          <a:p>
            <a:pPr marL="457200" marR="0" lvl="0" indent="-228600" algn="l" rtl="0">
              <a:lnSpc>
                <a:spcPct val="100000"/>
              </a:lnSpc>
              <a:spcBef>
                <a:spcPts val="0"/>
              </a:spcBef>
              <a:spcAft>
                <a:spcPts val="0"/>
              </a:spcAft>
              <a:buClr>
                <a:srgbClr val="000000"/>
              </a:buClr>
              <a:buSzPts val="1400"/>
              <a:buFont typeface="Arial"/>
              <a:buNone/>
            </a:pPr>
            <a:r>
              <a:rPr lang="ja-JP"/>
              <a:t>キッズマネースクールでは、そういった多くの子育て世代の悩みに直面している。</a:t>
            </a:r>
            <a:endParaRPr/>
          </a:p>
          <a:p>
            <a:pPr marL="457200" marR="0" lvl="0" indent="-228600" algn="l" rtl="0">
              <a:lnSpc>
                <a:spcPct val="100000"/>
              </a:lnSpc>
              <a:spcBef>
                <a:spcPts val="0"/>
              </a:spcBef>
              <a:spcAft>
                <a:spcPts val="0"/>
              </a:spcAft>
              <a:buClr>
                <a:srgbClr val="000000"/>
              </a:buClr>
              <a:buSzPts val="1400"/>
              <a:buFont typeface="Arial"/>
              <a:buNone/>
            </a:pPr>
            <a:r>
              <a:rPr lang="ja-JP"/>
              <a:t>⇒</a:t>
            </a:r>
            <a:endParaRPr/>
          </a:p>
          <a:p>
            <a:pPr marL="457200" marR="0" lvl="0" indent="-228600" algn="l" rtl="0">
              <a:lnSpc>
                <a:spcPct val="100000"/>
              </a:lnSpc>
              <a:spcBef>
                <a:spcPts val="0"/>
              </a:spcBef>
              <a:spcAft>
                <a:spcPts val="0"/>
              </a:spcAft>
              <a:buClr>
                <a:srgbClr val="000000"/>
              </a:buClr>
              <a:buSzPts val="1400"/>
              <a:buFont typeface="Arial"/>
              <a:buNone/>
            </a:pPr>
            <a:r>
              <a:rPr lang="ja-JP"/>
              <a:t>そういった子育て世代の経験やアイディアを元にセミナーを実施している。</a:t>
            </a:r>
            <a:endParaRPr/>
          </a:p>
          <a:p>
            <a:pPr marL="457200" marR="0" lvl="0" indent="-228600" algn="l" rtl="0">
              <a:lnSpc>
                <a:spcPct val="100000"/>
              </a:lnSpc>
              <a:spcBef>
                <a:spcPts val="0"/>
              </a:spcBef>
              <a:spcAft>
                <a:spcPts val="0"/>
              </a:spcAft>
              <a:buClr>
                <a:srgbClr val="000000"/>
              </a:buClr>
              <a:buSzPts val="1400"/>
              <a:buFont typeface="Arial"/>
              <a:buNone/>
            </a:pPr>
            <a:r>
              <a:rPr lang="ja-JP"/>
              <a:t>⇒</a:t>
            </a:r>
            <a:endParaRPr/>
          </a:p>
          <a:p>
            <a:pPr marL="457200" marR="0" lvl="0" indent="-228600" algn="l" rtl="0">
              <a:lnSpc>
                <a:spcPct val="100000"/>
              </a:lnSpc>
              <a:spcBef>
                <a:spcPts val="0"/>
              </a:spcBef>
              <a:spcAft>
                <a:spcPts val="0"/>
              </a:spcAft>
              <a:buClr>
                <a:srgbClr val="000000"/>
              </a:buClr>
              <a:buSzPts val="1400"/>
              <a:buFont typeface="Arial"/>
              <a:buNone/>
            </a:pPr>
            <a:r>
              <a:rPr lang="ja-JP"/>
              <a:t>こどものマネー教育に正解はありません。</a:t>
            </a:r>
            <a:endParaRPr/>
          </a:p>
          <a:p>
            <a:pPr marL="457200" marR="0" lvl="0" indent="-228600" algn="l" rtl="0">
              <a:lnSpc>
                <a:spcPct val="100000"/>
              </a:lnSpc>
              <a:spcBef>
                <a:spcPts val="0"/>
              </a:spcBef>
              <a:spcAft>
                <a:spcPts val="0"/>
              </a:spcAft>
              <a:buClr>
                <a:srgbClr val="000000"/>
              </a:buClr>
              <a:buSzPts val="1400"/>
              <a:buFont typeface="Arial"/>
              <a:buNone/>
            </a:pPr>
            <a:r>
              <a:rPr lang="ja-JP"/>
              <a:t>なので、親御様が様々な事例を知ることが重要なことだと考えています。</a:t>
            </a:r>
            <a:endParaRPr/>
          </a:p>
          <a:p>
            <a:pPr marL="457200" marR="0" lvl="0" indent="-228600" algn="l" rtl="0">
              <a:lnSpc>
                <a:spcPct val="100000"/>
              </a:lnSpc>
              <a:spcBef>
                <a:spcPts val="0"/>
              </a:spcBef>
              <a:spcAft>
                <a:spcPts val="0"/>
              </a:spcAft>
              <a:buClr>
                <a:srgbClr val="000000"/>
              </a:buClr>
              <a:buSzPts val="1400"/>
              <a:buFont typeface="Arial"/>
              <a:buNone/>
            </a:pPr>
            <a:r>
              <a:rPr lang="ja-JP"/>
              <a:t>⇒</a:t>
            </a:r>
            <a:endParaRPr/>
          </a:p>
          <a:p>
            <a:pPr marL="457200" marR="0" lvl="0" indent="-228600" algn="l" rtl="0">
              <a:lnSpc>
                <a:spcPct val="100000"/>
              </a:lnSpc>
              <a:spcBef>
                <a:spcPts val="0"/>
              </a:spcBef>
              <a:spcAft>
                <a:spcPts val="0"/>
              </a:spcAft>
              <a:buClr>
                <a:srgbClr val="000000"/>
              </a:buClr>
              <a:buSzPts val="1400"/>
              <a:buFont typeface="Arial"/>
              <a:buNone/>
            </a:pPr>
            <a:r>
              <a:rPr lang="ja-JP"/>
              <a:t>キッズマネースクールでは今日行う、お小遣い教育の考え方以外にも、このようなコンテンツがありますので、ご興味ある方はぜひお声がけください。</a:t>
            </a:r>
            <a:endParaRPr/>
          </a:p>
        </p:txBody>
      </p:sp>
      <p:sp>
        <p:nvSpPr>
          <p:cNvPr id="279" name="Google Shape;279;p17:notes"/>
          <p:cNvSpPr txBox="1">
            <a:spLocks noGrp="1"/>
          </p:cNvSpPr>
          <p:nvPr>
            <p:ph type="sldNum" idx="12"/>
          </p:nvPr>
        </p:nvSpPr>
        <p:spPr>
          <a:xfrm>
            <a:off x="5179484" y="6513910"/>
            <a:ext cx="3962400" cy="34409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altLang="ja-JP" sz="1200" b="0" i="0" u="none" strike="noStrike" cap="none">
                <a:solidFill>
                  <a:srgbClr val="000000"/>
                </a:solidFill>
                <a:cs typeface="Arial"/>
                <a:sym typeface="Arial"/>
              </a:rPr>
              <a:t>9</a:t>
            </a:fld>
            <a:endParaRPr sz="1200" b="0" i="0" u="none" strike="noStrike" cap="none" dirty="0">
              <a:solidFill>
                <a:srgbClr val="000000"/>
              </a:solidFill>
              <a:cs typeface="Arial"/>
              <a:sym typeface="Aria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548B08-E678-F085-3422-8AAB201CFD29}"/>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04012C8E-DAFD-BC6C-782F-DD857F64B501}"/>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E31BEC32-EE6A-25DA-44D6-A3566C765FB4}"/>
              </a:ext>
            </a:extLst>
          </p:cNvPr>
          <p:cNvSpPr>
            <a:spLocks noGrp="1"/>
          </p:cNvSpPr>
          <p:nvPr>
            <p:ph type="body" idx="1"/>
          </p:nvPr>
        </p:nvSpPr>
        <p:spPr/>
        <p:txBody>
          <a:bodyPr/>
          <a:lstStyle/>
          <a:p>
            <a:endParaRPr kumimoji="1" lang="en-US" altLang="ja-JP" dirty="0"/>
          </a:p>
        </p:txBody>
      </p:sp>
      <p:sp>
        <p:nvSpPr>
          <p:cNvPr id="4" name="スライド番号プレースホルダー 3">
            <a:extLst>
              <a:ext uri="{FF2B5EF4-FFF2-40B4-BE49-F238E27FC236}">
                <a16:creationId xmlns:a16="http://schemas.microsoft.com/office/drawing/2014/main" id="{1CF09893-A871-1EB3-EAA4-B68B1D458BF9}"/>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CE980F0-853C-4136-B01D-324070BB1157}" type="slidenum">
              <a:rPr kumimoji="1" lang="ja-JP" altLang="en-US" sz="1200" b="0" i="0" u="none" strike="noStrike" kern="1200" cap="none" spc="0" normalizeH="0" baseline="0" noProof="0" smtClean="0">
                <a:ln>
                  <a:noFill/>
                </a:ln>
                <a:solidFill>
                  <a:prstClr val="black"/>
                </a:solidFill>
                <a:effectLst/>
                <a:uLnTx/>
                <a:uFillTx/>
                <a:cs typeface="+mn-cs"/>
              </a:rPr>
              <a:pPr marL="0" marR="0" lvl="0" indent="0" algn="r" defTabSz="457200" rtl="0" eaLnBrk="1" fontAlgn="auto" latinLnBrk="0" hangingPunct="1">
                <a:lnSpc>
                  <a:spcPct val="100000"/>
                </a:lnSpc>
                <a:spcBef>
                  <a:spcPts val="0"/>
                </a:spcBef>
                <a:spcAft>
                  <a:spcPts val="0"/>
                </a:spcAft>
                <a:buClrTx/>
                <a:buSzTx/>
                <a:buFontTx/>
                <a:buNone/>
                <a:tabLst/>
                <a:defRPr/>
              </a:pPr>
              <a:t>10</a:t>
            </a:fld>
            <a:endParaRPr kumimoji="1" lang="ja-JP" altLang="en-US" sz="1200" b="0" i="0" u="none" strike="noStrike" kern="1200" cap="none" spc="0" normalizeH="0" baseline="0" noProof="0" dirty="0">
              <a:ln>
                <a:noFill/>
              </a:ln>
              <a:solidFill>
                <a:prstClr val="black"/>
              </a:solidFill>
              <a:effectLst/>
              <a:uLnTx/>
              <a:uFillTx/>
              <a:cs typeface="+mn-cs"/>
            </a:endParaRPr>
          </a:p>
        </p:txBody>
      </p:sp>
    </p:spTree>
    <p:extLst>
      <p:ext uri="{BB962C8B-B14F-4D97-AF65-F5344CB8AC3E}">
        <p14:creationId xmlns:p14="http://schemas.microsoft.com/office/powerpoint/2010/main" val="313036469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タイトル スライド">
    <p:spTree>
      <p:nvGrpSpPr>
        <p:cNvPr id="1" name=""/>
        <p:cNvGrpSpPr/>
        <p:nvPr/>
      </p:nvGrpSpPr>
      <p:grpSpPr>
        <a:xfrm>
          <a:off x="0" y="0"/>
          <a:ext cx="0" cy="0"/>
          <a:chOff x="0" y="0"/>
          <a:chExt cx="0" cy="0"/>
        </a:xfrm>
      </p:grpSpPr>
      <p:grpSp>
        <p:nvGrpSpPr>
          <p:cNvPr id="7" name="グループ化 6">
            <a:extLst>
              <a:ext uri="{FF2B5EF4-FFF2-40B4-BE49-F238E27FC236}">
                <a16:creationId xmlns:a16="http://schemas.microsoft.com/office/drawing/2014/main" id="{771316F7-2469-AA42-5B76-F699177B5EB0}"/>
              </a:ext>
            </a:extLst>
          </p:cNvPr>
          <p:cNvGrpSpPr/>
          <p:nvPr userDrawn="1"/>
        </p:nvGrpSpPr>
        <p:grpSpPr>
          <a:xfrm>
            <a:off x="5195" y="0"/>
            <a:ext cx="9906000" cy="6858000"/>
            <a:chOff x="0" y="0"/>
            <a:chExt cx="9906000" cy="6858000"/>
          </a:xfrm>
        </p:grpSpPr>
        <p:pic>
          <p:nvPicPr>
            <p:cNvPr id="8" name="図 7">
              <a:extLst>
                <a:ext uri="{FF2B5EF4-FFF2-40B4-BE49-F238E27FC236}">
                  <a16:creationId xmlns:a16="http://schemas.microsoft.com/office/drawing/2014/main" id="{699D3EA8-96DC-5BC1-2804-5A24770F0BD3}"/>
                </a:ext>
              </a:extLst>
            </p:cNvPr>
            <p:cNvPicPr>
              <a:picLocks noChangeAspect="1"/>
            </p:cNvPicPr>
            <p:nvPr/>
          </p:nvPicPr>
          <p:blipFill>
            <a:blip r:embed="rId2"/>
            <a:stretch>
              <a:fillRect/>
            </a:stretch>
          </p:blipFill>
          <p:spPr>
            <a:xfrm>
              <a:off x="0" y="0"/>
              <a:ext cx="9906000" cy="6858000"/>
            </a:xfrm>
            <a:prstGeom prst="rect">
              <a:avLst/>
            </a:prstGeom>
          </p:spPr>
        </p:pic>
        <p:sp>
          <p:nvSpPr>
            <p:cNvPr id="9" name="正方形/長方形 8">
              <a:extLst>
                <a:ext uri="{FF2B5EF4-FFF2-40B4-BE49-F238E27FC236}">
                  <a16:creationId xmlns:a16="http://schemas.microsoft.com/office/drawing/2014/main" id="{D8C1C4A8-65C0-5BE2-8BA0-089A52282D67}"/>
                </a:ext>
              </a:extLst>
            </p:cNvPr>
            <p:cNvSpPr/>
            <p:nvPr/>
          </p:nvSpPr>
          <p:spPr>
            <a:xfrm>
              <a:off x="330200" y="368300"/>
              <a:ext cx="9207500" cy="61214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grpSp>
      <p:cxnSp>
        <p:nvCxnSpPr>
          <p:cNvPr id="10" name="直線コネクタ 9">
            <a:extLst>
              <a:ext uri="{FF2B5EF4-FFF2-40B4-BE49-F238E27FC236}">
                <a16:creationId xmlns:a16="http://schemas.microsoft.com/office/drawing/2014/main" id="{FE5AC464-3B32-9CF2-1033-9E96C156FD9E}"/>
              </a:ext>
            </a:extLst>
          </p:cNvPr>
          <p:cNvCxnSpPr>
            <a:cxnSpLocks/>
          </p:cNvCxnSpPr>
          <p:nvPr userDrawn="1"/>
        </p:nvCxnSpPr>
        <p:spPr>
          <a:xfrm>
            <a:off x="330200" y="906459"/>
            <a:ext cx="8839200" cy="0"/>
          </a:xfrm>
          <a:prstGeom prst="line">
            <a:avLst/>
          </a:prstGeom>
          <a:ln w="19050">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871555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4A37AA7-A209-8B86-3A56-B5C63BEDB1B1}"/>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C7225772-7876-74E1-AAE3-61EFEBB25957}"/>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0CAD7437-9A38-C4DB-2EC9-7CF621D688CD}"/>
              </a:ext>
            </a:extLst>
          </p:cNvPr>
          <p:cNvSpPr>
            <a:spLocks noGrp="1"/>
          </p:cNvSpPr>
          <p:nvPr>
            <p:ph type="dt" sz="half" idx="10"/>
          </p:nvPr>
        </p:nvSpPr>
        <p:spPr/>
        <p:txBody>
          <a:bodyPr/>
          <a:lstStyle/>
          <a:p>
            <a:fld id="{8E54D0F9-144C-44F9-8B4E-E5FBC81124EE}" type="datetimeFigureOut">
              <a:rPr kumimoji="1" lang="ja-JP" altLang="en-US" smtClean="0"/>
              <a:t>2025/2/19</a:t>
            </a:fld>
            <a:endParaRPr kumimoji="1" lang="ja-JP" altLang="en-US"/>
          </a:p>
        </p:txBody>
      </p:sp>
      <p:sp>
        <p:nvSpPr>
          <p:cNvPr id="5" name="フッター プレースホルダー 4">
            <a:extLst>
              <a:ext uri="{FF2B5EF4-FFF2-40B4-BE49-F238E27FC236}">
                <a16:creationId xmlns:a16="http://schemas.microsoft.com/office/drawing/2014/main" id="{3E9CA6C9-F02E-F2BB-84E0-33DA1E51D94D}"/>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1031848F-0719-26CF-6372-27D579E57752}"/>
              </a:ext>
            </a:extLst>
          </p:cNvPr>
          <p:cNvSpPr>
            <a:spLocks noGrp="1"/>
          </p:cNvSpPr>
          <p:nvPr>
            <p:ph type="sldNum" sz="quarter" idx="12"/>
          </p:nvPr>
        </p:nvSpPr>
        <p:spPr/>
        <p:txBody>
          <a:bodyPr/>
          <a:lstStyle/>
          <a:p>
            <a:fld id="{996F7928-DB99-4A46-97C5-1F82765ADECE}" type="slidenum">
              <a:rPr kumimoji="1" lang="ja-JP" altLang="en-US" smtClean="0"/>
              <a:t>‹#›</a:t>
            </a:fld>
            <a:endParaRPr kumimoji="1" lang="ja-JP" altLang="en-US"/>
          </a:p>
        </p:txBody>
      </p:sp>
    </p:spTree>
    <p:extLst>
      <p:ext uri="{BB962C8B-B14F-4D97-AF65-F5344CB8AC3E}">
        <p14:creationId xmlns:p14="http://schemas.microsoft.com/office/powerpoint/2010/main" val="78035924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1038" y="365127"/>
            <a:ext cx="8543925" cy="1325563"/>
          </a:xfrm>
          <a:prstGeom prst="rect">
            <a:avLst/>
          </a:prstGeom>
        </p:spPr>
        <p:txBody>
          <a:bodyPr vert="horz" lIns="91440" tIns="45720" rIns="91440" bIns="45720" rtlCol="0" anchor="ctr">
            <a:normAutofit/>
          </a:bodyPr>
          <a:lstStyle/>
          <a:p>
            <a:r>
              <a:rPr lang="ja-JP" altLang="en-US" dirty="0"/>
              <a:t>マスター タイトルの書式設定</a:t>
            </a:r>
            <a:endParaRPr lang="en-US" dirty="0"/>
          </a:p>
        </p:txBody>
      </p:sp>
      <p:sp>
        <p:nvSpPr>
          <p:cNvPr id="3" name="Text Placeholder 2"/>
          <p:cNvSpPr>
            <a:spLocks noGrp="1"/>
          </p:cNvSpPr>
          <p:nvPr>
            <p:ph type="body" idx="1"/>
          </p:nvPr>
        </p:nvSpPr>
        <p:spPr>
          <a:xfrm>
            <a:off x="681038" y="1825625"/>
            <a:ext cx="8543925" cy="4351338"/>
          </a:xfrm>
          <a:prstGeom prst="rect">
            <a:avLst/>
          </a:prstGeom>
        </p:spPr>
        <p:txBody>
          <a:bodyPr vert="horz" lIns="91440" tIns="45720" rIns="91440" bIns="45720" rtlCol="0">
            <a:normAutofit/>
          </a:bodyPr>
          <a:lstStyle/>
          <a:p>
            <a:pPr lvl="0"/>
            <a:r>
              <a:rPr lang="ja-JP" altLang="en-US" dirty="0"/>
              <a:t>マスター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endParaRPr lang="en-US" dirty="0"/>
          </a:p>
        </p:txBody>
      </p:sp>
      <p:sp>
        <p:nvSpPr>
          <p:cNvPr id="4" name="Date Placeholder 3"/>
          <p:cNvSpPr>
            <a:spLocks noGrp="1"/>
          </p:cNvSpPr>
          <p:nvPr>
            <p:ph type="dt" sz="half" idx="2"/>
          </p:nvPr>
        </p:nvSpPr>
        <p:spPr>
          <a:xfrm>
            <a:off x="681038" y="6356352"/>
            <a:ext cx="2228850" cy="365125"/>
          </a:xfrm>
          <a:prstGeom prst="rect">
            <a:avLst/>
          </a:prstGeom>
        </p:spPr>
        <p:txBody>
          <a:bodyPr vert="horz" lIns="91440" tIns="45720" rIns="91440" bIns="45720" rtlCol="0" anchor="ctr"/>
          <a:lstStyle>
            <a:lvl1pPr algn="l">
              <a:defRPr sz="1200">
                <a:solidFill>
                  <a:schemeClr val="tx1">
                    <a:tint val="75000"/>
                  </a:schemeClr>
                </a:solidFill>
                <a:latin typeface="BIZ UDPゴシック" panose="020B0400000000000000" pitchFamily="50" charset="-128"/>
                <a:ea typeface="BIZ UDPゴシック" panose="020B0400000000000000" pitchFamily="50" charset="-128"/>
              </a:defRPr>
            </a:lvl1pPr>
          </a:lstStyle>
          <a:p>
            <a:fld id="{20DF44AF-3E3C-411C-8876-4171355B2843}" type="datetimeFigureOut">
              <a:rPr kumimoji="1" lang="ja-JP" altLang="en-US" smtClean="0"/>
              <a:pPr/>
              <a:t>2025/2/19</a:t>
            </a:fld>
            <a:endParaRPr kumimoji="1" lang="ja-JP" altLang="en-US" dirty="0"/>
          </a:p>
        </p:txBody>
      </p:sp>
      <p:sp>
        <p:nvSpPr>
          <p:cNvPr id="5" name="Footer Placeholder 4"/>
          <p:cNvSpPr>
            <a:spLocks noGrp="1"/>
          </p:cNvSpPr>
          <p:nvPr>
            <p:ph type="ftr" sz="quarter" idx="3"/>
          </p:nvPr>
        </p:nvSpPr>
        <p:spPr>
          <a:xfrm>
            <a:off x="3281363" y="6356352"/>
            <a:ext cx="3343275" cy="365125"/>
          </a:xfrm>
          <a:prstGeom prst="rect">
            <a:avLst/>
          </a:prstGeom>
        </p:spPr>
        <p:txBody>
          <a:bodyPr vert="horz" lIns="91440" tIns="45720" rIns="91440" bIns="45720" rtlCol="0" anchor="ctr"/>
          <a:lstStyle>
            <a:lvl1pPr algn="ctr">
              <a:defRPr sz="1200">
                <a:solidFill>
                  <a:schemeClr val="tx1">
                    <a:tint val="75000"/>
                  </a:schemeClr>
                </a:solidFill>
                <a:latin typeface="BIZ UDPゴシック" panose="020B0400000000000000" pitchFamily="50" charset="-128"/>
                <a:ea typeface="BIZ UDPゴシック" panose="020B0400000000000000" pitchFamily="50" charset="-128"/>
              </a:defRPr>
            </a:lvl1pPr>
          </a:lstStyle>
          <a:p>
            <a:endParaRPr kumimoji="1" lang="ja-JP" altLang="en-US" dirty="0"/>
          </a:p>
        </p:txBody>
      </p:sp>
      <p:sp>
        <p:nvSpPr>
          <p:cNvPr id="6" name="Slide Number Placeholder 5"/>
          <p:cNvSpPr>
            <a:spLocks noGrp="1"/>
          </p:cNvSpPr>
          <p:nvPr>
            <p:ph type="sldNum" sz="quarter" idx="4"/>
          </p:nvPr>
        </p:nvSpPr>
        <p:spPr>
          <a:xfrm>
            <a:off x="6996113" y="6356352"/>
            <a:ext cx="2228850" cy="365125"/>
          </a:xfrm>
          <a:prstGeom prst="rect">
            <a:avLst/>
          </a:prstGeom>
        </p:spPr>
        <p:txBody>
          <a:bodyPr vert="horz" lIns="91440" tIns="45720" rIns="91440" bIns="45720" rtlCol="0" anchor="ctr"/>
          <a:lstStyle>
            <a:lvl1pPr algn="r">
              <a:defRPr sz="1200">
                <a:solidFill>
                  <a:schemeClr val="tx1">
                    <a:tint val="75000"/>
                  </a:schemeClr>
                </a:solidFill>
                <a:latin typeface="BIZ UDPゴシック" panose="020B0400000000000000" pitchFamily="50" charset="-128"/>
                <a:ea typeface="BIZ UDPゴシック" panose="020B0400000000000000" pitchFamily="50" charset="-128"/>
              </a:defRPr>
            </a:lvl1pPr>
          </a:lstStyle>
          <a:p>
            <a:fld id="{10E8BF5E-5C75-4CFF-9458-30AD48BA40B5}" type="slidenum">
              <a:rPr kumimoji="1" lang="ja-JP" altLang="en-US" smtClean="0"/>
              <a:pPr/>
              <a:t>‹#›</a:t>
            </a:fld>
            <a:endParaRPr kumimoji="1" lang="ja-JP" altLang="en-US" dirty="0"/>
          </a:p>
        </p:txBody>
      </p:sp>
    </p:spTree>
    <p:extLst>
      <p:ext uri="{BB962C8B-B14F-4D97-AF65-F5344CB8AC3E}">
        <p14:creationId xmlns:p14="http://schemas.microsoft.com/office/powerpoint/2010/main" val="3468410579"/>
      </p:ext>
    </p:extLst>
  </p:cSld>
  <p:clrMap bg1="lt1" tx1="dk1" bg2="lt2" tx2="dk2" accent1="accent1" accent2="accent2" accent3="accent3" accent4="accent4" accent5="accent5" accent6="accent6" hlink="hlink" folHlink="folHlink"/>
  <p:sldLayoutIdLst>
    <p:sldLayoutId id="2147483661" r:id="rId1"/>
    <p:sldLayoutId id="2147483665" r:id="rId2"/>
  </p:sldLayoutIdLst>
  <p:txStyles>
    <p:titleStyle>
      <a:lvl1pPr algn="l" defTabSz="914400" rtl="0" eaLnBrk="1" latinLnBrk="0" hangingPunct="1">
        <a:lnSpc>
          <a:spcPct val="90000"/>
        </a:lnSpc>
        <a:spcBef>
          <a:spcPct val="0"/>
        </a:spcBef>
        <a:buNone/>
        <a:defRPr kumimoji="1" sz="4400" kern="1200">
          <a:solidFill>
            <a:schemeClr val="tx1"/>
          </a:solidFill>
          <a:latin typeface="BIZ UDPゴシック" panose="020B0400000000000000" pitchFamily="50" charset="-128"/>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BIZ UDPゴシック" panose="020B0400000000000000" pitchFamily="50" charset="-128"/>
          <a:ea typeface="BIZ UDPゴシック" panose="020B0400000000000000" pitchFamily="50"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BIZ UDPゴシック" panose="020B0400000000000000" pitchFamily="50" charset="-128"/>
          <a:ea typeface="BIZ UDPゴシック" panose="020B0400000000000000" pitchFamily="50" charset="-128"/>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BIZ UDPゴシック" panose="020B0400000000000000" pitchFamily="50" charset="-128"/>
          <a:ea typeface="BIZ UDPゴシック" panose="020B0400000000000000" pitchFamily="50" charset="-128"/>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BIZ UDPゴシック" panose="020B0400000000000000" pitchFamily="50" charset="-128"/>
          <a:ea typeface="BIZ UDPゴシック" panose="020B0400000000000000" pitchFamily="50" charset="-128"/>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BIZ UDPゴシック" panose="020B0400000000000000" pitchFamily="50" charset="-128"/>
          <a:ea typeface="BIZ UDPゴシック" panose="020B0400000000000000"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emf"/><Relationship Id="rId1" Type="http://schemas.openxmlformats.org/officeDocument/2006/relationships/slideLayout" Target="../slideLayouts/slideLayout1.xml"/><Relationship Id="rId5" Type="http://schemas.openxmlformats.org/officeDocument/2006/relationships/image" Target="../media/image15.emf"/><Relationship Id="rId4" Type="http://schemas.openxmlformats.org/officeDocument/2006/relationships/image" Target="../media/image19.emf"/></Relationships>
</file>

<file path=ppt/slides/_rels/slide12.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emf"/><Relationship Id="rId1" Type="http://schemas.openxmlformats.org/officeDocument/2006/relationships/slideLayout" Target="../slideLayouts/slideLayout1.xml"/><Relationship Id="rId5" Type="http://schemas.openxmlformats.org/officeDocument/2006/relationships/image" Target="../media/image15.emf"/><Relationship Id="rId4" Type="http://schemas.openxmlformats.org/officeDocument/2006/relationships/image" Target="../media/image19.emf"/></Relationships>
</file>

<file path=ppt/slides/_rels/slide13.xml.rels><?xml version="1.0" encoding="UTF-8" standalone="yes"?>
<Relationships xmlns="http://schemas.openxmlformats.org/package/2006/relationships"><Relationship Id="rId3" Type="http://schemas.openxmlformats.org/officeDocument/2006/relationships/image" Target="../media/image4.emf"/><Relationship Id="rId7" Type="http://schemas.openxmlformats.org/officeDocument/2006/relationships/image" Target="../media/image25.sv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24.png"/><Relationship Id="rId5" Type="http://schemas.openxmlformats.org/officeDocument/2006/relationships/image" Target="../media/image23.svg"/><Relationship Id="rId4" Type="http://schemas.openxmlformats.org/officeDocument/2006/relationships/image" Target="../media/image22.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26.emf"/></Relationships>
</file>

<file path=ppt/slides/_rels/slide16.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emf"/><Relationship Id="rId1" Type="http://schemas.openxmlformats.org/officeDocument/2006/relationships/slideLayout" Target="../slideLayouts/slideLayout1.xml"/><Relationship Id="rId5" Type="http://schemas.openxmlformats.org/officeDocument/2006/relationships/image" Target="../media/image15.emf"/><Relationship Id="rId4" Type="http://schemas.openxmlformats.org/officeDocument/2006/relationships/image" Target="../media/image19.emf"/></Relationships>
</file>

<file path=ppt/slides/_rels/slide17.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4.emf"/><Relationship Id="rId7" Type="http://schemas.openxmlformats.org/officeDocument/2006/relationships/image" Target="../media/image30.sv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29.png"/><Relationship Id="rId5" Type="http://schemas.openxmlformats.org/officeDocument/2006/relationships/image" Target="../media/image28.svg"/><Relationship Id="rId4" Type="http://schemas.openxmlformats.org/officeDocument/2006/relationships/image" Target="../media/image27.png"/><Relationship Id="rId9" Type="http://schemas.openxmlformats.org/officeDocument/2006/relationships/image" Target="../media/image32.sv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26.emf"/></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jp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6.jpg"/><Relationship Id="rId11" Type="http://schemas.openxmlformats.org/officeDocument/2006/relationships/image" Target="../media/image11.svg"/><Relationship Id="rId5" Type="http://schemas.openxmlformats.org/officeDocument/2006/relationships/image" Target="../media/image5.jpg"/><Relationship Id="rId10" Type="http://schemas.openxmlformats.org/officeDocument/2006/relationships/image" Target="../media/image10.png"/><Relationship Id="rId4" Type="http://schemas.openxmlformats.org/officeDocument/2006/relationships/image" Target="../media/image4.emf"/><Relationship Id="rId9" Type="http://schemas.openxmlformats.org/officeDocument/2006/relationships/image" Target="../media/image9.svg"/></Relationships>
</file>

<file path=ppt/slides/_rels/slide20.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emf"/><Relationship Id="rId1" Type="http://schemas.openxmlformats.org/officeDocument/2006/relationships/slideLayout" Target="../slideLayouts/slideLayout1.xml"/><Relationship Id="rId5" Type="http://schemas.openxmlformats.org/officeDocument/2006/relationships/image" Target="../media/image15.emf"/><Relationship Id="rId4" Type="http://schemas.openxmlformats.org/officeDocument/2006/relationships/image" Target="../media/image19.emf"/></Relationships>
</file>

<file path=ppt/slides/_rels/slide2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34.svg"/></Relationships>
</file>

<file path=ppt/slides/_rels/slide2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36.svg"/><Relationship Id="rId4" Type="http://schemas.openxmlformats.org/officeDocument/2006/relationships/image" Target="../media/image35.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4.emf"/></Relationships>
</file>

<file path=ppt/slides/_rels/slide25.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emf"/><Relationship Id="rId1" Type="http://schemas.openxmlformats.org/officeDocument/2006/relationships/slideLayout" Target="../slideLayouts/slideLayout1.xml"/><Relationship Id="rId5" Type="http://schemas.openxmlformats.org/officeDocument/2006/relationships/image" Target="../media/image15.emf"/><Relationship Id="rId4" Type="http://schemas.openxmlformats.org/officeDocument/2006/relationships/image" Target="../media/image19.emf"/></Relationships>
</file>

<file path=ppt/slides/_rels/slide2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38.svg"/></Relationships>
</file>

<file path=ppt/slides/_rels/slide2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30.svg"/></Relationships>
</file>

<file path=ppt/slides/_rels/slide28.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13.emf"/><Relationship Id="rId5" Type="http://schemas.openxmlformats.org/officeDocument/2006/relationships/image" Target="../media/image4.emf"/><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7.svg"/><Relationship Id="rId5" Type="http://schemas.openxmlformats.org/officeDocument/2006/relationships/image" Target="../media/image16.png"/><Relationship Id="rId4" Type="http://schemas.openxmlformats.org/officeDocument/2006/relationships/image" Target="../media/image15.emf"/></Relationships>
</file>

<file path=ppt/slides/_rels/slide8.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emf"/><Relationship Id="rId1" Type="http://schemas.openxmlformats.org/officeDocument/2006/relationships/slideLayout" Target="../slideLayouts/slideLayout1.xml"/><Relationship Id="rId5" Type="http://schemas.openxmlformats.org/officeDocument/2006/relationships/image" Target="../media/image15.emf"/><Relationship Id="rId4" Type="http://schemas.openxmlformats.org/officeDocument/2006/relationships/image" Target="../media/image19.emf"/></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6" name="Text Box 90">
            <a:extLst>
              <a:ext uri="{FF2B5EF4-FFF2-40B4-BE49-F238E27FC236}">
                <a16:creationId xmlns:a16="http://schemas.microsoft.com/office/drawing/2014/main" id="{42267CBC-71BB-4D6E-94DD-1A660505304C}"/>
              </a:ext>
            </a:extLst>
          </p:cNvPr>
          <p:cNvSpPr txBox="1">
            <a:spLocks noChangeArrowheads="1"/>
          </p:cNvSpPr>
          <p:nvPr/>
        </p:nvSpPr>
        <p:spPr bwMode="auto">
          <a:xfrm>
            <a:off x="2600939" y="2356128"/>
            <a:ext cx="470411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eaLnBrk="1" hangingPunct="1">
              <a:spcBef>
                <a:spcPct val="0"/>
              </a:spcBef>
              <a:buFont typeface="Wingdings" panose="05000000000000000000" pitchFamily="2" charset="2"/>
              <a:buNone/>
            </a:pPr>
            <a:r>
              <a:rPr lang="ja-JP" altLang="en-US" sz="3600" b="1" dirty="0">
                <a:solidFill>
                  <a:schemeClr val="bg1"/>
                </a:solidFill>
                <a:latin typeface="BIZ UDPゴシック" panose="020B0400000000000000" pitchFamily="50" charset="-128"/>
                <a:ea typeface="BIZ UDPゴシック" panose="020B0400000000000000" pitchFamily="50" charset="-128"/>
              </a:rPr>
              <a:t>保護者のみなさまへ</a:t>
            </a:r>
          </a:p>
        </p:txBody>
      </p:sp>
      <p:pic>
        <p:nvPicPr>
          <p:cNvPr id="4" name="Picture 10" descr="キッズマネースクール監修。学校では教えてくれないお小遣いの正しいあげ方やお金の基礎知識">
            <a:extLst>
              <a:ext uri="{FF2B5EF4-FFF2-40B4-BE49-F238E27FC236}">
                <a16:creationId xmlns:a16="http://schemas.microsoft.com/office/drawing/2014/main" id="{BC5CFB28-9048-4690-BFDD-6D757BE7D260}"/>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4840" t="63685" r="76934" b="-5362"/>
          <a:stretch/>
        </p:blipFill>
        <p:spPr bwMode="auto">
          <a:xfrm>
            <a:off x="3981561" y="3240337"/>
            <a:ext cx="1942874" cy="3273309"/>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 name="フッター プレースホルダー 3">
            <a:extLst>
              <a:ext uri="{FF2B5EF4-FFF2-40B4-BE49-F238E27FC236}">
                <a16:creationId xmlns:a16="http://schemas.microsoft.com/office/drawing/2014/main" id="{485EF387-837D-9C69-59F5-67ED13CAA0AC}"/>
              </a:ext>
            </a:extLst>
          </p:cNvPr>
          <p:cNvSpPr txBox="1">
            <a:spLocks/>
          </p:cNvSpPr>
          <p:nvPr/>
        </p:nvSpPr>
        <p:spPr>
          <a:xfrm>
            <a:off x="3359125" y="6381028"/>
            <a:ext cx="3273554" cy="290478"/>
          </a:xfrm>
          <a:prstGeom prst="rect">
            <a:avLst/>
          </a:prstGeom>
          <a:noFill/>
          <a:ln>
            <a:noFill/>
          </a:ln>
        </p:spPr>
        <p:txBody>
          <a:bodyPr spcFirstLastPara="1" wrap="square" lIns="82939" tIns="41458" rIns="82939" bIns="41458"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SzPts val="1400"/>
              <a:buFont typeface="Arial"/>
              <a:buNone/>
              <a:defRPr sz="1052" b="0" i="0" u="none" strike="noStrike" cap="none">
                <a:solidFill>
                  <a:srgbClr val="888888"/>
                </a:solidFill>
                <a:latin typeface="UD デジタル 教科書体 NK-B" panose="02020700000000000000" pitchFamily="18" charset="-128"/>
                <a:ea typeface="UD デジタル 教科書体 NK-B" panose="02020700000000000000" pitchFamily="18" charset="-128"/>
                <a:cs typeface="Arial"/>
                <a:sym typeface="Arial"/>
              </a:defRPr>
            </a:lvl1pPr>
            <a:lvl2pPr marR="0" lvl="1"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9pPr>
          </a:lstStyle>
          <a:p>
            <a:r>
              <a:rPr lang="en-US" altLang="ja-JP" sz="954" dirty="0">
                <a:latin typeface="BIZ UDPゴシック" panose="020B0400000000000000" pitchFamily="50" charset="-128"/>
                <a:ea typeface="BIZ UDPゴシック" panose="020B0400000000000000" pitchFamily="50" charset="-128"/>
              </a:rPr>
              <a:t>©2025</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kids</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money</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school</a:t>
            </a:r>
            <a:endParaRPr lang="ja-JP" altLang="en-US" sz="954" dirty="0">
              <a:latin typeface="BIZ UDPゴシック" panose="020B0400000000000000" pitchFamily="50" charset="-128"/>
              <a:ea typeface="BIZ UDPゴシック" panose="020B0400000000000000" pitchFamily="50" charset="-128"/>
            </a:endParaRPr>
          </a:p>
        </p:txBody>
      </p:sp>
      <p:sp>
        <p:nvSpPr>
          <p:cNvPr id="3" name="Google Shape;311;p11">
            <a:extLst>
              <a:ext uri="{FF2B5EF4-FFF2-40B4-BE49-F238E27FC236}">
                <a16:creationId xmlns:a16="http://schemas.microsoft.com/office/drawing/2014/main" id="{66C3769E-0ACD-3847-229E-89E283A91524}"/>
              </a:ext>
            </a:extLst>
          </p:cNvPr>
          <p:cNvSpPr/>
          <p:nvPr/>
        </p:nvSpPr>
        <p:spPr>
          <a:xfrm>
            <a:off x="-718733" y="2056715"/>
            <a:ext cx="11138641" cy="1025762"/>
          </a:xfrm>
          <a:prstGeom prst="roundRect">
            <a:avLst>
              <a:gd name="adj" fmla="val 16667"/>
            </a:avLst>
          </a:prstGeom>
          <a:solidFill>
            <a:srgbClr val="F4A169"/>
          </a:solidFill>
          <a:ln>
            <a:noFill/>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algn="ctr"/>
            <a:r>
              <a:rPr lang="ja-JP" altLang="en-US" sz="3200" b="1" dirty="0">
                <a:solidFill>
                  <a:schemeClr val="lt1"/>
                </a:solidFill>
                <a:latin typeface="BIZ UDPゴシック" panose="020B0400000000000000" pitchFamily="50" charset="-128"/>
                <a:ea typeface="BIZ UDPゴシック" panose="020B0400000000000000" pitchFamily="50" charset="-128"/>
              </a:rPr>
              <a:t>保護者の皆様へ</a:t>
            </a:r>
            <a:endParaRPr sz="3200" dirty="0">
              <a:latin typeface="BIZ UDPゴシック" panose="020B0400000000000000" pitchFamily="50"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C54929-AA7A-B2CF-3FBA-D63590E3B66A}"/>
            </a:ext>
          </a:extLst>
        </p:cNvPr>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179B9D1A-E5A3-845A-39C0-B03FF92AEE95}"/>
              </a:ext>
            </a:extLst>
          </p:cNvPr>
          <p:cNvSpPr txBox="1"/>
          <p:nvPr/>
        </p:nvSpPr>
        <p:spPr>
          <a:xfrm>
            <a:off x="440689" y="512127"/>
            <a:ext cx="3879961"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dirty="0">
                <a:solidFill>
                  <a:srgbClr val="E7E6E6">
                    <a:lumMod val="25000"/>
                  </a:srgbClr>
                </a:solidFill>
                <a:latin typeface="BIZ UDPゴシック" panose="020B0400000000000000" pitchFamily="50" charset="-128"/>
                <a:ea typeface="BIZ UDPゴシック" panose="020B0400000000000000" pitchFamily="50" charset="-128"/>
              </a:rPr>
              <a:t>子どもと向き合うお金の話</a:t>
            </a:r>
            <a:endParaRPr kumimoji="1" lang="ja-JP" altLang="en-US" sz="1800" b="1" i="0" u="none" strike="noStrike" kern="1200" cap="none" spc="0" normalizeH="0" baseline="0" noProof="0" dirty="0">
              <a:ln>
                <a:noFill/>
              </a:ln>
              <a:solidFill>
                <a:srgbClr val="E7E6E6">
                  <a:lumMod val="25000"/>
                </a:srgbClr>
              </a:solidFill>
              <a:effectLst/>
              <a:uLnTx/>
              <a:uFillTx/>
              <a:latin typeface="BIZ UDPゴシック" panose="020B0400000000000000" pitchFamily="50" charset="-128"/>
              <a:ea typeface="BIZ UDPゴシック" panose="020B0400000000000000" pitchFamily="50" charset="-128"/>
              <a:cs typeface="+mn-cs"/>
            </a:endParaRPr>
          </a:p>
        </p:txBody>
      </p:sp>
      <p:sp>
        <p:nvSpPr>
          <p:cNvPr id="3" name="テキスト ボックス 2">
            <a:extLst>
              <a:ext uri="{FF2B5EF4-FFF2-40B4-BE49-F238E27FC236}">
                <a16:creationId xmlns:a16="http://schemas.microsoft.com/office/drawing/2014/main" id="{070022F0-E5C6-6D2C-8193-B8CE50F713FB}"/>
              </a:ext>
            </a:extLst>
          </p:cNvPr>
          <p:cNvSpPr txBox="1"/>
          <p:nvPr/>
        </p:nvSpPr>
        <p:spPr>
          <a:xfrm>
            <a:off x="560817" y="1621958"/>
            <a:ext cx="5538769"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E7E6E6">
                    <a:lumMod val="25000"/>
                  </a:srgbClr>
                </a:solidFill>
                <a:effectLst/>
                <a:uLnTx/>
                <a:uFillTx/>
                <a:latin typeface="BIZ UDPゴシック" panose="020B0400000000000000" pitchFamily="50" charset="-128"/>
                <a:ea typeface="BIZ UDPゴシック" panose="020B0400000000000000" pitchFamily="50" charset="-128"/>
                <a:cs typeface="+mn-cs"/>
              </a:rPr>
              <a:t>おこづかいの話などを挟みます</a:t>
            </a:r>
          </a:p>
        </p:txBody>
      </p:sp>
    </p:spTree>
    <p:extLst>
      <p:ext uri="{BB962C8B-B14F-4D97-AF65-F5344CB8AC3E}">
        <p14:creationId xmlns:p14="http://schemas.microsoft.com/office/powerpoint/2010/main" val="41969289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FE179C-8154-E3A5-04A7-00087C2B54FF}"/>
            </a:ext>
          </a:extLst>
        </p:cNvPr>
        <p:cNvGrpSpPr/>
        <p:nvPr/>
      </p:nvGrpSpPr>
      <p:grpSpPr>
        <a:xfrm>
          <a:off x="0" y="0"/>
          <a:ext cx="0" cy="0"/>
          <a:chOff x="0" y="0"/>
          <a:chExt cx="0" cy="0"/>
        </a:xfrm>
      </p:grpSpPr>
      <p:grpSp>
        <p:nvGrpSpPr>
          <p:cNvPr id="3" name="グループ化 2">
            <a:extLst>
              <a:ext uri="{FF2B5EF4-FFF2-40B4-BE49-F238E27FC236}">
                <a16:creationId xmlns:a16="http://schemas.microsoft.com/office/drawing/2014/main" id="{64A8B22D-F706-9BCD-BDE2-3DC739D821C1}"/>
              </a:ext>
            </a:extLst>
          </p:cNvPr>
          <p:cNvGrpSpPr/>
          <p:nvPr/>
        </p:nvGrpSpPr>
        <p:grpSpPr>
          <a:xfrm>
            <a:off x="10933" y="0"/>
            <a:ext cx="9906000" cy="6858000"/>
            <a:chOff x="0" y="0"/>
            <a:chExt cx="9906000" cy="6858000"/>
          </a:xfrm>
        </p:grpSpPr>
        <p:pic>
          <p:nvPicPr>
            <p:cNvPr id="4" name="図 3">
              <a:extLst>
                <a:ext uri="{FF2B5EF4-FFF2-40B4-BE49-F238E27FC236}">
                  <a16:creationId xmlns:a16="http://schemas.microsoft.com/office/drawing/2014/main" id="{A791E385-E8EA-5E63-8059-3618C827C831}"/>
                </a:ext>
              </a:extLst>
            </p:cNvPr>
            <p:cNvPicPr>
              <a:picLocks noChangeAspect="1"/>
            </p:cNvPicPr>
            <p:nvPr/>
          </p:nvPicPr>
          <p:blipFill>
            <a:blip r:embed="rId2"/>
            <a:stretch>
              <a:fillRect/>
            </a:stretch>
          </p:blipFill>
          <p:spPr>
            <a:xfrm>
              <a:off x="0" y="0"/>
              <a:ext cx="9906000" cy="6858000"/>
            </a:xfrm>
            <a:prstGeom prst="rect">
              <a:avLst/>
            </a:prstGeom>
          </p:spPr>
        </p:pic>
        <p:sp>
          <p:nvSpPr>
            <p:cNvPr id="5" name="正方形/長方形 4">
              <a:extLst>
                <a:ext uri="{FF2B5EF4-FFF2-40B4-BE49-F238E27FC236}">
                  <a16:creationId xmlns:a16="http://schemas.microsoft.com/office/drawing/2014/main" id="{86AC023D-64DF-6AE6-FA71-6C221115333C}"/>
                </a:ext>
              </a:extLst>
            </p:cNvPr>
            <p:cNvSpPr/>
            <p:nvPr/>
          </p:nvSpPr>
          <p:spPr>
            <a:xfrm>
              <a:off x="330200" y="368300"/>
              <a:ext cx="9207500" cy="61214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grpSp>
      <p:pic>
        <p:nvPicPr>
          <p:cNvPr id="19" name="図 18">
            <a:extLst>
              <a:ext uri="{FF2B5EF4-FFF2-40B4-BE49-F238E27FC236}">
                <a16:creationId xmlns:a16="http://schemas.microsoft.com/office/drawing/2014/main" id="{F20085E9-9552-7FBD-04AB-36C15147BA4E}"/>
              </a:ext>
            </a:extLst>
          </p:cNvPr>
          <p:cNvPicPr>
            <a:picLocks noChangeAspect="1"/>
          </p:cNvPicPr>
          <p:nvPr/>
        </p:nvPicPr>
        <p:blipFill>
          <a:blip r:embed="rId3"/>
          <a:stretch>
            <a:fillRect/>
          </a:stretch>
        </p:blipFill>
        <p:spPr>
          <a:xfrm>
            <a:off x="6589768" y="-575947"/>
            <a:ext cx="5287860" cy="4578263"/>
          </a:xfrm>
          <a:prstGeom prst="rect">
            <a:avLst/>
          </a:prstGeom>
        </p:spPr>
      </p:pic>
      <p:pic>
        <p:nvPicPr>
          <p:cNvPr id="20" name="図 19">
            <a:extLst>
              <a:ext uri="{FF2B5EF4-FFF2-40B4-BE49-F238E27FC236}">
                <a16:creationId xmlns:a16="http://schemas.microsoft.com/office/drawing/2014/main" id="{75D18A8D-8B2D-2BE2-C39E-2FB989554425}"/>
              </a:ext>
            </a:extLst>
          </p:cNvPr>
          <p:cNvPicPr>
            <a:picLocks noChangeAspect="1"/>
          </p:cNvPicPr>
          <p:nvPr/>
        </p:nvPicPr>
        <p:blipFill>
          <a:blip r:embed="rId4"/>
          <a:stretch>
            <a:fillRect/>
          </a:stretch>
        </p:blipFill>
        <p:spPr>
          <a:xfrm>
            <a:off x="6085408" y="-192952"/>
            <a:ext cx="1683756" cy="1122504"/>
          </a:xfrm>
          <a:prstGeom prst="rect">
            <a:avLst/>
          </a:prstGeom>
        </p:spPr>
      </p:pic>
      <p:cxnSp>
        <p:nvCxnSpPr>
          <p:cNvPr id="22" name="直線コネクタ 21">
            <a:extLst>
              <a:ext uri="{FF2B5EF4-FFF2-40B4-BE49-F238E27FC236}">
                <a16:creationId xmlns:a16="http://schemas.microsoft.com/office/drawing/2014/main" id="{B00BF707-FA04-2996-85B5-70CA3EF6D1C4}"/>
              </a:ext>
            </a:extLst>
          </p:cNvPr>
          <p:cNvCxnSpPr/>
          <p:nvPr/>
        </p:nvCxnSpPr>
        <p:spPr>
          <a:xfrm>
            <a:off x="0" y="3556648"/>
            <a:ext cx="5617254" cy="0"/>
          </a:xfrm>
          <a:prstGeom prst="line">
            <a:avLst/>
          </a:prstGeom>
          <a:ln w="12700"/>
        </p:spPr>
        <p:style>
          <a:lnRef idx="1">
            <a:schemeClr val="accent2"/>
          </a:lnRef>
          <a:fillRef idx="0">
            <a:schemeClr val="accent2"/>
          </a:fillRef>
          <a:effectRef idx="0">
            <a:schemeClr val="accent2"/>
          </a:effectRef>
          <a:fontRef idx="minor">
            <a:schemeClr val="tx1"/>
          </a:fontRef>
        </p:style>
      </p:cxnSp>
      <p:sp>
        <p:nvSpPr>
          <p:cNvPr id="6" name="テキスト ボックス 5">
            <a:extLst>
              <a:ext uri="{FF2B5EF4-FFF2-40B4-BE49-F238E27FC236}">
                <a16:creationId xmlns:a16="http://schemas.microsoft.com/office/drawing/2014/main" id="{ABB8BA79-617A-371D-0BBE-336463B2500C}"/>
              </a:ext>
            </a:extLst>
          </p:cNvPr>
          <p:cNvSpPr txBox="1"/>
          <p:nvPr/>
        </p:nvSpPr>
        <p:spPr>
          <a:xfrm>
            <a:off x="508696" y="2747499"/>
            <a:ext cx="6724528" cy="628890"/>
          </a:xfrm>
          <a:prstGeom prst="rect">
            <a:avLst/>
          </a:prstGeom>
          <a:noFill/>
        </p:spPr>
        <p:txBody>
          <a:bodyPr wrap="square" rtlCol="0">
            <a:spAutoFit/>
          </a:bodyP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8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子どもの将来のためのお金の話</a:t>
            </a:r>
            <a:endParaRPr kumimoji="1" lang="en-US" altLang="ja-JP" sz="2800" b="1" dirty="0">
              <a:solidFill>
                <a:prstClr val="black"/>
              </a:solidFill>
              <a:latin typeface="BIZ UDPゴシック" panose="020B0400000000000000" pitchFamily="50" charset="-128"/>
              <a:ea typeface="BIZ UDPゴシック" panose="020B0400000000000000" pitchFamily="50" charset="-128"/>
            </a:endParaRPr>
          </a:p>
        </p:txBody>
      </p:sp>
      <p:sp>
        <p:nvSpPr>
          <p:cNvPr id="8" name="テキスト ボックス 7">
            <a:extLst>
              <a:ext uri="{FF2B5EF4-FFF2-40B4-BE49-F238E27FC236}">
                <a16:creationId xmlns:a16="http://schemas.microsoft.com/office/drawing/2014/main" id="{BDB0AF91-B065-BB7A-C590-CAAF57552B8A}"/>
              </a:ext>
            </a:extLst>
          </p:cNvPr>
          <p:cNvSpPr txBox="1"/>
          <p:nvPr/>
        </p:nvSpPr>
        <p:spPr>
          <a:xfrm>
            <a:off x="508696" y="3689907"/>
            <a:ext cx="4151781" cy="1758174"/>
          </a:xfrm>
          <a:prstGeom prst="rect">
            <a:avLst/>
          </a:prstGeom>
          <a:noFill/>
        </p:spPr>
        <p:txBody>
          <a:bodyPr wrap="square" rtlCol="0">
            <a:spAutoFit/>
          </a:bodyPr>
          <a:lstStyle/>
          <a:p>
            <a:pPr marL="0" marR="0" lvl="0" indent="0" algn="l" defTabSz="457200" rtl="0" eaLnBrk="1" fontAlgn="auto" latinLnBrk="0" hangingPunct="1">
              <a:lnSpc>
                <a:spcPct val="2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１ 子育てにかかるお金</a:t>
            </a:r>
            <a:endParaRPr kumimoji="1" lang="en-US" altLang="ja-JP" sz="14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457200" rtl="0" eaLnBrk="1" fontAlgn="auto" latinLnBrk="0" hangingPunct="1">
              <a:lnSpc>
                <a:spcPct val="200000"/>
              </a:lnSpc>
              <a:spcBef>
                <a:spcPts val="0"/>
              </a:spcBef>
              <a:spcAft>
                <a:spcPts val="0"/>
              </a:spcAft>
              <a:buClrTx/>
              <a:buSzTx/>
              <a:buFontTx/>
              <a:buNone/>
              <a:tabLst/>
              <a:defRPr/>
            </a:pPr>
            <a:r>
              <a:rPr kumimoji="1" lang="ja-JP" altLang="en-US" sz="1400" b="1" dirty="0">
                <a:solidFill>
                  <a:prstClr val="black"/>
                </a:solidFill>
                <a:latin typeface="BIZ UDPゴシック" panose="020B0400000000000000" pitchFamily="50" charset="-128"/>
                <a:ea typeface="BIZ UDPゴシック" panose="020B0400000000000000" pitchFamily="50" charset="-128"/>
              </a:rPr>
              <a:t>２ 子どもに負担をかけない老後のお金</a:t>
            </a:r>
            <a:endParaRPr kumimoji="1" lang="en-US" altLang="ja-JP" sz="1400" b="1" dirty="0">
              <a:solidFill>
                <a:prstClr val="black"/>
              </a:solidFill>
              <a:latin typeface="BIZ UDPゴシック" panose="020B0400000000000000" pitchFamily="50" charset="-128"/>
              <a:ea typeface="BIZ UDPゴシック" panose="020B0400000000000000" pitchFamily="50" charset="-128"/>
            </a:endParaRPr>
          </a:p>
          <a:p>
            <a:pPr marL="0" marR="0" lvl="0" indent="0" algn="l" defTabSz="457200" rtl="0" eaLnBrk="1" fontAlgn="auto" latinLnBrk="0" hangingPunct="1">
              <a:lnSpc>
                <a:spcPct val="200000"/>
              </a:lnSpc>
              <a:spcBef>
                <a:spcPts val="0"/>
              </a:spcBef>
              <a:spcAft>
                <a:spcPts val="0"/>
              </a:spcAft>
              <a:buClrTx/>
              <a:buSzTx/>
              <a:buFontTx/>
              <a:buNone/>
              <a:tabLst/>
              <a:defRPr/>
            </a:pPr>
            <a:r>
              <a:rPr kumimoji="1" lang="ja-JP" altLang="en-US" sz="1400" b="1" dirty="0">
                <a:solidFill>
                  <a:prstClr val="black"/>
                </a:solidFill>
                <a:latin typeface="BIZ UDPゴシック" panose="020B0400000000000000" pitchFamily="50" charset="-128"/>
                <a:ea typeface="BIZ UDPゴシック" panose="020B0400000000000000" pitchFamily="50" charset="-128"/>
              </a:rPr>
              <a:t>３ </a:t>
            </a:r>
            <a:r>
              <a:rPr kumimoji="1" lang="ja-JP" altLang="en-US" sz="14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子どもの将来のために今できること</a:t>
            </a:r>
            <a:endParaRPr kumimoji="1" lang="en-US" altLang="ja-JP" sz="14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457200" rtl="0" eaLnBrk="1" fontAlgn="auto" latinLnBrk="0" hangingPunct="1">
              <a:lnSpc>
                <a:spcPct val="2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４ さいごに</a:t>
            </a:r>
          </a:p>
        </p:txBody>
      </p:sp>
      <p:grpSp>
        <p:nvGrpSpPr>
          <p:cNvPr id="7" name="グループ化 6">
            <a:extLst>
              <a:ext uri="{FF2B5EF4-FFF2-40B4-BE49-F238E27FC236}">
                <a16:creationId xmlns:a16="http://schemas.microsoft.com/office/drawing/2014/main" id="{B7D59166-2175-EC0B-2B42-F5D9633D95F7}"/>
              </a:ext>
            </a:extLst>
          </p:cNvPr>
          <p:cNvGrpSpPr/>
          <p:nvPr/>
        </p:nvGrpSpPr>
        <p:grpSpPr>
          <a:xfrm>
            <a:off x="651731" y="2388138"/>
            <a:ext cx="1315079" cy="415486"/>
            <a:chOff x="504143" y="1165999"/>
            <a:chExt cx="1603022" cy="506459"/>
          </a:xfrm>
        </p:grpSpPr>
        <p:pic>
          <p:nvPicPr>
            <p:cNvPr id="9" name="図 8">
              <a:extLst>
                <a:ext uri="{FF2B5EF4-FFF2-40B4-BE49-F238E27FC236}">
                  <a16:creationId xmlns:a16="http://schemas.microsoft.com/office/drawing/2014/main" id="{461614CB-EAA5-1ACE-904C-85725190CA9C}"/>
                </a:ext>
              </a:extLst>
            </p:cNvPr>
            <p:cNvPicPr>
              <a:picLocks noChangeAspect="1"/>
            </p:cNvPicPr>
            <p:nvPr/>
          </p:nvPicPr>
          <p:blipFill>
            <a:blip r:embed="rId5"/>
            <a:stretch>
              <a:fillRect/>
            </a:stretch>
          </p:blipFill>
          <p:spPr>
            <a:xfrm>
              <a:off x="504143" y="1175747"/>
              <a:ext cx="1603022" cy="496711"/>
            </a:xfrm>
            <a:prstGeom prst="rect">
              <a:avLst/>
            </a:prstGeom>
          </p:spPr>
        </p:pic>
        <p:sp>
          <p:nvSpPr>
            <p:cNvPr id="10" name="タイトル 1">
              <a:extLst>
                <a:ext uri="{FF2B5EF4-FFF2-40B4-BE49-F238E27FC236}">
                  <a16:creationId xmlns:a16="http://schemas.microsoft.com/office/drawing/2014/main" id="{719C49EF-1D69-ECA4-1BE8-5F81F39BB057}"/>
                </a:ext>
              </a:extLst>
            </p:cNvPr>
            <p:cNvSpPr txBox="1">
              <a:spLocks/>
            </p:cNvSpPr>
            <p:nvPr/>
          </p:nvSpPr>
          <p:spPr>
            <a:xfrm>
              <a:off x="752496" y="1165999"/>
              <a:ext cx="1194450" cy="456315"/>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kumimoji="1" sz="3300" kern="1200">
                  <a:solidFill>
                    <a:schemeClr val="tx1"/>
                  </a:solidFill>
                  <a:latin typeface="+mj-lt"/>
                  <a:ea typeface="+mj-ea"/>
                  <a:cs typeface="+mj-cs"/>
                </a:defRPr>
              </a:lvl1pPr>
            </a:lstStyle>
            <a:p>
              <a:r>
                <a:rPr lang="ja-JP" altLang="en-US" sz="1600" b="1" dirty="0">
                  <a:solidFill>
                    <a:schemeClr val="bg1"/>
                  </a:solidFill>
                  <a:latin typeface="BIZ UDPゴシック" panose="020B0400000000000000" pitchFamily="50" charset="-128"/>
                  <a:ea typeface="BIZ UDPゴシック" panose="020B0400000000000000" pitchFamily="50" charset="-128"/>
                </a:rPr>
                <a:t>パート </a:t>
              </a:r>
              <a:r>
                <a:rPr lang="en-US" altLang="ja-JP" sz="1600" b="1" dirty="0">
                  <a:solidFill>
                    <a:schemeClr val="bg1"/>
                  </a:solidFill>
                  <a:latin typeface="BIZ UDPゴシック" panose="020B0400000000000000" pitchFamily="50" charset="-128"/>
                  <a:ea typeface="BIZ UDPゴシック" panose="020B0400000000000000" pitchFamily="50" charset="-128"/>
                </a:rPr>
                <a:t>2</a:t>
              </a:r>
              <a:endParaRPr lang="ja-JP" altLang="en-US" sz="1600" b="1" dirty="0">
                <a:solidFill>
                  <a:schemeClr val="bg1"/>
                </a:solidFill>
                <a:latin typeface="BIZ UDPゴシック" panose="020B0400000000000000" pitchFamily="50" charset="-128"/>
                <a:ea typeface="BIZ UDPゴシック" panose="020B0400000000000000" pitchFamily="50" charset="-128"/>
              </a:endParaRPr>
            </a:p>
          </p:txBody>
        </p:sp>
      </p:grpSp>
    </p:spTree>
    <p:extLst>
      <p:ext uri="{BB962C8B-B14F-4D97-AF65-F5344CB8AC3E}">
        <p14:creationId xmlns:p14="http://schemas.microsoft.com/office/powerpoint/2010/main" val="12378463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61094C-FB43-72A7-F9DC-8A35C09F9A20}"/>
            </a:ext>
          </a:extLst>
        </p:cNvPr>
        <p:cNvGrpSpPr/>
        <p:nvPr/>
      </p:nvGrpSpPr>
      <p:grpSpPr>
        <a:xfrm>
          <a:off x="0" y="0"/>
          <a:ext cx="0" cy="0"/>
          <a:chOff x="0" y="0"/>
          <a:chExt cx="0" cy="0"/>
        </a:xfrm>
      </p:grpSpPr>
      <p:grpSp>
        <p:nvGrpSpPr>
          <p:cNvPr id="3" name="グループ化 2">
            <a:extLst>
              <a:ext uri="{FF2B5EF4-FFF2-40B4-BE49-F238E27FC236}">
                <a16:creationId xmlns:a16="http://schemas.microsoft.com/office/drawing/2014/main" id="{3CAACA59-64B6-2E2C-89D8-E4F36F275144}"/>
              </a:ext>
            </a:extLst>
          </p:cNvPr>
          <p:cNvGrpSpPr/>
          <p:nvPr/>
        </p:nvGrpSpPr>
        <p:grpSpPr>
          <a:xfrm>
            <a:off x="10933" y="0"/>
            <a:ext cx="9906000" cy="6858000"/>
            <a:chOff x="0" y="0"/>
            <a:chExt cx="9906000" cy="6858000"/>
          </a:xfrm>
        </p:grpSpPr>
        <p:pic>
          <p:nvPicPr>
            <p:cNvPr id="4" name="図 3">
              <a:extLst>
                <a:ext uri="{FF2B5EF4-FFF2-40B4-BE49-F238E27FC236}">
                  <a16:creationId xmlns:a16="http://schemas.microsoft.com/office/drawing/2014/main" id="{C3CAE7E7-1267-957F-1FC5-B44DAF3EAF39}"/>
                </a:ext>
              </a:extLst>
            </p:cNvPr>
            <p:cNvPicPr>
              <a:picLocks noChangeAspect="1"/>
            </p:cNvPicPr>
            <p:nvPr/>
          </p:nvPicPr>
          <p:blipFill>
            <a:blip r:embed="rId2"/>
            <a:stretch>
              <a:fillRect/>
            </a:stretch>
          </p:blipFill>
          <p:spPr>
            <a:xfrm>
              <a:off x="0" y="0"/>
              <a:ext cx="9906000" cy="6858000"/>
            </a:xfrm>
            <a:prstGeom prst="rect">
              <a:avLst/>
            </a:prstGeom>
          </p:spPr>
        </p:pic>
        <p:sp>
          <p:nvSpPr>
            <p:cNvPr id="5" name="正方形/長方形 4">
              <a:extLst>
                <a:ext uri="{FF2B5EF4-FFF2-40B4-BE49-F238E27FC236}">
                  <a16:creationId xmlns:a16="http://schemas.microsoft.com/office/drawing/2014/main" id="{F92A7AE0-D678-D0F5-30E2-C263D8BC4D7F}"/>
                </a:ext>
              </a:extLst>
            </p:cNvPr>
            <p:cNvSpPr/>
            <p:nvPr/>
          </p:nvSpPr>
          <p:spPr>
            <a:xfrm>
              <a:off x="330200" y="368300"/>
              <a:ext cx="9207500" cy="61214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grpSp>
      <p:pic>
        <p:nvPicPr>
          <p:cNvPr id="19" name="図 18">
            <a:extLst>
              <a:ext uri="{FF2B5EF4-FFF2-40B4-BE49-F238E27FC236}">
                <a16:creationId xmlns:a16="http://schemas.microsoft.com/office/drawing/2014/main" id="{EFC5794F-DDAD-BD1B-A173-87D3F9255078}"/>
              </a:ext>
            </a:extLst>
          </p:cNvPr>
          <p:cNvPicPr>
            <a:picLocks noChangeAspect="1"/>
          </p:cNvPicPr>
          <p:nvPr/>
        </p:nvPicPr>
        <p:blipFill>
          <a:blip r:embed="rId3"/>
          <a:stretch>
            <a:fillRect/>
          </a:stretch>
        </p:blipFill>
        <p:spPr>
          <a:xfrm>
            <a:off x="6589768" y="-575947"/>
            <a:ext cx="5287860" cy="4578263"/>
          </a:xfrm>
          <a:prstGeom prst="rect">
            <a:avLst/>
          </a:prstGeom>
        </p:spPr>
      </p:pic>
      <p:pic>
        <p:nvPicPr>
          <p:cNvPr id="20" name="図 19">
            <a:extLst>
              <a:ext uri="{FF2B5EF4-FFF2-40B4-BE49-F238E27FC236}">
                <a16:creationId xmlns:a16="http://schemas.microsoft.com/office/drawing/2014/main" id="{C9E5D1FF-EEA7-071B-C597-2A678F194F42}"/>
              </a:ext>
            </a:extLst>
          </p:cNvPr>
          <p:cNvPicPr>
            <a:picLocks noChangeAspect="1"/>
          </p:cNvPicPr>
          <p:nvPr/>
        </p:nvPicPr>
        <p:blipFill>
          <a:blip r:embed="rId4"/>
          <a:stretch>
            <a:fillRect/>
          </a:stretch>
        </p:blipFill>
        <p:spPr>
          <a:xfrm>
            <a:off x="6085408" y="-192952"/>
            <a:ext cx="1683756" cy="1122504"/>
          </a:xfrm>
          <a:prstGeom prst="rect">
            <a:avLst/>
          </a:prstGeom>
        </p:spPr>
      </p:pic>
      <p:cxnSp>
        <p:nvCxnSpPr>
          <p:cNvPr id="22" name="直線コネクタ 21">
            <a:extLst>
              <a:ext uri="{FF2B5EF4-FFF2-40B4-BE49-F238E27FC236}">
                <a16:creationId xmlns:a16="http://schemas.microsoft.com/office/drawing/2014/main" id="{47A92420-6F97-87ED-9818-9D9DF8D57499}"/>
              </a:ext>
            </a:extLst>
          </p:cNvPr>
          <p:cNvCxnSpPr/>
          <p:nvPr/>
        </p:nvCxnSpPr>
        <p:spPr>
          <a:xfrm>
            <a:off x="0" y="3556648"/>
            <a:ext cx="5617254" cy="0"/>
          </a:xfrm>
          <a:prstGeom prst="line">
            <a:avLst/>
          </a:prstGeom>
          <a:ln w="12700"/>
        </p:spPr>
        <p:style>
          <a:lnRef idx="1">
            <a:schemeClr val="accent2"/>
          </a:lnRef>
          <a:fillRef idx="0">
            <a:schemeClr val="accent2"/>
          </a:fillRef>
          <a:effectRef idx="0">
            <a:schemeClr val="accent2"/>
          </a:effectRef>
          <a:fontRef idx="minor">
            <a:schemeClr val="tx1"/>
          </a:fontRef>
        </p:style>
      </p:cxnSp>
      <p:sp>
        <p:nvSpPr>
          <p:cNvPr id="6" name="テキスト ボックス 5">
            <a:extLst>
              <a:ext uri="{FF2B5EF4-FFF2-40B4-BE49-F238E27FC236}">
                <a16:creationId xmlns:a16="http://schemas.microsoft.com/office/drawing/2014/main" id="{05602B68-E03E-ABE5-0256-5F40E4A3A824}"/>
              </a:ext>
            </a:extLst>
          </p:cNvPr>
          <p:cNvSpPr txBox="1"/>
          <p:nvPr/>
        </p:nvSpPr>
        <p:spPr>
          <a:xfrm>
            <a:off x="508696" y="2747499"/>
            <a:ext cx="6724528" cy="628890"/>
          </a:xfrm>
          <a:prstGeom prst="rect">
            <a:avLst/>
          </a:prstGeom>
          <a:noFill/>
        </p:spPr>
        <p:txBody>
          <a:bodyPr wrap="square" rtlCol="0">
            <a:spAutoFit/>
          </a:bodyP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8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子どもの将来のためのお金の話</a:t>
            </a:r>
            <a:endParaRPr kumimoji="1" lang="en-US" altLang="ja-JP" sz="2800" b="1" dirty="0">
              <a:solidFill>
                <a:prstClr val="black"/>
              </a:solidFill>
              <a:latin typeface="BIZ UDPゴシック" panose="020B0400000000000000" pitchFamily="50" charset="-128"/>
              <a:ea typeface="BIZ UDPゴシック" panose="020B0400000000000000" pitchFamily="50" charset="-128"/>
            </a:endParaRPr>
          </a:p>
        </p:txBody>
      </p:sp>
      <p:sp>
        <p:nvSpPr>
          <p:cNvPr id="8" name="テキスト ボックス 7">
            <a:extLst>
              <a:ext uri="{FF2B5EF4-FFF2-40B4-BE49-F238E27FC236}">
                <a16:creationId xmlns:a16="http://schemas.microsoft.com/office/drawing/2014/main" id="{45FA9FE4-A2FE-C64D-845E-7298B005230C}"/>
              </a:ext>
            </a:extLst>
          </p:cNvPr>
          <p:cNvSpPr txBox="1"/>
          <p:nvPr/>
        </p:nvSpPr>
        <p:spPr>
          <a:xfrm>
            <a:off x="508696" y="3689907"/>
            <a:ext cx="4151781" cy="1758174"/>
          </a:xfrm>
          <a:prstGeom prst="rect">
            <a:avLst/>
          </a:prstGeom>
          <a:noFill/>
        </p:spPr>
        <p:txBody>
          <a:bodyPr wrap="square" rtlCol="0">
            <a:spAutoFit/>
          </a:bodyPr>
          <a:lstStyle/>
          <a:p>
            <a:pPr marL="0" marR="0" lvl="0" indent="0" algn="l" defTabSz="457200" rtl="0" eaLnBrk="1" fontAlgn="auto" latinLnBrk="0" hangingPunct="1">
              <a:lnSpc>
                <a:spcPct val="2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EF7019"/>
                </a:solidFill>
                <a:effectLst/>
                <a:highlight>
                  <a:srgbClr val="FCDFBE"/>
                </a:highlight>
                <a:uLnTx/>
                <a:uFillTx/>
                <a:latin typeface="BIZ UDPゴシック" panose="020B0400000000000000" pitchFamily="50" charset="-128"/>
                <a:ea typeface="BIZ UDPゴシック" panose="020B0400000000000000" pitchFamily="50" charset="-128"/>
                <a:cs typeface="+mn-cs"/>
              </a:rPr>
              <a:t>１ 子育てにかかるお金</a:t>
            </a:r>
            <a:endParaRPr kumimoji="1" lang="en-US" altLang="ja-JP" sz="1400" b="1" i="0" u="none" strike="noStrike" kern="1200" cap="none" spc="0" normalizeH="0" baseline="0" noProof="0" dirty="0">
              <a:ln>
                <a:noFill/>
              </a:ln>
              <a:solidFill>
                <a:srgbClr val="EF7019"/>
              </a:solidFill>
              <a:effectLst/>
              <a:highlight>
                <a:srgbClr val="FCDFBE"/>
              </a:highlight>
              <a:uLnTx/>
              <a:uFillTx/>
              <a:latin typeface="BIZ UDPゴシック" panose="020B0400000000000000" pitchFamily="50" charset="-128"/>
              <a:ea typeface="BIZ UDPゴシック" panose="020B0400000000000000" pitchFamily="50" charset="-128"/>
              <a:cs typeface="+mn-cs"/>
            </a:endParaRPr>
          </a:p>
          <a:p>
            <a:pPr marL="0" marR="0" lvl="0" indent="0" algn="l" defTabSz="457200" rtl="0" eaLnBrk="1" fontAlgn="auto" latinLnBrk="0" hangingPunct="1">
              <a:lnSpc>
                <a:spcPct val="200000"/>
              </a:lnSpc>
              <a:spcBef>
                <a:spcPts val="0"/>
              </a:spcBef>
              <a:spcAft>
                <a:spcPts val="0"/>
              </a:spcAft>
              <a:buClrTx/>
              <a:buSzTx/>
              <a:buFontTx/>
              <a:buNone/>
              <a:tabLst/>
              <a:defRPr/>
            </a:pPr>
            <a:r>
              <a:rPr kumimoji="1" lang="ja-JP" altLang="en-US" sz="1400" b="1" dirty="0">
                <a:solidFill>
                  <a:prstClr val="black"/>
                </a:solidFill>
                <a:latin typeface="BIZ UDPゴシック" panose="020B0400000000000000" pitchFamily="50" charset="-128"/>
                <a:ea typeface="BIZ UDPゴシック" panose="020B0400000000000000" pitchFamily="50" charset="-128"/>
              </a:rPr>
              <a:t>２ 子どもに負担をかけない老後のお金</a:t>
            </a:r>
            <a:endParaRPr kumimoji="1" lang="en-US" altLang="ja-JP" sz="1400" b="1" dirty="0">
              <a:solidFill>
                <a:prstClr val="black"/>
              </a:solidFill>
              <a:latin typeface="BIZ UDPゴシック" panose="020B0400000000000000" pitchFamily="50" charset="-128"/>
              <a:ea typeface="BIZ UDPゴシック" panose="020B0400000000000000" pitchFamily="50" charset="-128"/>
            </a:endParaRPr>
          </a:p>
          <a:p>
            <a:pPr marL="0" marR="0" lvl="0" indent="0" algn="l" defTabSz="457200" rtl="0" eaLnBrk="1" fontAlgn="auto" latinLnBrk="0" hangingPunct="1">
              <a:lnSpc>
                <a:spcPct val="200000"/>
              </a:lnSpc>
              <a:spcBef>
                <a:spcPts val="0"/>
              </a:spcBef>
              <a:spcAft>
                <a:spcPts val="0"/>
              </a:spcAft>
              <a:buClrTx/>
              <a:buSzTx/>
              <a:buFontTx/>
              <a:buNone/>
              <a:tabLst/>
              <a:defRPr/>
            </a:pPr>
            <a:r>
              <a:rPr kumimoji="1" lang="ja-JP" altLang="en-US" sz="1400" b="1" dirty="0">
                <a:solidFill>
                  <a:prstClr val="black"/>
                </a:solidFill>
                <a:latin typeface="BIZ UDPゴシック" panose="020B0400000000000000" pitchFamily="50" charset="-128"/>
                <a:ea typeface="BIZ UDPゴシック" panose="020B0400000000000000" pitchFamily="50" charset="-128"/>
              </a:rPr>
              <a:t>３ </a:t>
            </a:r>
            <a:r>
              <a:rPr kumimoji="1" lang="ja-JP" altLang="en-US" sz="14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子どもの将来のために今できること</a:t>
            </a:r>
            <a:endParaRPr kumimoji="1" lang="en-US" altLang="ja-JP" sz="14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457200" rtl="0" eaLnBrk="1" fontAlgn="auto" latinLnBrk="0" hangingPunct="1">
              <a:lnSpc>
                <a:spcPct val="2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４ さいごに</a:t>
            </a:r>
          </a:p>
        </p:txBody>
      </p:sp>
      <p:grpSp>
        <p:nvGrpSpPr>
          <p:cNvPr id="7" name="グループ化 6">
            <a:extLst>
              <a:ext uri="{FF2B5EF4-FFF2-40B4-BE49-F238E27FC236}">
                <a16:creationId xmlns:a16="http://schemas.microsoft.com/office/drawing/2014/main" id="{F1E74E2C-A5FA-C6E3-3361-E52BD87B944C}"/>
              </a:ext>
            </a:extLst>
          </p:cNvPr>
          <p:cNvGrpSpPr/>
          <p:nvPr/>
        </p:nvGrpSpPr>
        <p:grpSpPr>
          <a:xfrm>
            <a:off x="651731" y="2388138"/>
            <a:ext cx="1315079" cy="415486"/>
            <a:chOff x="504143" y="1165999"/>
            <a:chExt cx="1603022" cy="506459"/>
          </a:xfrm>
        </p:grpSpPr>
        <p:pic>
          <p:nvPicPr>
            <p:cNvPr id="9" name="図 8">
              <a:extLst>
                <a:ext uri="{FF2B5EF4-FFF2-40B4-BE49-F238E27FC236}">
                  <a16:creationId xmlns:a16="http://schemas.microsoft.com/office/drawing/2014/main" id="{A04471C4-C8E8-F4A0-91A3-7EFC158DF2A1}"/>
                </a:ext>
              </a:extLst>
            </p:cNvPr>
            <p:cNvPicPr>
              <a:picLocks noChangeAspect="1"/>
            </p:cNvPicPr>
            <p:nvPr/>
          </p:nvPicPr>
          <p:blipFill>
            <a:blip r:embed="rId5"/>
            <a:stretch>
              <a:fillRect/>
            </a:stretch>
          </p:blipFill>
          <p:spPr>
            <a:xfrm>
              <a:off x="504143" y="1175747"/>
              <a:ext cx="1603022" cy="496711"/>
            </a:xfrm>
            <a:prstGeom prst="rect">
              <a:avLst/>
            </a:prstGeom>
          </p:spPr>
        </p:pic>
        <p:sp>
          <p:nvSpPr>
            <p:cNvPr id="10" name="タイトル 1">
              <a:extLst>
                <a:ext uri="{FF2B5EF4-FFF2-40B4-BE49-F238E27FC236}">
                  <a16:creationId xmlns:a16="http://schemas.microsoft.com/office/drawing/2014/main" id="{C291A17F-521A-1283-497F-1F134C75F676}"/>
                </a:ext>
              </a:extLst>
            </p:cNvPr>
            <p:cNvSpPr txBox="1">
              <a:spLocks/>
            </p:cNvSpPr>
            <p:nvPr/>
          </p:nvSpPr>
          <p:spPr>
            <a:xfrm>
              <a:off x="752496" y="1165999"/>
              <a:ext cx="1194450" cy="456315"/>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kumimoji="1" sz="3300" kern="1200">
                  <a:solidFill>
                    <a:schemeClr val="tx1"/>
                  </a:solidFill>
                  <a:latin typeface="+mj-lt"/>
                  <a:ea typeface="+mj-ea"/>
                  <a:cs typeface="+mj-cs"/>
                </a:defRPr>
              </a:lvl1pPr>
            </a:lstStyle>
            <a:p>
              <a:r>
                <a:rPr lang="ja-JP" altLang="en-US" sz="1600" b="1" dirty="0">
                  <a:solidFill>
                    <a:schemeClr val="bg1"/>
                  </a:solidFill>
                  <a:latin typeface="BIZ UDPゴシック" panose="020B0400000000000000" pitchFamily="50" charset="-128"/>
                  <a:ea typeface="BIZ UDPゴシック" panose="020B0400000000000000" pitchFamily="50" charset="-128"/>
                </a:rPr>
                <a:t>パート </a:t>
              </a:r>
              <a:r>
                <a:rPr lang="en-US" altLang="ja-JP" sz="1600" b="1" dirty="0">
                  <a:solidFill>
                    <a:schemeClr val="bg1"/>
                  </a:solidFill>
                  <a:latin typeface="BIZ UDPゴシック" panose="020B0400000000000000" pitchFamily="50" charset="-128"/>
                  <a:ea typeface="BIZ UDPゴシック" panose="020B0400000000000000" pitchFamily="50" charset="-128"/>
                </a:rPr>
                <a:t>2</a:t>
              </a:r>
              <a:endParaRPr lang="ja-JP" altLang="en-US" sz="1600" b="1" dirty="0">
                <a:solidFill>
                  <a:schemeClr val="bg1"/>
                </a:solidFill>
                <a:latin typeface="BIZ UDPゴシック" panose="020B0400000000000000" pitchFamily="50" charset="-128"/>
                <a:ea typeface="BIZ UDPゴシック" panose="020B0400000000000000" pitchFamily="50" charset="-128"/>
              </a:endParaRPr>
            </a:p>
          </p:txBody>
        </p:sp>
      </p:grpSp>
      <p:sp>
        <p:nvSpPr>
          <p:cNvPr id="2" name="フッター プレースホルダー 3">
            <a:extLst>
              <a:ext uri="{FF2B5EF4-FFF2-40B4-BE49-F238E27FC236}">
                <a16:creationId xmlns:a16="http://schemas.microsoft.com/office/drawing/2014/main" id="{CB473B6B-25D3-DDC8-30D4-7B44C7A47FE9}"/>
              </a:ext>
            </a:extLst>
          </p:cNvPr>
          <p:cNvSpPr txBox="1">
            <a:spLocks/>
          </p:cNvSpPr>
          <p:nvPr/>
        </p:nvSpPr>
        <p:spPr>
          <a:xfrm>
            <a:off x="3316222" y="6454997"/>
            <a:ext cx="3273554" cy="290478"/>
          </a:xfrm>
          <a:prstGeom prst="rect">
            <a:avLst/>
          </a:prstGeom>
          <a:noFill/>
          <a:ln>
            <a:noFill/>
          </a:ln>
        </p:spPr>
        <p:txBody>
          <a:bodyPr spcFirstLastPara="1" wrap="square" lIns="82939" tIns="41458" rIns="82939" bIns="41458"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SzPts val="1400"/>
              <a:buFont typeface="Arial"/>
              <a:buNone/>
              <a:defRPr sz="1052" b="0" i="0" u="none" strike="noStrike" cap="none">
                <a:solidFill>
                  <a:srgbClr val="888888"/>
                </a:solidFill>
                <a:latin typeface="UD デジタル 教科書体 NK-B" panose="02020700000000000000" pitchFamily="18" charset="-128"/>
                <a:ea typeface="UD デジタル 教科書体 NK-B" panose="02020700000000000000" pitchFamily="18" charset="-128"/>
                <a:cs typeface="Arial"/>
                <a:sym typeface="Arial"/>
              </a:defRPr>
            </a:lvl1pPr>
            <a:lvl2pPr marR="0" lvl="1"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9pPr>
          </a:lstStyle>
          <a:p>
            <a:r>
              <a:rPr lang="en-US" altLang="ja-JP" sz="954" dirty="0">
                <a:latin typeface="BIZ UDPゴシック" panose="020B0400000000000000" pitchFamily="50" charset="-128"/>
                <a:ea typeface="BIZ UDPゴシック" panose="020B0400000000000000" pitchFamily="50" charset="-128"/>
              </a:rPr>
              <a:t>©2025</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kids</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money</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school</a:t>
            </a:r>
            <a:endParaRPr lang="ja-JP" altLang="en-US" sz="954"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54190357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BA1296-AE5B-9442-FF17-A758D9D45CC7}"/>
            </a:ext>
          </a:extLst>
        </p:cNvPr>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36A8A5FD-2E73-0D2E-93F7-B375D00C0CF9}"/>
              </a:ext>
            </a:extLst>
          </p:cNvPr>
          <p:cNvSpPr txBox="1"/>
          <p:nvPr/>
        </p:nvSpPr>
        <p:spPr>
          <a:xfrm>
            <a:off x="440689" y="512127"/>
            <a:ext cx="6191605"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E7E6E6">
                    <a:lumMod val="25000"/>
                  </a:srgbClr>
                </a:solidFill>
                <a:effectLst/>
                <a:uLnTx/>
                <a:uFillTx/>
                <a:latin typeface="BIZ UDPゴシック" panose="020B0400000000000000" pitchFamily="50" charset="-128"/>
                <a:ea typeface="BIZ UDPゴシック" panose="020B0400000000000000" pitchFamily="50" charset="-128"/>
                <a:cs typeface="+mn-cs"/>
              </a:rPr>
              <a:t>子どもの将来のためのお金の話　～</a:t>
            </a:r>
            <a:r>
              <a:rPr kumimoji="1" lang="ja-JP" altLang="en-US" sz="1400" b="1" dirty="0">
                <a:solidFill>
                  <a:srgbClr val="E7E6E6">
                    <a:lumMod val="25000"/>
                  </a:srgbClr>
                </a:solidFill>
                <a:latin typeface="BIZ UDPゴシック" panose="020B0400000000000000" pitchFamily="50" charset="-128"/>
                <a:ea typeface="BIZ UDPゴシック" panose="020B0400000000000000" pitchFamily="50" charset="-128"/>
              </a:rPr>
              <a:t>子育てにかかるお金</a:t>
            </a:r>
            <a:r>
              <a:rPr kumimoji="1" lang="ja-JP" altLang="en-US" sz="1400" b="1" i="0" u="none" strike="noStrike" kern="1200" cap="none" spc="0" normalizeH="0" baseline="0" noProof="0" dirty="0">
                <a:ln>
                  <a:noFill/>
                </a:ln>
                <a:solidFill>
                  <a:srgbClr val="E7E6E6">
                    <a:lumMod val="25000"/>
                  </a:srgbClr>
                </a:solidFill>
                <a:effectLst/>
                <a:uLnTx/>
                <a:uFillTx/>
                <a:latin typeface="BIZ UDPゴシック" panose="020B0400000000000000" pitchFamily="50" charset="-128"/>
                <a:ea typeface="BIZ UDPゴシック" panose="020B0400000000000000" pitchFamily="50" charset="-128"/>
                <a:cs typeface="+mn-cs"/>
              </a:rPr>
              <a:t>～</a:t>
            </a:r>
            <a:endParaRPr kumimoji="1" lang="ja-JP" altLang="en-US" sz="1800" b="1" i="0" u="none" strike="noStrike" kern="1200" cap="none" spc="0" normalizeH="0" baseline="0" noProof="0" dirty="0">
              <a:ln>
                <a:noFill/>
              </a:ln>
              <a:solidFill>
                <a:srgbClr val="E7E6E6">
                  <a:lumMod val="25000"/>
                </a:srgbClr>
              </a:solidFill>
              <a:effectLst/>
              <a:uLnTx/>
              <a:uFillTx/>
              <a:latin typeface="BIZ UDPゴシック" panose="020B0400000000000000" pitchFamily="50" charset="-128"/>
              <a:ea typeface="BIZ UDPゴシック" panose="020B0400000000000000" pitchFamily="50" charset="-128"/>
              <a:cs typeface="+mn-cs"/>
            </a:endParaRPr>
          </a:p>
        </p:txBody>
      </p:sp>
      <p:sp>
        <p:nvSpPr>
          <p:cNvPr id="4" name="テキスト ボックス 3">
            <a:extLst>
              <a:ext uri="{FF2B5EF4-FFF2-40B4-BE49-F238E27FC236}">
                <a16:creationId xmlns:a16="http://schemas.microsoft.com/office/drawing/2014/main" id="{F18AC1FC-B19E-6761-5A33-032134DF3E97}"/>
              </a:ext>
            </a:extLst>
          </p:cNvPr>
          <p:cNvSpPr txBox="1"/>
          <p:nvPr/>
        </p:nvSpPr>
        <p:spPr>
          <a:xfrm>
            <a:off x="713305" y="1162986"/>
            <a:ext cx="7749722"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F4A169"/>
                </a:solidFill>
                <a:effectLst/>
                <a:uLnTx/>
                <a:uFillTx/>
                <a:latin typeface="BIZ UDPゴシック" panose="020B0400000000000000" pitchFamily="50" charset="-128"/>
                <a:ea typeface="BIZ UDPゴシック" panose="020B0400000000000000" pitchFamily="50" charset="-128"/>
                <a:cs typeface="+mn-cs"/>
              </a:rPr>
              <a:t> 子育て費用の準備に関する現状</a:t>
            </a:r>
          </a:p>
        </p:txBody>
      </p:sp>
      <p:pic>
        <p:nvPicPr>
          <p:cNvPr id="6" name="図 5">
            <a:extLst>
              <a:ext uri="{FF2B5EF4-FFF2-40B4-BE49-F238E27FC236}">
                <a16:creationId xmlns:a16="http://schemas.microsoft.com/office/drawing/2014/main" id="{A30D4F35-8A26-0D29-A00C-6538102645DE}"/>
              </a:ext>
            </a:extLst>
          </p:cNvPr>
          <p:cNvPicPr>
            <a:picLocks noChangeAspect="1"/>
          </p:cNvPicPr>
          <p:nvPr/>
        </p:nvPicPr>
        <p:blipFill>
          <a:blip r:embed="rId3"/>
          <a:stretch>
            <a:fillRect/>
          </a:stretch>
        </p:blipFill>
        <p:spPr>
          <a:xfrm flipH="1">
            <a:off x="581042" y="1114402"/>
            <a:ext cx="45719" cy="384042"/>
          </a:xfrm>
          <a:prstGeom prst="rect">
            <a:avLst/>
          </a:prstGeom>
        </p:spPr>
      </p:pic>
      <p:sp>
        <p:nvSpPr>
          <p:cNvPr id="12" name="テキスト ボックス 11">
            <a:extLst>
              <a:ext uri="{FF2B5EF4-FFF2-40B4-BE49-F238E27FC236}">
                <a16:creationId xmlns:a16="http://schemas.microsoft.com/office/drawing/2014/main" id="{63614A74-B2D9-17F5-0264-84ED1A3B33C8}"/>
              </a:ext>
            </a:extLst>
          </p:cNvPr>
          <p:cNvSpPr txBox="1"/>
          <p:nvPr/>
        </p:nvSpPr>
        <p:spPr>
          <a:xfrm>
            <a:off x="4579710" y="1485217"/>
            <a:ext cx="4386266" cy="264752"/>
          </a:xfrm>
          <a:prstGeom prst="rect">
            <a:avLst/>
          </a:prstGeom>
          <a:noFill/>
        </p:spPr>
        <p:txBody>
          <a:bodyPr wrap="square" rtlCol="0">
            <a:spAutoFit/>
          </a:bodyPr>
          <a:lstStyle/>
          <a:p>
            <a:pPr marL="0" marR="0" lvl="0" indent="0" defTabSz="457200" rtl="0" eaLnBrk="1" fontAlgn="auto" latinLnBrk="0" hangingPunct="1">
              <a:lnSpc>
                <a:spcPct val="150000"/>
              </a:lnSpc>
              <a:spcBef>
                <a:spcPts val="0"/>
              </a:spcBef>
              <a:spcAft>
                <a:spcPts val="0"/>
              </a:spcAft>
              <a:buClrTx/>
              <a:buSzTx/>
              <a:buFontTx/>
              <a:buNone/>
              <a:tabLst/>
              <a:defRPr/>
            </a:pPr>
            <a:r>
              <a:rPr kumimoji="1" lang="ja-JP" altLang="en-US" sz="900" b="1" dirty="0">
                <a:solidFill>
                  <a:prstClr val="black"/>
                </a:solidFill>
                <a:latin typeface="BIZ UDPゴシック" panose="020B0400000000000000" pitchFamily="50" charset="-128"/>
                <a:ea typeface="BIZ UDPゴシック" panose="020B0400000000000000" pitchFamily="50" charset="-128"/>
              </a:rPr>
              <a:t>▼年齢別</a:t>
            </a:r>
            <a:r>
              <a:rPr kumimoji="1" lang="en-US" altLang="ja-JP" sz="900" b="1" dirty="0">
                <a:solidFill>
                  <a:prstClr val="black"/>
                </a:solidFill>
                <a:latin typeface="BIZ UDPゴシック" panose="020B0400000000000000" pitchFamily="50" charset="-128"/>
                <a:ea typeface="BIZ UDPゴシック" panose="020B0400000000000000" pitchFamily="50" charset="-128"/>
              </a:rPr>
              <a:t>/</a:t>
            </a:r>
            <a:r>
              <a:rPr kumimoji="1" lang="ja-JP" altLang="en-US" sz="900" b="1" dirty="0">
                <a:solidFill>
                  <a:prstClr val="black"/>
                </a:solidFill>
                <a:latin typeface="BIZ UDPゴシック" panose="020B0400000000000000" pitchFamily="50" charset="-128"/>
                <a:ea typeface="BIZ UDPゴシック" panose="020B0400000000000000" pitchFamily="50" charset="-128"/>
              </a:rPr>
              <a:t>教育費の想定「想定よりかかっている」と回答した人の割合（</a:t>
            </a:r>
            <a:r>
              <a:rPr kumimoji="1" lang="en-US" altLang="ja-JP" sz="900" b="1" dirty="0">
                <a:solidFill>
                  <a:prstClr val="black"/>
                </a:solidFill>
                <a:latin typeface="BIZ UDPゴシック" panose="020B0400000000000000" pitchFamily="50" charset="-128"/>
                <a:ea typeface="BIZ UDPゴシック" panose="020B0400000000000000" pitchFamily="50" charset="-128"/>
              </a:rPr>
              <a:t>※2</a:t>
            </a:r>
            <a:r>
              <a:rPr kumimoji="1" lang="ja-JP" altLang="en-US" sz="900" b="1" dirty="0">
                <a:solidFill>
                  <a:prstClr val="black"/>
                </a:solidFill>
                <a:latin typeface="BIZ UDPゴシック" panose="020B0400000000000000" pitchFamily="50" charset="-128"/>
                <a:ea typeface="BIZ UDPゴシック" panose="020B0400000000000000" pitchFamily="50" charset="-128"/>
              </a:rPr>
              <a:t>）▼</a:t>
            </a:r>
            <a:endParaRPr kumimoji="1" lang="ja-JP" altLang="en-US" sz="9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7" name="正方形/長方形 6">
            <a:extLst>
              <a:ext uri="{FF2B5EF4-FFF2-40B4-BE49-F238E27FC236}">
                <a16:creationId xmlns:a16="http://schemas.microsoft.com/office/drawing/2014/main" id="{5FF0683D-B848-F6D6-4A7A-E6B12165DE42}"/>
              </a:ext>
            </a:extLst>
          </p:cNvPr>
          <p:cNvSpPr/>
          <p:nvPr/>
        </p:nvSpPr>
        <p:spPr>
          <a:xfrm>
            <a:off x="330200" y="5889920"/>
            <a:ext cx="9207500" cy="576676"/>
          </a:xfrm>
          <a:prstGeom prst="rect">
            <a:avLst/>
          </a:prstGeom>
          <a:solidFill>
            <a:srgbClr val="EF701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11" name="テキスト ボックス 10">
            <a:extLst>
              <a:ext uri="{FF2B5EF4-FFF2-40B4-BE49-F238E27FC236}">
                <a16:creationId xmlns:a16="http://schemas.microsoft.com/office/drawing/2014/main" id="{9AE9DF8C-F55B-EF40-338E-85638129293F}"/>
              </a:ext>
            </a:extLst>
          </p:cNvPr>
          <p:cNvSpPr txBox="1"/>
          <p:nvPr/>
        </p:nvSpPr>
        <p:spPr>
          <a:xfrm>
            <a:off x="542847" y="5965026"/>
            <a:ext cx="8814513" cy="360548"/>
          </a:xfrm>
          <a:prstGeom prst="rect">
            <a:avLst/>
          </a:prstGeom>
          <a:noFill/>
        </p:spPr>
        <p:txBody>
          <a:bodyPr wrap="square" rtlCol="0">
            <a:spAutoFit/>
          </a:bodyP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chemeClr val="bg1"/>
                </a:solidFill>
                <a:effectLst/>
                <a:uLnTx/>
                <a:uFillTx/>
                <a:latin typeface="BIZ UDPゴシック" panose="020B0400000000000000" pitchFamily="50" charset="-128"/>
                <a:ea typeface="BIZ UDPゴシック" panose="020B0400000000000000" pitchFamily="50" charset="-128"/>
                <a:cs typeface="+mn-cs"/>
              </a:rPr>
              <a:t>子どもの将来の進路は分からないが、それぞれの選択に必要な費用を把握しておくことが重要。</a:t>
            </a:r>
          </a:p>
        </p:txBody>
      </p:sp>
      <p:sp>
        <p:nvSpPr>
          <p:cNvPr id="14" name="四角形: 角を丸くする 13">
            <a:extLst>
              <a:ext uri="{FF2B5EF4-FFF2-40B4-BE49-F238E27FC236}">
                <a16:creationId xmlns:a16="http://schemas.microsoft.com/office/drawing/2014/main" id="{C0349587-2F03-7EDA-E4EF-09E587F2FAEB}"/>
              </a:ext>
            </a:extLst>
          </p:cNvPr>
          <p:cNvSpPr/>
          <p:nvPr/>
        </p:nvSpPr>
        <p:spPr>
          <a:xfrm>
            <a:off x="4751363" y="4842665"/>
            <a:ext cx="4214613" cy="581286"/>
          </a:xfrm>
          <a:prstGeom prst="roundRect">
            <a:avLst/>
          </a:prstGeom>
          <a:solidFill>
            <a:srgbClr val="F4A16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600" b="1" dirty="0">
                <a:latin typeface="BIZ UDPゴシック" panose="020B0400000000000000" pitchFamily="50" charset="-128"/>
                <a:ea typeface="BIZ UDPゴシック" panose="020B0400000000000000" pitchFamily="50" charset="-128"/>
              </a:rPr>
              <a:t>応援したい気持ち</a:t>
            </a:r>
          </a:p>
        </p:txBody>
      </p:sp>
      <p:sp>
        <p:nvSpPr>
          <p:cNvPr id="15" name="四角形: 角を丸くする 14">
            <a:extLst>
              <a:ext uri="{FF2B5EF4-FFF2-40B4-BE49-F238E27FC236}">
                <a16:creationId xmlns:a16="http://schemas.microsoft.com/office/drawing/2014/main" id="{7B2F7384-1006-7EE1-9EA4-FF42E8FCEAE2}"/>
              </a:ext>
            </a:extLst>
          </p:cNvPr>
          <p:cNvSpPr/>
          <p:nvPr/>
        </p:nvSpPr>
        <p:spPr>
          <a:xfrm>
            <a:off x="872632" y="4842665"/>
            <a:ext cx="3878731" cy="581286"/>
          </a:xfrm>
          <a:prstGeom prst="roundRect">
            <a:avLst/>
          </a:prstGeom>
          <a:solidFill>
            <a:srgbClr val="F7B26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600" b="1" dirty="0">
                <a:solidFill>
                  <a:schemeClr val="bg1"/>
                </a:solidFill>
                <a:latin typeface="BIZ UDPゴシック" panose="020B0400000000000000" pitchFamily="50" charset="-128"/>
                <a:ea typeface="BIZ UDPゴシック" panose="020B0400000000000000" pitchFamily="50" charset="-128"/>
              </a:rPr>
              <a:t>情報不足</a:t>
            </a:r>
          </a:p>
        </p:txBody>
      </p:sp>
      <p:sp>
        <p:nvSpPr>
          <p:cNvPr id="13" name="テキスト ボックス 12">
            <a:extLst>
              <a:ext uri="{FF2B5EF4-FFF2-40B4-BE49-F238E27FC236}">
                <a16:creationId xmlns:a16="http://schemas.microsoft.com/office/drawing/2014/main" id="{704C1BD2-0934-77B5-81FD-9021AC7A350A}"/>
              </a:ext>
            </a:extLst>
          </p:cNvPr>
          <p:cNvSpPr txBox="1"/>
          <p:nvPr/>
        </p:nvSpPr>
        <p:spPr>
          <a:xfrm>
            <a:off x="1780801" y="1498444"/>
            <a:ext cx="2385680" cy="264752"/>
          </a:xfrm>
          <a:prstGeom prst="rect">
            <a:avLst/>
          </a:prstGeom>
          <a:noFill/>
        </p:spPr>
        <p:txBody>
          <a:bodyPr wrap="square" rtlCol="0">
            <a:spAutoFit/>
          </a:bodyPr>
          <a:lstStyle/>
          <a:p>
            <a:pPr marL="0" marR="0" lvl="0" indent="0" defTabSz="457200" rtl="0" eaLnBrk="1" fontAlgn="auto" latinLnBrk="0" hangingPunct="1">
              <a:lnSpc>
                <a:spcPct val="150000"/>
              </a:lnSpc>
              <a:spcBef>
                <a:spcPts val="0"/>
              </a:spcBef>
              <a:spcAft>
                <a:spcPts val="0"/>
              </a:spcAft>
              <a:buClrTx/>
              <a:buSzTx/>
              <a:buFontTx/>
              <a:buNone/>
              <a:tabLst/>
              <a:defRPr/>
            </a:pPr>
            <a:r>
              <a:rPr kumimoji="1" lang="ja-JP" altLang="en-US" sz="900" b="1" dirty="0">
                <a:solidFill>
                  <a:prstClr val="black"/>
                </a:solidFill>
                <a:latin typeface="BIZ UDPゴシック" panose="020B0400000000000000" pitchFamily="50" charset="-128"/>
                <a:ea typeface="BIZ UDPゴシック" panose="020B0400000000000000" pitchFamily="50" charset="-128"/>
              </a:rPr>
              <a:t>▼ 教育費の準備開始時期（</a:t>
            </a:r>
            <a:r>
              <a:rPr kumimoji="1" lang="en-US" altLang="ja-JP" sz="900" b="1" dirty="0">
                <a:solidFill>
                  <a:prstClr val="black"/>
                </a:solidFill>
                <a:latin typeface="BIZ UDPゴシック" panose="020B0400000000000000" pitchFamily="50" charset="-128"/>
                <a:ea typeface="BIZ UDPゴシック" panose="020B0400000000000000" pitchFamily="50" charset="-128"/>
              </a:rPr>
              <a:t>※1</a:t>
            </a:r>
            <a:r>
              <a:rPr kumimoji="1" lang="ja-JP" altLang="en-US" sz="900" b="1" dirty="0">
                <a:solidFill>
                  <a:prstClr val="black"/>
                </a:solidFill>
                <a:latin typeface="BIZ UDPゴシック" panose="020B0400000000000000" pitchFamily="50" charset="-128"/>
                <a:ea typeface="BIZ UDPゴシック" panose="020B0400000000000000" pitchFamily="50" charset="-128"/>
              </a:rPr>
              <a:t>） ▼</a:t>
            </a:r>
            <a:endParaRPr kumimoji="1" lang="ja-JP" altLang="en-US" sz="9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grpSp>
        <p:nvGrpSpPr>
          <p:cNvPr id="1028" name="グループ化 1027">
            <a:extLst>
              <a:ext uri="{FF2B5EF4-FFF2-40B4-BE49-F238E27FC236}">
                <a16:creationId xmlns:a16="http://schemas.microsoft.com/office/drawing/2014/main" id="{B768C5B5-85AD-A0DE-01ED-9D1AE77DD1D0}"/>
              </a:ext>
            </a:extLst>
          </p:cNvPr>
          <p:cNvGrpSpPr/>
          <p:nvPr/>
        </p:nvGrpSpPr>
        <p:grpSpPr>
          <a:xfrm>
            <a:off x="1101057" y="1904157"/>
            <a:ext cx="2669656" cy="2006119"/>
            <a:chOff x="567785" y="1948891"/>
            <a:chExt cx="2669656" cy="2006119"/>
          </a:xfrm>
        </p:grpSpPr>
        <p:grpSp>
          <p:nvGrpSpPr>
            <p:cNvPr id="1027" name="グループ化 1026">
              <a:extLst>
                <a:ext uri="{FF2B5EF4-FFF2-40B4-BE49-F238E27FC236}">
                  <a16:creationId xmlns:a16="http://schemas.microsoft.com/office/drawing/2014/main" id="{BBA4CBCA-A4E1-061A-C3CA-F9E8B8B47415}"/>
                </a:ext>
              </a:extLst>
            </p:cNvPr>
            <p:cNvGrpSpPr/>
            <p:nvPr/>
          </p:nvGrpSpPr>
          <p:grpSpPr>
            <a:xfrm>
              <a:off x="1581919" y="2009668"/>
              <a:ext cx="1655522" cy="1679714"/>
              <a:chOff x="1581919" y="2009668"/>
              <a:chExt cx="1655522" cy="1679714"/>
            </a:xfrm>
          </p:grpSpPr>
          <p:pic>
            <p:nvPicPr>
              <p:cNvPr id="18" name="グラフィックス 17">
                <a:extLst>
                  <a:ext uri="{FF2B5EF4-FFF2-40B4-BE49-F238E27FC236}">
                    <a16:creationId xmlns:a16="http://schemas.microsoft.com/office/drawing/2014/main" id="{299716D6-6956-16F6-DA01-1EDD0A36108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581919" y="2009668"/>
                <a:ext cx="1655522" cy="1655522"/>
              </a:xfrm>
              <a:prstGeom prst="rect">
                <a:avLst/>
              </a:prstGeom>
            </p:spPr>
          </p:pic>
          <p:sp>
            <p:nvSpPr>
              <p:cNvPr id="20" name="テキスト ボックス 19">
                <a:extLst>
                  <a:ext uri="{FF2B5EF4-FFF2-40B4-BE49-F238E27FC236}">
                    <a16:creationId xmlns:a16="http://schemas.microsoft.com/office/drawing/2014/main" id="{AE9F089D-D7B8-86B6-DB6D-756E2CAD027B}"/>
                  </a:ext>
                </a:extLst>
              </p:cNvPr>
              <p:cNvSpPr txBox="1"/>
              <p:nvPr/>
            </p:nvSpPr>
            <p:spPr>
              <a:xfrm>
                <a:off x="2509924" y="2457743"/>
                <a:ext cx="658053" cy="261610"/>
              </a:xfrm>
              <a:prstGeom prst="rect">
                <a:avLst/>
              </a:prstGeom>
              <a:noFill/>
            </p:spPr>
            <p:txBody>
              <a:bodyPr wrap="square" rtlCol="0">
                <a:spAutoFit/>
              </a:bodyPr>
              <a:lstStyle/>
              <a:p>
                <a:r>
                  <a:rPr kumimoji="1" lang="ja-JP" altLang="en-US" sz="1100" b="1" dirty="0">
                    <a:solidFill>
                      <a:schemeClr val="bg1"/>
                    </a:solidFill>
                    <a:latin typeface="BIZ UDPゴシック" panose="020B0400000000000000" pitchFamily="50" charset="-128"/>
                    <a:ea typeface="BIZ UDPゴシック" panose="020B0400000000000000" pitchFamily="50" charset="-128"/>
                  </a:rPr>
                  <a:t>誕生時</a:t>
                </a:r>
              </a:p>
            </p:txBody>
          </p:sp>
          <p:sp>
            <p:nvSpPr>
              <p:cNvPr id="22" name="テキスト ボックス 21">
                <a:extLst>
                  <a:ext uri="{FF2B5EF4-FFF2-40B4-BE49-F238E27FC236}">
                    <a16:creationId xmlns:a16="http://schemas.microsoft.com/office/drawing/2014/main" id="{30882880-C724-7023-3C15-EBDC0E8FE2EB}"/>
                  </a:ext>
                </a:extLst>
              </p:cNvPr>
              <p:cNvSpPr txBox="1"/>
              <p:nvPr/>
            </p:nvSpPr>
            <p:spPr>
              <a:xfrm>
                <a:off x="2509924" y="2636985"/>
                <a:ext cx="727517" cy="500137"/>
              </a:xfrm>
              <a:prstGeom prst="rect">
                <a:avLst/>
              </a:prstGeom>
              <a:noFill/>
            </p:spPr>
            <p:txBody>
              <a:bodyPr wrap="square" rtlCol="0">
                <a:spAutoFit/>
              </a:bodyPr>
              <a:lstStyle/>
              <a:p>
                <a:r>
                  <a:rPr kumimoji="1" lang="en-US" altLang="ja-JP" sz="1600" b="1" dirty="0">
                    <a:solidFill>
                      <a:schemeClr val="bg1"/>
                    </a:solidFill>
                    <a:latin typeface="BIZ UDPゴシック" panose="020B0400000000000000" pitchFamily="50" charset="-128"/>
                    <a:ea typeface="BIZ UDPゴシック" panose="020B0400000000000000" pitchFamily="50" charset="-128"/>
                  </a:rPr>
                  <a:t>44.5</a:t>
                </a:r>
                <a:r>
                  <a:rPr kumimoji="1" lang="ja-JP" altLang="en-US" sz="1050" b="1" dirty="0">
                    <a:solidFill>
                      <a:schemeClr val="bg1"/>
                    </a:solidFill>
                    <a:latin typeface="BIZ UDPゴシック" panose="020B0400000000000000" pitchFamily="50" charset="-128"/>
                    <a:ea typeface="BIZ UDPゴシック" panose="020B0400000000000000" pitchFamily="50" charset="-128"/>
                  </a:rPr>
                  <a:t>％</a:t>
                </a:r>
              </a:p>
            </p:txBody>
          </p:sp>
          <p:sp>
            <p:nvSpPr>
              <p:cNvPr id="24" name="テキスト ボックス 23">
                <a:extLst>
                  <a:ext uri="{FF2B5EF4-FFF2-40B4-BE49-F238E27FC236}">
                    <a16:creationId xmlns:a16="http://schemas.microsoft.com/office/drawing/2014/main" id="{D64C3B43-4D9C-8C41-8CF0-1E43CCDB9D74}"/>
                  </a:ext>
                </a:extLst>
              </p:cNvPr>
              <p:cNvSpPr txBox="1"/>
              <p:nvPr/>
            </p:nvSpPr>
            <p:spPr>
              <a:xfrm>
                <a:off x="2103887" y="3289272"/>
                <a:ext cx="611586" cy="400110"/>
              </a:xfrm>
              <a:prstGeom prst="rect">
                <a:avLst/>
              </a:prstGeom>
              <a:noFill/>
            </p:spPr>
            <p:txBody>
              <a:bodyPr wrap="square" rtlCol="0">
                <a:spAutoFit/>
              </a:bodyPr>
              <a:lstStyle/>
              <a:p>
                <a:r>
                  <a:rPr kumimoji="1" lang="en-US" altLang="ja-JP" sz="1000" b="1" dirty="0">
                    <a:solidFill>
                      <a:schemeClr val="bg1"/>
                    </a:solidFill>
                    <a:latin typeface="BIZ UDPゴシック" panose="020B0400000000000000" pitchFamily="50" charset="-128"/>
                    <a:ea typeface="BIZ UDPゴシック" panose="020B0400000000000000" pitchFamily="50" charset="-128"/>
                  </a:rPr>
                  <a:t>15.4</a:t>
                </a:r>
                <a:r>
                  <a:rPr kumimoji="1" lang="ja-JP" altLang="en-US" sz="1000" b="1" dirty="0">
                    <a:solidFill>
                      <a:schemeClr val="bg1"/>
                    </a:solidFill>
                    <a:latin typeface="BIZ UDPゴシック" panose="020B0400000000000000" pitchFamily="50" charset="-128"/>
                    <a:ea typeface="BIZ UDPゴシック" panose="020B0400000000000000" pitchFamily="50" charset="-128"/>
                  </a:rPr>
                  <a:t>％</a:t>
                </a:r>
              </a:p>
            </p:txBody>
          </p:sp>
          <p:sp>
            <p:nvSpPr>
              <p:cNvPr id="31" name="テキスト ボックス 30">
                <a:extLst>
                  <a:ext uri="{FF2B5EF4-FFF2-40B4-BE49-F238E27FC236}">
                    <a16:creationId xmlns:a16="http://schemas.microsoft.com/office/drawing/2014/main" id="{534153BB-067A-4F9A-FA63-1320645F7C29}"/>
                  </a:ext>
                </a:extLst>
              </p:cNvPr>
              <p:cNvSpPr txBox="1"/>
              <p:nvPr/>
            </p:nvSpPr>
            <p:spPr>
              <a:xfrm>
                <a:off x="1803015" y="2348533"/>
                <a:ext cx="611586" cy="400110"/>
              </a:xfrm>
              <a:prstGeom prst="rect">
                <a:avLst/>
              </a:prstGeom>
              <a:noFill/>
            </p:spPr>
            <p:txBody>
              <a:bodyPr wrap="square" rtlCol="0">
                <a:spAutoFit/>
              </a:bodyPr>
              <a:lstStyle/>
              <a:p>
                <a:r>
                  <a:rPr kumimoji="1" lang="en-US" altLang="ja-JP" sz="1000" b="1" dirty="0">
                    <a:solidFill>
                      <a:schemeClr val="bg1"/>
                    </a:solidFill>
                    <a:latin typeface="BIZ UDPゴシック" panose="020B0400000000000000" pitchFamily="50" charset="-128"/>
                    <a:ea typeface="BIZ UDPゴシック" panose="020B0400000000000000" pitchFamily="50" charset="-128"/>
                  </a:rPr>
                  <a:t>21.8</a:t>
                </a:r>
                <a:r>
                  <a:rPr kumimoji="1" lang="ja-JP" altLang="en-US" sz="1000" b="1" dirty="0">
                    <a:solidFill>
                      <a:schemeClr val="bg1"/>
                    </a:solidFill>
                    <a:latin typeface="BIZ UDPゴシック" panose="020B0400000000000000" pitchFamily="50" charset="-128"/>
                    <a:ea typeface="BIZ UDPゴシック" panose="020B0400000000000000" pitchFamily="50" charset="-128"/>
                  </a:rPr>
                  <a:t>％</a:t>
                </a:r>
              </a:p>
            </p:txBody>
          </p:sp>
        </p:grpSp>
        <p:grpSp>
          <p:nvGrpSpPr>
            <p:cNvPr id="1025" name="グループ化 1024">
              <a:extLst>
                <a:ext uri="{FF2B5EF4-FFF2-40B4-BE49-F238E27FC236}">
                  <a16:creationId xmlns:a16="http://schemas.microsoft.com/office/drawing/2014/main" id="{78505613-077D-5C62-79F8-ADFC85580272}"/>
                </a:ext>
              </a:extLst>
            </p:cNvPr>
            <p:cNvGrpSpPr/>
            <p:nvPr/>
          </p:nvGrpSpPr>
          <p:grpSpPr>
            <a:xfrm>
              <a:off x="567785" y="1948891"/>
              <a:ext cx="2490805" cy="2006119"/>
              <a:chOff x="567785" y="1948891"/>
              <a:chExt cx="2490805" cy="2006119"/>
            </a:xfrm>
          </p:grpSpPr>
          <p:sp>
            <p:nvSpPr>
              <p:cNvPr id="23" name="テキスト ボックス 22">
                <a:extLst>
                  <a:ext uri="{FF2B5EF4-FFF2-40B4-BE49-F238E27FC236}">
                    <a16:creationId xmlns:a16="http://schemas.microsoft.com/office/drawing/2014/main" id="{384A73D2-0021-C5D7-8F27-B90622FF35C3}"/>
                  </a:ext>
                </a:extLst>
              </p:cNvPr>
              <p:cNvSpPr txBox="1"/>
              <p:nvPr/>
            </p:nvSpPr>
            <p:spPr>
              <a:xfrm>
                <a:off x="1707505" y="3724178"/>
                <a:ext cx="1351085" cy="230832"/>
              </a:xfrm>
              <a:prstGeom prst="rect">
                <a:avLst/>
              </a:prstGeom>
              <a:noFill/>
            </p:spPr>
            <p:txBody>
              <a:bodyPr wrap="square" rtlCol="0">
                <a:spAutoFit/>
              </a:bodyPr>
              <a:lstStyle/>
              <a:p>
                <a:r>
                  <a:rPr kumimoji="1" lang="ja-JP" altLang="en-US" sz="900" b="1" dirty="0">
                    <a:latin typeface="BIZ UDPゴシック" panose="020B0400000000000000" pitchFamily="50" charset="-128"/>
                    <a:ea typeface="BIZ UDPゴシック" panose="020B0400000000000000" pitchFamily="50" charset="-128"/>
                  </a:rPr>
                  <a:t>幼稚園・保育園入園前</a:t>
                </a:r>
              </a:p>
            </p:txBody>
          </p:sp>
          <p:sp>
            <p:nvSpPr>
              <p:cNvPr id="26" name="テキスト ボックス 25">
                <a:extLst>
                  <a:ext uri="{FF2B5EF4-FFF2-40B4-BE49-F238E27FC236}">
                    <a16:creationId xmlns:a16="http://schemas.microsoft.com/office/drawing/2014/main" id="{21949E11-78CD-503D-9636-2D860CDA05C0}"/>
                  </a:ext>
                </a:extLst>
              </p:cNvPr>
              <p:cNvSpPr txBox="1"/>
              <p:nvPr/>
            </p:nvSpPr>
            <p:spPr>
              <a:xfrm>
                <a:off x="817693" y="3534407"/>
                <a:ext cx="1046648" cy="369332"/>
              </a:xfrm>
              <a:prstGeom prst="rect">
                <a:avLst/>
              </a:prstGeom>
              <a:noFill/>
            </p:spPr>
            <p:txBody>
              <a:bodyPr wrap="square" rtlCol="0">
                <a:spAutoFit/>
              </a:bodyPr>
              <a:lstStyle/>
              <a:p>
                <a:r>
                  <a:rPr kumimoji="1" lang="ja-JP" altLang="en-US" sz="900" b="1" dirty="0">
                    <a:latin typeface="BIZ UDPゴシック" panose="020B0400000000000000" pitchFamily="50" charset="-128"/>
                    <a:ea typeface="BIZ UDPゴシック" panose="020B0400000000000000" pitchFamily="50" charset="-128"/>
                  </a:rPr>
                  <a:t>小学校入園前</a:t>
                </a:r>
                <a:endParaRPr kumimoji="1" lang="en-US" altLang="ja-JP" sz="900" b="1" dirty="0">
                  <a:latin typeface="BIZ UDPゴシック" panose="020B0400000000000000" pitchFamily="50" charset="-128"/>
                  <a:ea typeface="BIZ UDPゴシック" panose="020B0400000000000000" pitchFamily="50" charset="-128"/>
                </a:endParaRPr>
              </a:p>
              <a:p>
                <a:r>
                  <a:rPr kumimoji="1" lang="en-US" altLang="ja-JP" sz="900" b="1" dirty="0">
                    <a:latin typeface="BIZ UDPゴシック" panose="020B0400000000000000" pitchFamily="50" charset="-128"/>
                    <a:ea typeface="BIZ UDPゴシック" panose="020B0400000000000000" pitchFamily="50" charset="-128"/>
                  </a:rPr>
                  <a:t>7.3</a:t>
                </a:r>
                <a:r>
                  <a:rPr kumimoji="1" lang="ja-JP" altLang="en-US" sz="900" b="1" dirty="0">
                    <a:latin typeface="BIZ UDPゴシック" panose="020B0400000000000000" pitchFamily="50" charset="-128"/>
                    <a:ea typeface="BIZ UDPゴシック" panose="020B0400000000000000" pitchFamily="50" charset="-128"/>
                  </a:rPr>
                  <a:t>％</a:t>
                </a:r>
              </a:p>
            </p:txBody>
          </p:sp>
          <p:sp>
            <p:nvSpPr>
              <p:cNvPr id="27" name="テキスト ボックス 26">
                <a:extLst>
                  <a:ext uri="{FF2B5EF4-FFF2-40B4-BE49-F238E27FC236}">
                    <a16:creationId xmlns:a16="http://schemas.microsoft.com/office/drawing/2014/main" id="{A95F6C14-3F53-156F-829B-D80AF0653E78}"/>
                  </a:ext>
                </a:extLst>
              </p:cNvPr>
              <p:cNvSpPr txBox="1"/>
              <p:nvPr/>
            </p:nvSpPr>
            <p:spPr>
              <a:xfrm>
                <a:off x="567785" y="3199987"/>
                <a:ext cx="1046648" cy="369332"/>
              </a:xfrm>
              <a:prstGeom prst="rect">
                <a:avLst/>
              </a:prstGeom>
              <a:noFill/>
            </p:spPr>
            <p:txBody>
              <a:bodyPr wrap="square" rtlCol="0">
                <a:spAutoFit/>
              </a:bodyPr>
              <a:lstStyle/>
              <a:p>
                <a:r>
                  <a:rPr kumimoji="1" lang="ja-JP" altLang="en-US" sz="900" b="1" dirty="0">
                    <a:latin typeface="BIZ UDPゴシック" panose="020B0400000000000000" pitchFamily="50" charset="-128"/>
                    <a:ea typeface="BIZ UDPゴシック" panose="020B0400000000000000" pitchFamily="50" charset="-128"/>
                  </a:rPr>
                  <a:t>小学校</a:t>
                </a:r>
                <a:r>
                  <a:rPr kumimoji="1" lang="en-US" altLang="ja-JP" sz="900" b="1" dirty="0">
                    <a:latin typeface="BIZ UDPゴシック" panose="020B0400000000000000" pitchFamily="50" charset="-128"/>
                    <a:ea typeface="BIZ UDPゴシック" panose="020B0400000000000000" pitchFamily="50" charset="-128"/>
                  </a:rPr>
                  <a:t>1</a:t>
                </a:r>
                <a:r>
                  <a:rPr kumimoji="1" lang="ja-JP" altLang="en-US" sz="900" b="1" dirty="0">
                    <a:latin typeface="BIZ UDPゴシック" panose="020B0400000000000000" pitchFamily="50" charset="-128"/>
                    <a:ea typeface="BIZ UDPゴシック" panose="020B0400000000000000" pitchFamily="50" charset="-128"/>
                  </a:rPr>
                  <a:t>～</a:t>
                </a:r>
                <a:r>
                  <a:rPr kumimoji="1" lang="en-US" altLang="ja-JP" sz="900" b="1" dirty="0">
                    <a:latin typeface="BIZ UDPゴシック" panose="020B0400000000000000" pitchFamily="50" charset="-128"/>
                    <a:ea typeface="BIZ UDPゴシック" panose="020B0400000000000000" pitchFamily="50" charset="-128"/>
                  </a:rPr>
                  <a:t>3</a:t>
                </a:r>
                <a:r>
                  <a:rPr kumimoji="1" lang="ja-JP" altLang="en-US" sz="900" b="1" dirty="0">
                    <a:latin typeface="BIZ UDPゴシック" panose="020B0400000000000000" pitchFamily="50" charset="-128"/>
                    <a:ea typeface="BIZ UDPゴシック" panose="020B0400000000000000" pitchFamily="50" charset="-128"/>
                  </a:rPr>
                  <a:t>年生</a:t>
                </a:r>
                <a:endParaRPr kumimoji="1" lang="en-US" altLang="ja-JP" sz="900" b="1" dirty="0">
                  <a:latin typeface="BIZ UDPゴシック" panose="020B0400000000000000" pitchFamily="50" charset="-128"/>
                  <a:ea typeface="BIZ UDPゴシック" panose="020B0400000000000000" pitchFamily="50" charset="-128"/>
                </a:endParaRPr>
              </a:p>
              <a:p>
                <a:r>
                  <a:rPr kumimoji="1" lang="en-US" altLang="ja-JP" sz="900" b="1" dirty="0">
                    <a:latin typeface="BIZ UDPゴシック" panose="020B0400000000000000" pitchFamily="50" charset="-128"/>
                    <a:ea typeface="BIZ UDPゴシック" panose="020B0400000000000000" pitchFamily="50" charset="-128"/>
                  </a:rPr>
                  <a:t>4.4</a:t>
                </a:r>
                <a:r>
                  <a:rPr kumimoji="1" lang="ja-JP" altLang="en-US" sz="900" b="1" dirty="0">
                    <a:latin typeface="BIZ UDPゴシック" panose="020B0400000000000000" pitchFamily="50" charset="-128"/>
                    <a:ea typeface="BIZ UDPゴシック" panose="020B0400000000000000" pitchFamily="50" charset="-128"/>
                  </a:rPr>
                  <a:t>％</a:t>
                </a:r>
              </a:p>
            </p:txBody>
          </p:sp>
          <p:sp>
            <p:nvSpPr>
              <p:cNvPr id="28" name="テキスト ボックス 27">
                <a:extLst>
                  <a:ext uri="{FF2B5EF4-FFF2-40B4-BE49-F238E27FC236}">
                    <a16:creationId xmlns:a16="http://schemas.microsoft.com/office/drawing/2014/main" id="{61EFFC89-6EC9-3622-A7A0-03676B062C65}"/>
                  </a:ext>
                </a:extLst>
              </p:cNvPr>
              <p:cNvSpPr txBox="1"/>
              <p:nvPr/>
            </p:nvSpPr>
            <p:spPr>
              <a:xfrm>
                <a:off x="581042" y="2851595"/>
                <a:ext cx="1046648" cy="369332"/>
              </a:xfrm>
              <a:prstGeom prst="rect">
                <a:avLst/>
              </a:prstGeom>
              <a:noFill/>
            </p:spPr>
            <p:txBody>
              <a:bodyPr wrap="square" rtlCol="0">
                <a:spAutoFit/>
              </a:bodyPr>
              <a:lstStyle/>
              <a:p>
                <a:r>
                  <a:rPr kumimoji="1" lang="ja-JP" altLang="en-US" sz="900" b="1" dirty="0">
                    <a:latin typeface="BIZ UDPゴシック" panose="020B0400000000000000" pitchFamily="50" charset="-128"/>
                    <a:ea typeface="BIZ UDPゴシック" panose="020B0400000000000000" pitchFamily="50" charset="-128"/>
                  </a:rPr>
                  <a:t>小学校</a:t>
                </a:r>
                <a:r>
                  <a:rPr kumimoji="1" lang="en-US" altLang="ja-JP" sz="900" b="1" dirty="0">
                    <a:latin typeface="BIZ UDPゴシック" panose="020B0400000000000000" pitchFamily="50" charset="-128"/>
                    <a:ea typeface="BIZ UDPゴシック" panose="020B0400000000000000" pitchFamily="50" charset="-128"/>
                  </a:rPr>
                  <a:t>4</a:t>
                </a:r>
                <a:r>
                  <a:rPr kumimoji="1" lang="ja-JP" altLang="en-US" sz="900" b="1" dirty="0">
                    <a:latin typeface="BIZ UDPゴシック" panose="020B0400000000000000" pitchFamily="50" charset="-128"/>
                    <a:ea typeface="BIZ UDPゴシック" panose="020B0400000000000000" pitchFamily="50" charset="-128"/>
                  </a:rPr>
                  <a:t>～</a:t>
                </a:r>
                <a:r>
                  <a:rPr kumimoji="1" lang="en-US" altLang="ja-JP" sz="900" b="1" dirty="0">
                    <a:latin typeface="BIZ UDPゴシック" panose="020B0400000000000000" pitchFamily="50" charset="-128"/>
                    <a:ea typeface="BIZ UDPゴシック" panose="020B0400000000000000" pitchFamily="50" charset="-128"/>
                  </a:rPr>
                  <a:t>6</a:t>
                </a:r>
                <a:r>
                  <a:rPr kumimoji="1" lang="ja-JP" altLang="en-US" sz="900" b="1" dirty="0">
                    <a:latin typeface="BIZ UDPゴシック" panose="020B0400000000000000" pitchFamily="50" charset="-128"/>
                    <a:ea typeface="BIZ UDPゴシック" panose="020B0400000000000000" pitchFamily="50" charset="-128"/>
                  </a:rPr>
                  <a:t>年生</a:t>
                </a:r>
                <a:endParaRPr kumimoji="1" lang="en-US" altLang="ja-JP" sz="900" b="1" dirty="0">
                  <a:latin typeface="BIZ UDPゴシック" panose="020B0400000000000000" pitchFamily="50" charset="-128"/>
                  <a:ea typeface="BIZ UDPゴシック" panose="020B0400000000000000" pitchFamily="50" charset="-128"/>
                </a:endParaRPr>
              </a:p>
              <a:p>
                <a:r>
                  <a:rPr kumimoji="1" lang="en-US" altLang="ja-JP" sz="900" b="1" dirty="0">
                    <a:latin typeface="BIZ UDPゴシック" panose="020B0400000000000000" pitchFamily="50" charset="-128"/>
                    <a:ea typeface="BIZ UDPゴシック" panose="020B0400000000000000" pitchFamily="50" charset="-128"/>
                  </a:rPr>
                  <a:t>2.3</a:t>
                </a:r>
                <a:r>
                  <a:rPr kumimoji="1" lang="ja-JP" altLang="en-US" sz="900" b="1" dirty="0">
                    <a:latin typeface="BIZ UDPゴシック" panose="020B0400000000000000" pitchFamily="50" charset="-128"/>
                    <a:ea typeface="BIZ UDPゴシック" panose="020B0400000000000000" pitchFamily="50" charset="-128"/>
                  </a:rPr>
                  <a:t>％</a:t>
                </a:r>
              </a:p>
            </p:txBody>
          </p:sp>
          <p:sp>
            <p:nvSpPr>
              <p:cNvPr id="29" name="テキスト ボックス 28">
                <a:extLst>
                  <a:ext uri="{FF2B5EF4-FFF2-40B4-BE49-F238E27FC236}">
                    <a16:creationId xmlns:a16="http://schemas.microsoft.com/office/drawing/2014/main" id="{E7013684-4648-9511-DF9E-9C57BEFB91CE}"/>
                  </a:ext>
                </a:extLst>
              </p:cNvPr>
              <p:cNvSpPr txBox="1"/>
              <p:nvPr/>
            </p:nvSpPr>
            <p:spPr>
              <a:xfrm>
                <a:off x="587422" y="2483098"/>
                <a:ext cx="796704" cy="369332"/>
              </a:xfrm>
              <a:prstGeom prst="rect">
                <a:avLst/>
              </a:prstGeom>
              <a:noFill/>
            </p:spPr>
            <p:txBody>
              <a:bodyPr wrap="square" rtlCol="0">
                <a:spAutoFit/>
              </a:bodyPr>
              <a:lstStyle/>
              <a:p>
                <a:r>
                  <a:rPr kumimoji="1" lang="ja-JP" altLang="en-US" sz="900" b="1" dirty="0">
                    <a:latin typeface="BIZ UDPゴシック" panose="020B0400000000000000" pitchFamily="50" charset="-128"/>
                    <a:ea typeface="BIZ UDPゴシック" panose="020B0400000000000000" pitchFamily="50" charset="-128"/>
                  </a:rPr>
                  <a:t>中学生以降</a:t>
                </a:r>
                <a:endParaRPr kumimoji="1" lang="en-US" altLang="ja-JP" sz="900" b="1" dirty="0">
                  <a:latin typeface="BIZ UDPゴシック" panose="020B0400000000000000" pitchFamily="50" charset="-128"/>
                  <a:ea typeface="BIZ UDPゴシック" panose="020B0400000000000000" pitchFamily="50" charset="-128"/>
                </a:endParaRPr>
              </a:p>
              <a:p>
                <a:r>
                  <a:rPr kumimoji="1" lang="en-US" altLang="ja-JP" sz="900" b="1" dirty="0">
                    <a:latin typeface="BIZ UDPゴシック" panose="020B0400000000000000" pitchFamily="50" charset="-128"/>
                    <a:ea typeface="BIZ UDPゴシック" panose="020B0400000000000000" pitchFamily="50" charset="-128"/>
                  </a:rPr>
                  <a:t>4.5</a:t>
                </a:r>
                <a:r>
                  <a:rPr kumimoji="1" lang="ja-JP" altLang="en-US" sz="900" b="1" dirty="0">
                    <a:latin typeface="BIZ UDPゴシック" panose="020B0400000000000000" pitchFamily="50" charset="-128"/>
                    <a:ea typeface="BIZ UDPゴシック" panose="020B0400000000000000" pitchFamily="50" charset="-128"/>
                  </a:rPr>
                  <a:t>％</a:t>
                </a:r>
              </a:p>
            </p:txBody>
          </p:sp>
          <p:sp>
            <p:nvSpPr>
              <p:cNvPr id="30" name="テキスト ボックス 29">
                <a:extLst>
                  <a:ext uri="{FF2B5EF4-FFF2-40B4-BE49-F238E27FC236}">
                    <a16:creationId xmlns:a16="http://schemas.microsoft.com/office/drawing/2014/main" id="{6557F30C-2490-BA59-5914-C1E29E1BE57F}"/>
                  </a:ext>
                </a:extLst>
              </p:cNvPr>
              <p:cNvSpPr txBox="1"/>
              <p:nvPr/>
            </p:nvSpPr>
            <p:spPr>
              <a:xfrm>
                <a:off x="603901" y="1948891"/>
                <a:ext cx="1140190" cy="369332"/>
              </a:xfrm>
              <a:prstGeom prst="rect">
                <a:avLst/>
              </a:prstGeom>
              <a:noFill/>
            </p:spPr>
            <p:txBody>
              <a:bodyPr wrap="square" rtlCol="0">
                <a:spAutoFit/>
              </a:bodyPr>
              <a:lstStyle/>
              <a:p>
                <a:r>
                  <a:rPr kumimoji="1" lang="ja-JP" altLang="en-US" sz="900" b="1" dirty="0">
                    <a:latin typeface="BIZ UDPゴシック" panose="020B0400000000000000" pitchFamily="50" charset="-128"/>
                    <a:ea typeface="BIZ UDPゴシック" panose="020B0400000000000000" pitchFamily="50" charset="-128"/>
                  </a:rPr>
                  <a:t>特に準備はしていない</a:t>
                </a:r>
                <a:r>
                  <a:rPr kumimoji="1" lang="ja-JP" altLang="en-US" sz="800" b="1" dirty="0">
                    <a:latin typeface="BIZ UDPゴシック" panose="020B0400000000000000" pitchFamily="50" charset="-128"/>
                    <a:ea typeface="BIZ UDPゴシック" panose="020B0400000000000000" pitchFamily="50" charset="-128"/>
                  </a:rPr>
                  <a:t>（必要ない）</a:t>
                </a:r>
              </a:p>
            </p:txBody>
          </p:sp>
          <p:cxnSp>
            <p:nvCxnSpPr>
              <p:cNvPr id="43" name="直線コネクタ 42">
                <a:extLst>
                  <a:ext uri="{FF2B5EF4-FFF2-40B4-BE49-F238E27FC236}">
                    <a16:creationId xmlns:a16="http://schemas.microsoft.com/office/drawing/2014/main" id="{D84C357F-6C0B-ACAD-C41D-97592DC2762C}"/>
                  </a:ext>
                </a:extLst>
              </p:cNvPr>
              <p:cNvCxnSpPr>
                <a:cxnSpLocks/>
              </p:cNvCxnSpPr>
              <p:nvPr/>
            </p:nvCxnSpPr>
            <p:spPr>
              <a:xfrm>
                <a:off x="1282588" y="2594754"/>
                <a:ext cx="461503" cy="211695"/>
              </a:xfrm>
              <a:prstGeom prst="line">
                <a:avLst/>
              </a:prstGeom>
            </p:spPr>
            <p:style>
              <a:lnRef idx="1">
                <a:schemeClr val="dk1"/>
              </a:lnRef>
              <a:fillRef idx="0">
                <a:schemeClr val="dk1"/>
              </a:fillRef>
              <a:effectRef idx="0">
                <a:schemeClr val="dk1"/>
              </a:effectRef>
              <a:fontRef idx="minor">
                <a:schemeClr val="tx1"/>
              </a:fontRef>
            </p:style>
          </p:cxnSp>
          <p:cxnSp>
            <p:nvCxnSpPr>
              <p:cNvPr id="45" name="直線コネクタ 44">
                <a:extLst>
                  <a:ext uri="{FF2B5EF4-FFF2-40B4-BE49-F238E27FC236}">
                    <a16:creationId xmlns:a16="http://schemas.microsoft.com/office/drawing/2014/main" id="{0A7FE17E-7E13-5BD3-9C1D-59807B4F4586}"/>
                  </a:ext>
                </a:extLst>
              </p:cNvPr>
              <p:cNvCxnSpPr>
                <a:cxnSpLocks/>
              </p:cNvCxnSpPr>
              <p:nvPr/>
            </p:nvCxnSpPr>
            <p:spPr>
              <a:xfrm>
                <a:off x="2383048" y="3535493"/>
                <a:ext cx="0" cy="178474"/>
              </a:xfrm>
              <a:prstGeom prst="line">
                <a:avLst/>
              </a:prstGeom>
            </p:spPr>
            <p:style>
              <a:lnRef idx="1">
                <a:schemeClr val="dk1"/>
              </a:lnRef>
              <a:fillRef idx="0">
                <a:schemeClr val="dk1"/>
              </a:fillRef>
              <a:effectRef idx="0">
                <a:schemeClr val="dk1"/>
              </a:effectRef>
              <a:fontRef idx="minor">
                <a:schemeClr val="tx1"/>
              </a:fontRef>
            </p:style>
          </p:cxnSp>
          <p:cxnSp>
            <p:nvCxnSpPr>
              <p:cNvPr id="48" name="直線コネクタ 47">
                <a:extLst>
                  <a:ext uri="{FF2B5EF4-FFF2-40B4-BE49-F238E27FC236}">
                    <a16:creationId xmlns:a16="http://schemas.microsoft.com/office/drawing/2014/main" id="{B20965F5-F01D-CD05-2ED1-7ADECCDE5044}"/>
                  </a:ext>
                </a:extLst>
              </p:cNvPr>
              <p:cNvCxnSpPr/>
              <p:nvPr/>
            </p:nvCxnSpPr>
            <p:spPr>
              <a:xfrm flipV="1">
                <a:off x="1634070" y="3360732"/>
                <a:ext cx="269886" cy="263998"/>
              </a:xfrm>
              <a:prstGeom prst="line">
                <a:avLst/>
              </a:prstGeom>
            </p:spPr>
            <p:style>
              <a:lnRef idx="1">
                <a:schemeClr val="dk1"/>
              </a:lnRef>
              <a:fillRef idx="0">
                <a:schemeClr val="dk1"/>
              </a:fillRef>
              <a:effectRef idx="0">
                <a:schemeClr val="dk1"/>
              </a:effectRef>
              <a:fontRef idx="minor">
                <a:schemeClr val="tx1"/>
              </a:fontRef>
            </p:style>
          </p:cxnSp>
          <p:cxnSp>
            <p:nvCxnSpPr>
              <p:cNvPr id="52" name="直線コネクタ 51">
                <a:extLst>
                  <a:ext uri="{FF2B5EF4-FFF2-40B4-BE49-F238E27FC236}">
                    <a16:creationId xmlns:a16="http://schemas.microsoft.com/office/drawing/2014/main" id="{910AF58C-9BDE-412B-CC16-C87780BA1D8C}"/>
                  </a:ext>
                </a:extLst>
              </p:cNvPr>
              <p:cNvCxnSpPr>
                <a:cxnSpLocks/>
              </p:cNvCxnSpPr>
              <p:nvPr/>
            </p:nvCxnSpPr>
            <p:spPr>
              <a:xfrm flipV="1">
                <a:off x="1490597" y="3112718"/>
                <a:ext cx="278416" cy="176554"/>
              </a:xfrm>
              <a:prstGeom prst="line">
                <a:avLst/>
              </a:prstGeom>
            </p:spPr>
            <p:style>
              <a:lnRef idx="1">
                <a:schemeClr val="dk1"/>
              </a:lnRef>
              <a:fillRef idx="0">
                <a:schemeClr val="dk1"/>
              </a:fillRef>
              <a:effectRef idx="0">
                <a:schemeClr val="dk1"/>
              </a:effectRef>
              <a:fontRef idx="minor">
                <a:schemeClr val="tx1"/>
              </a:fontRef>
            </p:style>
          </p:cxnSp>
          <p:cxnSp>
            <p:nvCxnSpPr>
              <p:cNvPr id="55" name="直線コネクタ 54">
                <a:extLst>
                  <a:ext uri="{FF2B5EF4-FFF2-40B4-BE49-F238E27FC236}">
                    <a16:creationId xmlns:a16="http://schemas.microsoft.com/office/drawing/2014/main" id="{A5EF9229-C83C-72EE-6084-6759FAD70E2B}"/>
                  </a:ext>
                </a:extLst>
              </p:cNvPr>
              <p:cNvCxnSpPr/>
              <p:nvPr/>
            </p:nvCxnSpPr>
            <p:spPr>
              <a:xfrm flipH="1">
                <a:off x="1490597" y="2931090"/>
                <a:ext cx="253494" cy="44824"/>
              </a:xfrm>
              <a:prstGeom prst="line">
                <a:avLst/>
              </a:prstGeom>
            </p:spPr>
            <p:style>
              <a:lnRef idx="1">
                <a:schemeClr val="dk1"/>
              </a:lnRef>
              <a:fillRef idx="0">
                <a:schemeClr val="dk1"/>
              </a:fillRef>
              <a:effectRef idx="0">
                <a:schemeClr val="dk1"/>
              </a:effectRef>
              <a:fontRef idx="minor">
                <a:schemeClr val="tx1"/>
              </a:fontRef>
            </p:style>
          </p:cxnSp>
          <p:cxnSp>
            <p:nvCxnSpPr>
              <p:cNvPr id="63" name="直線コネクタ 62">
                <a:extLst>
                  <a:ext uri="{FF2B5EF4-FFF2-40B4-BE49-F238E27FC236}">
                    <a16:creationId xmlns:a16="http://schemas.microsoft.com/office/drawing/2014/main" id="{B6DA7009-3A3A-9CA8-0FC6-DB747A1DEDD6}"/>
                  </a:ext>
                </a:extLst>
              </p:cNvPr>
              <p:cNvCxnSpPr>
                <a:cxnSpLocks/>
              </p:cNvCxnSpPr>
              <p:nvPr/>
            </p:nvCxnSpPr>
            <p:spPr>
              <a:xfrm flipH="1" flipV="1">
                <a:off x="1634070" y="2084260"/>
                <a:ext cx="269886" cy="264273"/>
              </a:xfrm>
              <a:prstGeom prst="line">
                <a:avLst/>
              </a:prstGeom>
            </p:spPr>
            <p:style>
              <a:lnRef idx="1">
                <a:schemeClr val="dk1"/>
              </a:lnRef>
              <a:fillRef idx="0">
                <a:schemeClr val="dk1"/>
              </a:fillRef>
              <a:effectRef idx="0">
                <a:schemeClr val="dk1"/>
              </a:effectRef>
              <a:fontRef idx="minor">
                <a:schemeClr val="tx1"/>
              </a:fontRef>
            </p:style>
          </p:cxnSp>
        </p:grpSp>
      </p:grpSp>
      <p:sp>
        <p:nvSpPr>
          <p:cNvPr id="1030" name="テキスト ボックス 1029">
            <a:extLst>
              <a:ext uri="{FF2B5EF4-FFF2-40B4-BE49-F238E27FC236}">
                <a16:creationId xmlns:a16="http://schemas.microsoft.com/office/drawing/2014/main" id="{6FAA72A3-0F8A-62ED-967F-B7A9E03639FF}"/>
              </a:ext>
            </a:extLst>
          </p:cNvPr>
          <p:cNvSpPr txBox="1"/>
          <p:nvPr/>
        </p:nvSpPr>
        <p:spPr>
          <a:xfrm>
            <a:off x="1128481" y="4162426"/>
            <a:ext cx="6927109" cy="619913"/>
          </a:xfrm>
          <a:prstGeom prst="rect">
            <a:avLst/>
          </a:prstGeom>
          <a:noFill/>
        </p:spPr>
        <p:txBody>
          <a:bodyPr wrap="square" rtlCol="0">
            <a:spAutoFit/>
          </a:bodyP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1200" b="1" dirty="0">
                <a:solidFill>
                  <a:prstClr val="black"/>
                </a:solidFill>
                <a:latin typeface="BIZ UDPゴシック" panose="020B0400000000000000" pitchFamily="50" charset="-128"/>
                <a:ea typeface="BIZ UDPゴシック" panose="020B0400000000000000" pitchFamily="50" charset="-128"/>
              </a:rPr>
              <a:t>・子育て世代の</a:t>
            </a:r>
            <a:r>
              <a:rPr kumimoji="1" lang="en-US" altLang="ja-JP" sz="1200" b="1" dirty="0">
                <a:solidFill>
                  <a:prstClr val="black"/>
                </a:solidFill>
                <a:latin typeface="BIZ UDPゴシック" panose="020B0400000000000000" pitchFamily="50" charset="-128"/>
                <a:ea typeface="BIZ UDPゴシック" panose="020B0400000000000000" pitchFamily="50" charset="-128"/>
              </a:rPr>
              <a:t>67</a:t>
            </a:r>
            <a:r>
              <a:rPr kumimoji="1" lang="ja-JP" altLang="en-US" sz="1200" b="1" dirty="0">
                <a:solidFill>
                  <a:prstClr val="black"/>
                </a:solidFill>
                <a:latin typeface="BIZ UDPゴシック" panose="020B0400000000000000" pitchFamily="50" charset="-128"/>
                <a:ea typeface="BIZ UDPゴシック" panose="020B0400000000000000" pitchFamily="50" charset="-128"/>
              </a:rPr>
              <a:t>％が、小学校</a:t>
            </a:r>
            <a:r>
              <a:rPr kumimoji="1" lang="ja-JP" altLang="en-US" sz="12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入学前から教育資金の準備を始めている</a:t>
            </a:r>
            <a:endParaRPr kumimoji="1" lang="en-US" altLang="ja-JP" sz="12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1200" b="1" dirty="0">
                <a:solidFill>
                  <a:prstClr val="black"/>
                </a:solidFill>
                <a:latin typeface="BIZ UDPゴシック" panose="020B0400000000000000" pitchFamily="50" charset="-128"/>
                <a:ea typeface="BIZ UDPゴシック" panose="020B0400000000000000" pitchFamily="50" charset="-128"/>
              </a:rPr>
              <a:t>・想定している教育資金の中に、</a:t>
            </a:r>
            <a:r>
              <a:rPr kumimoji="1" lang="ja-JP" altLang="en-US" sz="12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習いごとや塾の費用などは</a:t>
            </a:r>
            <a:r>
              <a:rPr kumimoji="1" lang="ja-JP" altLang="en-US" sz="1200" b="1" dirty="0">
                <a:solidFill>
                  <a:prstClr val="black"/>
                </a:solidFill>
                <a:latin typeface="BIZ UDPゴシック" panose="020B0400000000000000" pitchFamily="50" charset="-128"/>
                <a:ea typeface="BIZ UDPゴシック" panose="020B0400000000000000" pitchFamily="50" charset="-128"/>
              </a:rPr>
              <a:t>含まれていないケースが多い</a:t>
            </a:r>
            <a:endParaRPr kumimoji="1" lang="ja-JP" altLang="en-US" sz="12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grpSp>
        <p:nvGrpSpPr>
          <p:cNvPr id="10" name="グループ化 9">
            <a:extLst>
              <a:ext uri="{FF2B5EF4-FFF2-40B4-BE49-F238E27FC236}">
                <a16:creationId xmlns:a16="http://schemas.microsoft.com/office/drawing/2014/main" id="{95ACE6AF-9C9C-B053-57AF-F9DAEFA8D1E6}"/>
              </a:ext>
            </a:extLst>
          </p:cNvPr>
          <p:cNvGrpSpPr/>
          <p:nvPr/>
        </p:nvGrpSpPr>
        <p:grpSpPr>
          <a:xfrm>
            <a:off x="4478220" y="1904157"/>
            <a:ext cx="4440047" cy="2181211"/>
            <a:chOff x="4108223" y="1904157"/>
            <a:chExt cx="4440047" cy="2181211"/>
          </a:xfrm>
        </p:grpSpPr>
        <p:grpSp>
          <p:nvGrpSpPr>
            <p:cNvPr id="1059" name="グループ化 1058">
              <a:extLst>
                <a:ext uri="{FF2B5EF4-FFF2-40B4-BE49-F238E27FC236}">
                  <a16:creationId xmlns:a16="http://schemas.microsoft.com/office/drawing/2014/main" id="{80AA6145-58E3-8931-7415-76343145691B}"/>
                </a:ext>
              </a:extLst>
            </p:cNvPr>
            <p:cNvGrpSpPr/>
            <p:nvPr/>
          </p:nvGrpSpPr>
          <p:grpSpPr>
            <a:xfrm>
              <a:off x="4953000" y="1904157"/>
              <a:ext cx="3204375" cy="1954848"/>
              <a:chOff x="4953000" y="1904157"/>
              <a:chExt cx="3204375" cy="1954848"/>
            </a:xfrm>
          </p:grpSpPr>
          <p:cxnSp>
            <p:nvCxnSpPr>
              <p:cNvPr id="1036" name="直線コネクタ 1035">
                <a:extLst>
                  <a:ext uri="{FF2B5EF4-FFF2-40B4-BE49-F238E27FC236}">
                    <a16:creationId xmlns:a16="http://schemas.microsoft.com/office/drawing/2014/main" id="{BC4F16C5-B172-9706-D6ED-3C298DAE37FF}"/>
                  </a:ext>
                </a:extLst>
              </p:cNvPr>
              <p:cNvCxnSpPr/>
              <p:nvPr/>
            </p:nvCxnSpPr>
            <p:spPr>
              <a:xfrm>
                <a:off x="4953000" y="1904157"/>
                <a:ext cx="0" cy="195484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37" name="直線コネクタ 1036">
                <a:extLst>
                  <a:ext uri="{FF2B5EF4-FFF2-40B4-BE49-F238E27FC236}">
                    <a16:creationId xmlns:a16="http://schemas.microsoft.com/office/drawing/2014/main" id="{40AC98D6-49EA-D92D-BC36-0E0031217551}"/>
                  </a:ext>
                </a:extLst>
              </p:cNvPr>
              <p:cNvCxnSpPr/>
              <p:nvPr/>
            </p:nvCxnSpPr>
            <p:spPr>
              <a:xfrm>
                <a:off x="5589105" y="1904157"/>
                <a:ext cx="0" cy="195484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38" name="直線コネクタ 1037">
                <a:extLst>
                  <a:ext uri="{FF2B5EF4-FFF2-40B4-BE49-F238E27FC236}">
                    <a16:creationId xmlns:a16="http://schemas.microsoft.com/office/drawing/2014/main" id="{82064A8A-3793-7723-197D-94D450508FCA}"/>
                  </a:ext>
                </a:extLst>
              </p:cNvPr>
              <p:cNvCxnSpPr/>
              <p:nvPr/>
            </p:nvCxnSpPr>
            <p:spPr>
              <a:xfrm>
                <a:off x="6225209" y="1904157"/>
                <a:ext cx="0" cy="195484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42" name="直線コネクタ 1041">
                <a:extLst>
                  <a:ext uri="{FF2B5EF4-FFF2-40B4-BE49-F238E27FC236}">
                    <a16:creationId xmlns:a16="http://schemas.microsoft.com/office/drawing/2014/main" id="{425B89A8-6A6C-8A8B-D929-82EBF253DF36}"/>
                  </a:ext>
                </a:extLst>
              </p:cNvPr>
              <p:cNvCxnSpPr/>
              <p:nvPr/>
            </p:nvCxnSpPr>
            <p:spPr>
              <a:xfrm>
                <a:off x="6869264" y="1904157"/>
                <a:ext cx="0" cy="195484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50" name="直線コネクタ 1049">
                <a:extLst>
                  <a:ext uri="{FF2B5EF4-FFF2-40B4-BE49-F238E27FC236}">
                    <a16:creationId xmlns:a16="http://schemas.microsoft.com/office/drawing/2014/main" id="{20AA1919-CC33-DCDA-8A1D-1BD1D46FB51A}"/>
                  </a:ext>
                </a:extLst>
              </p:cNvPr>
              <p:cNvCxnSpPr/>
              <p:nvPr/>
            </p:nvCxnSpPr>
            <p:spPr>
              <a:xfrm>
                <a:off x="7513319" y="1904157"/>
                <a:ext cx="0" cy="195484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52" name="直線コネクタ 1051">
                <a:extLst>
                  <a:ext uri="{FF2B5EF4-FFF2-40B4-BE49-F238E27FC236}">
                    <a16:creationId xmlns:a16="http://schemas.microsoft.com/office/drawing/2014/main" id="{F0C1D252-08A9-53D2-2095-FDBF56CFCBB1}"/>
                  </a:ext>
                </a:extLst>
              </p:cNvPr>
              <p:cNvCxnSpPr/>
              <p:nvPr/>
            </p:nvCxnSpPr>
            <p:spPr>
              <a:xfrm>
                <a:off x="8157375" y="1904157"/>
                <a:ext cx="0" cy="195484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9" name="グループ化 8">
              <a:extLst>
                <a:ext uri="{FF2B5EF4-FFF2-40B4-BE49-F238E27FC236}">
                  <a16:creationId xmlns:a16="http://schemas.microsoft.com/office/drawing/2014/main" id="{69AEF90D-4888-90B8-D6B5-032584A73703}"/>
                </a:ext>
              </a:extLst>
            </p:cNvPr>
            <p:cNvGrpSpPr/>
            <p:nvPr/>
          </p:nvGrpSpPr>
          <p:grpSpPr>
            <a:xfrm>
              <a:off x="4592036" y="3869924"/>
              <a:ext cx="3956234" cy="215444"/>
              <a:chOff x="4592036" y="3869924"/>
              <a:chExt cx="3956234" cy="215444"/>
            </a:xfrm>
          </p:grpSpPr>
          <p:sp>
            <p:nvSpPr>
              <p:cNvPr id="1060" name="テキスト ボックス 1059">
                <a:extLst>
                  <a:ext uri="{FF2B5EF4-FFF2-40B4-BE49-F238E27FC236}">
                    <a16:creationId xmlns:a16="http://schemas.microsoft.com/office/drawing/2014/main" id="{9443158F-A16B-6BA1-B206-5B22234C5C57}"/>
                  </a:ext>
                </a:extLst>
              </p:cNvPr>
              <p:cNvSpPr txBox="1"/>
              <p:nvPr/>
            </p:nvSpPr>
            <p:spPr>
              <a:xfrm>
                <a:off x="4592036" y="3869924"/>
                <a:ext cx="735955" cy="215444"/>
              </a:xfrm>
              <a:prstGeom prst="rect">
                <a:avLst/>
              </a:prstGeom>
              <a:noFill/>
            </p:spPr>
            <p:txBody>
              <a:bodyPr wrap="square" rtlCol="0">
                <a:spAutoFit/>
              </a:bodyPr>
              <a:lstStyle/>
              <a:p>
                <a:pPr algn="ctr"/>
                <a:r>
                  <a:rPr kumimoji="1" lang="en-US" altLang="ja-JP" sz="800" b="1" dirty="0">
                    <a:solidFill>
                      <a:schemeClr val="bg1">
                        <a:lumMod val="50000"/>
                      </a:schemeClr>
                    </a:solidFill>
                    <a:latin typeface="BIZ UDPゴシック" panose="020B0400000000000000" pitchFamily="50" charset="-128"/>
                    <a:ea typeface="BIZ UDPゴシック" panose="020B0400000000000000" pitchFamily="50" charset="-128"/>
                  </a:rPr>
                  <a:t>0</a:t>
                </a:r>
                <a:endParaRPr kumimoji="1" lang="ja-JP" altLang="en-US" sz="800" b="1" dirty="0">
                  <a:solidFill>
                    <a:schemeClr val="bg1">
                      <a:lumMod val="50000"/>
                    </a:schemeClr>
                  </a:solidFill>
                  <a:latin typeface="BIZ UDPゴシック" panose="020B0400000000000000" pitchFamily="50" charset="-128"/>
                  <a:ea typeface="BIZ UDPゴシック" panose="020B0400000000000000" pitchFamily="50" charset="-128"/>
                </a:endParaRPr>
              </a:p>
            </p:txBody>
          </p:sp>
          <p:sp>
            <p:nvSpPr>
              <p:cNvPr id="1061" name="テキスト ボックス 1060">
                <a:extLst>
                  <a:ext uri="{FF2B5EF4-FFF2-40B4-BE49-F238E27FC236}">
                    <a16:creationId xmlns:a16="http://schemas.microsoft.com/office/drawing/2014/main" id="{EA722D57-2F49-1D86-B840-AEEB2B24F58F}"/>
                  </a:ext>
                </a:extLst>
              </p:cNvPr>
              <p:cNvSpPr txBox="1"/>
              <p:nvPr/>
            </p:nvSpPr>
            <p:spPr>
              <a:xfrm>
                <a:off x="5236092" y="3869924"/>
                <a:ext cx="735955" cy="215444"/>
              </a:xfrm>
              <a:prstGeom prst="rect">
                <a:avLst/>
              </a:prstGeom>
              <a:noFill/>
            </p:spPr>
            <p:txBody>
              <a:bodyPr wrap="square" rtlCol="0">
                <a:spAutoFit/>
              </a:bodyPr>
              <a:lstStyle/>
              <a:p>
                <a:pPr algn="ctr"/>
                <a:r>
                  <a:rPr kumimoji="1" lang="en-US" altLang="ja-JP" sz="800" b="1" dirty="0">
                    <a:solidFill>
                      <a:schemeClr val="bg1">
                        <a:lumMod val="50000"/>
                      </a:schemeClr>
                    </a:solidFill>
                    <a:latin typeface="BIZ UDPゴシック" panose="020B0400000000000000" pitchFamily="50" charset="-128"/>
                    <a:ea typeface="BIZ UDPゴシック" panose="020B0400000000000000" pitchFamily="50" charset="-128"/>
                  </a:rPr>
                  <a:t>20</a:t>
                </a:r>
                <a:endParaRPr kumimoji="1" lang="ja-JP" altLang="en-US" sz="800" b="1" dirty="0">
                  <a:solidFill>
                    <a:schemeClr val="bg1">
                      <a:lumMod val="50000"/>
                    </a:schemeClr>
                  </a:solidFill>
                  <a:latin typeface="BIZ UDPゴシック" panose="020B0400000000000000" pitchFamily="50" charset="-128"/>
                  <a:ea typeface="BIZ UDPゴシック" panose="020B0400000000000000" pitchFamily="50" charset="-128"/>
                </a:endParaRPr>
              </a:p>
            </p:txBody>
          </p:sp>
          <p:sp>
            <p:nvSpPr>
              <p:cNvPr id="1062" name="テキスト ボックス 1061">
                <a:extLst>
                  <a:ext uri="{FF2B5EF4-FFF2-40B4-BE49-F238E27FC236}">
                    <a16:creationId xmlns:a16="http://schemas.microsoft.com/office/drawing/2014/main" id="{12E8FFBF-8DBE-29FB-121D-41263FC64928}"/>
                  </a:ext>
                </a:extLst>
              </p:cNvPr>
              <p:cNvSpPr txBox="1"/>
              <p:nvPr/>
            </p:nvSpPr>
            <p:spPr>
              <a:xfrm>
                <a:off x="5872196" y="3869924"/>
                <a:ext cx="735955" cy="215444"/>
              </a:xfrm>
              <a:prstGeom prst="rect">
                <a:avLst/>
              </a:prstGeom>
              <a:noFill/>
            </p:spPr>
            <p:txBody>
              <a:bodyPr wrap="square" rtlCol="0">
                <a:spAutoFit/>
              </a:bodyPr>
              <a:lstStyle/>
              <a:p>
                <a:pPr algn="ctr"/>
                <a:r>
                  <a:rPr kumimoji="1" lang="en-US" altLang="ja-JP" sz="800" b="1" dirty="0">
                    <a:solidFill>
                      <a:schemeClr val="bg1">
                        <a:lumMod val="50000"/>
                      </a:schemeClr>
                    </a:solidFill>
                    <a:latin typeface="BIZ UDPゴシック" panose="020B0400000000000000" pitchFamily="50" charset="-128"/>
                    <a:ea typeface="BIZ UDPゴシック" panose="020B0400000000000000" pitchFamily="50" charset="-128"/>
                  </a:rPr>
                  <a:t>40</a:t>
                </a:r>
                <a:endParaRPr kumimoji="1" lang="ja-JP" altLang="en-US" sz="800" b="1" dirty="0">
                  <a:solidFill>
                    <a:schemeClr val="bg1">
                      <a:lumMod val="50000"/>
                    </a:schemeClr>
                  </a:solidFill>
                  <a:latin typeface="BIZ UDPゴシック" panose="020B0400000000000000" pitchFamily="50" charset="-128"/>
                  <a:ea typeface="BIZ UDPゴシック" panose="020B0400000000000000" pitchFamily="50" charset="-128"/>
                </a:endParaRPr>
              </a:p>
            </p:txBody>
          </p:sp>
          <p:sp>
            <p:nvSpPr>
              <p:cNvPr id="1063" name="テキスト ボックス 1062">
                <a:extLst>
                  <a:ext uri="{FF2B5EF4-FFF2-40B4-BE49-F238E27FC236}">
                    <a16:creationId xmlns:a16="http://schemas.microsoft.com/office/drawing/2014/main" id="{CAE8BC89-C107-1F86-4CFD-9EBC2E95386C}"/>
                  </a:ext>
                </a:extLst>
              </p:cNvPr>
              <p:cNvSpPr txBox="1"/>
              <p:nvPr/>
            </p:nvSpPr>
            <p:spPr>
              <a:xfrm>
                <a:off x="6508301" y="3869924"/>
                <a:ext cx="735955" cy="215444"/>
              </a:xfrm>
              <a:prstGeom prst="rect">
                <a:avLst/>
              </a:prstGeom>
              <a:noFill/>
            </p:spPr>
            <p:txBody>
              <a:bodyPr wrap="square" rtlCol="0">
                <a:spAutoFit/>
              </a:bodyPr>
              <a:lstStyle/>
              <a:p>
                <a:pPr algn="ctr"/>
                <a:r>
                  <a:rPr kumimoji="1" lang="en-US" altLang="ja-JP" sz="800" b="1" dirty="0">
                    <a:solidFill>
                      <a:schemeClr val="bg1">
                        <a:lumMod val="50000"/>
                      </a:schemeClr>
                    </a:solidFill>
                    <a:latin typeface="BIZ UDPゴシック" panose="020B0400000000000000" pitchFamily="50" charset="-128"/>
                    <a:ea typeface="BIZ UDPゴシック" panose="020B0400000000000000" pitchFamily="50" charset="-128"/>
                  </a:rPr>
                  <a:t>60</a:t>
                </a:r>
                <a:endParaRPr kumimoji="1" lang="ja-JP" altLang="en-US" sz="800" b="1" dirty="0">
                  <a:solidFill>
                    <a:schemeClr val="bg1">
                      <a:lumMod val="50000"/>
                    </a:schemeClr>
                  </a:solidFill>
                  <a:latin typeface="BIZ UDPゴシック" panose="020B0400000000000000" pitchFamily="50" charset="-128"/>
                  <a:ea typeface="BIZ UDPゴシック" panose="020B0400000000000000" pitchFamily="50" charset="-128"/>
                </a:endParaRPr>
              </a:p>
            </p:txBody>
          </p:sp>
          <p:sp>
            <p:nvSpPr>
              <p:cNvPr id="1064" name="テキスト ボックス 1063">
                <a:extLst>
                  <a:ext uri="{FF2B5EF4-FFF2-40B4-BE49-F238E27FC236}">
                    <a16:creationId xmlns:a16="http://schemas.microsoft.com/office/drawing/2014/main" id="{B6EE8669-E44C-4EA8-B60C-33F89D51B282}"/>
                  </a:ext>
                </a:extLst>
              </p:cNvPr>
              <p:cNvSpPr txBox="1"/>
              <p:nvPr/>
            </p:nvSpPr>
            <p:spPr>
              <a:xfrm>
                <a:off x="7160308" y="3869924"/>
                <a:ext cx="735955" cy="215444"/>
              </a:xfrm>
              <a:prstGeom prst="rect">
                <a:avLst/>
              </a:prstGeom>
              <a:noFill/>
            </p:spPr>
            <p:txBody>
              <a:bodyPr wrap="square" rtlCol="0">
                <a:spAutoFit/>
              </a:bodyPr>
              <a:lstStyle/>
              <a:p>
                <a:pPr algn="ctr"/>
                <a:r>
                  <a:rPr kumimoji="1" lang="en-US" altLang="ja-JP" sz="800" b="1" dirty="0">
                    <a:solidFill>
                      <a:schemeClr val="bg1">
                        <a:lumMod val="50000"/>
                      </a:schemeClr>
                    </a:solidFill>
                    <a:latin typeface="BIZ UDPゴシック" panose="020B0400000000000000" pitchFamily="50" charset="-128"/>
                    <a:ea typeface="BIZ UDPゴシック" panose="020B0400000000000000" pitchFamily="50" charset="-128"/>
                  </a:rPr>
                  <a:t>80</a:t>
                </a:r>
                <a:endParaRPr kumimoji="1" lang="ja-JP" altLang="en-US" sz="800" b="1" dirty="0">
                  <a:solidFill>
                    <a:schemeClr val="bg1">
                      <a:lumMod val="50000"/>
                    </a:schemeClr>
                  </a:solidFill>
                  <a:latin typeface="BIZ UDPゴシック" panose="020B0400000000000000" pitchFamily="50" charset="-128"/>
                  <a:ea typeface="BIZ UDPゴシック" panose="020B0400000000000000" pitchFamily="50" charset="-128"/>
                </a:endParaRPr>
              </a:p>
            </p:txBody>
          </p:sp>
          <p:sp>
            <p:nvSpPr>
              <p:cNvPr id="1065" name="テキスト ボックス 1064">
                <a:extLst>
                  <a:ext uri="{FF2B5EF4-FFF2-40B4-BE49-F238E27FC236}">
                    <a16:creationId xmlns:a16="http://schemas.microsoft.com/office/drawing/2014/main" id="{82907D71-4F96-5DC3-5F4B-900F928C73FF}"/>
                  </a:ext>
                </a:extLst>
              </p:cNvPr>
              <p:cNvSpPr txBox="1"/>
              <p:nvPr/>
            </p:nvSpPr>
            <p:spPr>
              <a:xfrm>
                <a:off x="7812315" y="3869924"/>
                <a:ext cx="735955" cy="215444"/>
              </a:xfrm>
              <a:prstGeom prst="rect">
                <a:avLst/>
              </a:prstGeom>
              <a:noFill/>
            </p:spPr>
            <p:txBody>
              <a:bodyPr wrap="square" rtlCol="0">
                <a:spAutoFit/>
              </a:bodyPr>
              <a:lstStyle/>
              <a:p>
                <a:pPr algn="ctr"/>
                <a:r>
                  <a:rPr kumimoji="1" lang="en-US" altLang="ja-JP" sz="800" b="1" dirty="0">
                    <a:solidFill>
                      <a:schemeClr val="bg1">
                        <a:lumMod val="50000"/>
                      </a:schemeClr>
                    </a:solidFill>
                    <a:latin typeface="BIZ UDPゴシック" panose="020B0400000000000000" pitchFamily="50" charset="-128"/>
                    <a:ea typeface="BIZ UDPゴシック" panose="020B0400000000000000" pitchFamily="50" charset="-128"/>
                  </a:rPr>
                  <a:t>100</a:t>
                </a:r>
                <a:r>
                  <a:rPr kumimoji="1" lang="ja-JP" altLang="en-US" sz="800" b="1" dirty="0">
                    <a:solidFill>
                      <a:schemeClr val="bg1">
                        <a:lumMod val="50000"/>
                      </a:schemeClr>
                    </a:solidFill>
                    <a:latin typeface="BIZ UDPゴシック" panose="020B0400000000000000" pitchFamily="50" charset="-128"/>
                    <a:ea typeface="BIZ UDPゴシック" panose="020B0400000000000000" pitchFamily="50" charset="-128"/>
                  </a:rPr>
                  <a:t>％</a:t>
                </a:r>
              </a:p>
            </p:txBody>
          </p:sp>
        </p:grpSp>
        <p:grpSp>
          <p:nvGrpSpPr>
            <p:cNvPr id="3" name="グループ化 2">
              <a:extLst>
                <a:ext uri="{FF2B5EF4-FFF2-40B4-BE49-F238E27FC236}">
                  <a16:creationId xmlns:a16="http://schemas.microsoft.com/office/drawing/2014/main" id="{C0E890CC-B61C-E917-1249-90D0F1D129BF}"/>
                </a:ext>
              </a:extLst>
            </p:cNvPr>
            <p:cNvGrpSpPr/>
            <p:nvPr/>
          </p:nvGrpSpPr>
          <p:grpSpPr>
            <a:xfrm>
              <a:off x="4108223" y="1983436"/>
              <a:ext cx="836828" cy="1811880"/>
              <a:chOff x="4108223" y="1983436"/>
              <a:chExt cx="836828" cy="1811880"/>
            </a:xfrm>
          </p:grpSpPr>
          <p:sp>
            <p:nvSpPr>
              <p:cNvPr id="1033" name="テキスト ボックス 1032">
                <a:extLst>
                  <a:ext uri="{FF2B5EF4-FFF2-40B4-BE49-F238E27FC236}">
                    <a16:creationId xmlns:a16="http://schemas.microsoft.com/office/drawing/2014/main" id="{1172627C-0F4F-DCCF-8CFE-5F1653E47AF0}"/>
                  </a:ext>
                </a:extLst>
              </p:cNvPr>
              <p:cNvSpPr txBox="1"/>
              <p:nvPr/>
            </p:nvSpPr>
            <p:spPr>
              <a:xfrm>
                <a:off x="4209095" y="1983436"/>
                <a:ext cx="735955" cy="215444"/>
              </a:xfrm>
              <a:prstGeom prst="rect">
                <a:avLst/>
              </a:prstGeom>
              <a:noFill/>
            </p:spPr>
            <p:txBody>
              <a:bodyPr wrap="square" rtlCol="0">
                <a:spAutoFit/>
              </a:bodyPr>
              <a:lstStyle/>
              <a:p>
                <a:pPr algn="r"/>
                <a:r>
                  <a:rPr kumimoji="1" lang="ja-JP" altLang="en-US" sz="800" b="1" dirty="0">
                    <a:latin typeface="BIZ UDPゴシック" panose="020B0400000000000000" pitchFamily="50" charset="-128"/>
                    <a:ea typeface="BIZ UDPゴシック" panose="020B0400000000000000" pitchFamily="50" charset="-128"/>
                  </a:rPr>
                  <a:t>高校</a:t>
                </a:r>
                <a:r>
                  <a:rPr kumimoji="1" lang="en-US" altLang="ja-JP" sz="800" b="1" dirty="0">
                    <a:latin typeface="BIZ UDPゴシック" panose="020B0400000000000000" pitchFamily="50" charset="-128"/>
                    <a:ea typeface="BIZ UDPゴシック" panose="020B0400000000000000" pitchFamily="50" charset="-128"/>
                  </a:rPr>
                  <a:t>3</a:t>
                </a:r>
                <a:r>
                  <a:rPr kumimoji="1" lang="ja-JP" altLang="en-US" sz="800" b="1" dirty="0">
                    <a:latin typeface="BIZ UDPゴシック" panose="020B0400000000000000" pitchFamily="50" charset="-128"/>
                    <a:ea typeface="BIZ UDPゴシック" panose="020B0400000000000000" pitchFamily="50" charset="-128"/>
                  </a:rPr>
                  <a:t>年生</a:t>
                </a:r>
              </a:p>
            </p:txBody>
          </p:sp>
          <p:sp>
            <p:nvSpPr>
              <p:cNvPr id="1067" name="テキスト ボックス 1066">
                <a:extLst>
                  <a:ext uri="{FF2B5EF4-FFF2-40B4-BE49-F238E27FC236}">
                    <a16:creationId xmlns:a16="http://schemas.microsoft.com/office/drawing/2014/main" id="{BEBD315F-79C3-BD79-C36D-FAD06408FA02}"/>
                  </a:ext>
                </a:extLst>
              </p:cNvPr>
              <p:cNvSpPr txBox="1"/>
              <p:nvPr/>
            </p:nvSpPr>
            <p:spPr>
              <a:xfrm>
                <a:off x="4209095" y="2295957"/>
                <a:ext cx="735955" cy="215444"/>
              </a:xfrm>
              <a:prstGeom prst="rect">
                <a:avLst/>
              </a:prstGeom>
              <a:noFill/>
            </p:spPr>
            <p:txBody>
              <a:bodyPr wrap="square" rtlCol="0">
                <a:spAutoFit/>
              </a:bodyPr>
              <a:lstStyle/>
              <a:p>
                <a:pPr algn="r"/>
                <a:r>
                  <a:rPr kumimoji="1" lang="ja-JP" altLang="en-US" sz="800" b="1" dirty="0">
                    <a:latin typeface="BIZ UDPゴシック" panose="020B0400000000000000" pitchFamily="50" charset="-128"/>
                    <a:ea typeface="BIZ UDPゴシック" panose="020B0400000000000000" pitchFamily="50" charset="-128"/>
                  </a:rPr>
                  <a:t>中学</a:t>
                </a:r>
                <a:r>
                  <a:rPr kumimoji="1" lang="en-US" altLang="ja-JP" sz="800" b="1" dirty="0">
                    <a:latin typeface="BIZ UDPゴシック" panose="020B0400000000000000" pitchFamily="50" charset="-128"/>
                    <a:ea typeface="BIZ UDPゴシック" panose="020B0400000000000000" pitchFamily="50" charset="-128"/>
                  </a:rPr>
                  <a:t>3</a:t>
                </a:r>
                <a:r>
                  <a:rPr kumimoji="1" lang="ja-JP" altLang="en-US" sz="800" b="1" dirty="0">
                    <a:latin typeface="BIZ UDPゴシック" panose="020B0400000000000000" pitchFamily="50" charset="-128"/>
                    <a:ea typeface="BIZ UDPゴシック" panose="020B0400000000000000" pitchFamily="50" charset="-128"/>
                  </a:rPr>
                  <a:t>年生</a:t>
                </a:r>
              </a:p>
            </p:txBody>
          </p:sp>
          <p:sp>
            <p:nvSpPr>
              <p:cNvPr id="1070" name="テキスト ボックス 1069">
                <a:extLst>
                  <a:ext uri="{FF2B5EF4-FFF2-40B4-BE49-F238E27FC236}">
                    <a16:creationId xmlns:a16="http://schemas.microsoft.com/office/drawing/2014/main" id="{AFFA0BB2-A4A4-A4FF-5A16-03DE7894D33B}"/>
                  </a:ext>
                </a:extLst>
              </p:cNvPr>
              <p:cNvSpPr txBox="1"/>
              <p:nvPr/>
            </p:nvSpPr>
            <p:spPr>
              <a:xfrm>
                <a:off x="4108223" y="2619388"/>
                <a:ext cx="836828" cy="215444"/>
              </a:xfrm>
              <a:prstGeom prst="rect">
                <a:avLst/>
              </a:prstGeom>
              <a:noFill/>
            </p:spPr>
            <p:txBody>
              <a:bodyPr wrap="square" rtlCol="0">
                <a:spAutoFit/>
              </a:bodyPr>
              <a:lstStyle/>
              <a:p>
                <a:pPr algn="r"/>
                <a:r>
                  <a:rPr kumimoji="1" lang="ja-JP" altLang="en-US" sz="800" b="1" dirty="0">
                    <a:latin typeface="BIZ UDPゴシック" panose="020B0400000000000000" pitchFamily="50" charset="-128"/>
                    <a:ea typeface="BIZ UDPゴシック" panose="020B0400000000000000" pitchFamily="50" charset="-128"/>
                  </a:rPr>
                  <a:t>小学校</a:t>
                </a:r>
                <a:r>
                  <a:rPr kumimoji="1" lang="en-US" altLang="ja-JP" sz="800" b="1" dirty="0">
                    <a:latin typeface="BIZ UDPゴシック" panose="020B0400000000000000" pitchFamily="50" charset="-128"/>
                    <a:ea typeface="BIZ UDPゴシック" panose="020B0400000000000000" pitchFamily="50" charset="-128"/>
                  </a:rPr>
                  <a:t>6</a:t>
                </a:r>
                <a:r>
                  <a:rPr kumimoji="1" lang="ja-JP" altLang="en-US" sz="800" b="1" dirty="0">
                    <a:latin typeface="BIZ UDPゴシック" panose="020B0400000000000000" pitchFamily="50" charset="-128"/>
                    <a:ea typeface="BIZ UDPゴシック" panose="020B0400000000000000" pitchFamily="50" charset="-128"/>
                  </a:rPr>
                  <a:t>年生</a:t>
                </a:r>
              </a:p>
            </p:txBody>
          </p:sp>
          <p:sp>
            <p:nvSpPr>
              <p:cNvPr id="1073" name="テキスト ボックス 1072">
                <a:extLst>
                  <a:ext uri="{FF2B5EF4-FFF2-40B4-BE49-F238E27FC236}">
                    <a16:creationId xmlns:a16="http://schemas.microsoft.com/office/drawing/2014/main" id="{3DD20692-6469-B511-5097-173A43CCED47}"/>
                  </a:ext>
                </a:extLst>
              </p:cNvPr>
              <p:cNvSpPr txBox="1"/>
              <p:nvPr/>
            </p:nvSpPr>
            <p:spPr>
              <a:xfrm>
                <a:off x="4108223" y="2933940"/>
                <a:ext cx="836828" cy="215444"/>
              </a:xfrm>
              <a:prstGeom prst="rect">
                <a:avLst/>
              </a:prstGeom>
              <a:noFill/>
            </p:spPr>
            <p:txBody>
              <a:bodyPr wrap="square" rtlCol="0">
                <a:spAutoFit/>
              </a:bodyPr>
              <a:lstStyle/>
              <a:p>
                <a:pPr algn="r"/>
                <a:r>
                  <a:rPr kumimoji="1" lang="ja-JP" altLang="en-US" sz="800" b="1" dirty="0">
                    <a:latin typeface="BIZ UDPゴシック" panose="020B0400000000000000" pitchFamily="50" charset="-128"/>
                    <a:ea typeface="BIZ UDPゴシック" panose="020B0400000000000000" pitchFamily="50" charset="-128"/>
                  </a:rPr>
                  <a:t>小学校</a:t>
                </a:r>
                <a:r>
                  <a:rPr kumimoji="1" lang="en-US" altLang="ja-JP" sz="800" b="1" dirty="0">
                    <a:latin typeface="BIZ UDPゴシック" panose="020B0400000000000000" pitchFamily="50" charset="-128"/>
                    <a:ea typeface="BIZ UDPゴシック" panose="020B0400000000000000" pitchFamily="50" charset="-128"/>
                  </a:rPr>
                  <a:t>3</a:t>
                </a:r>
                <a:r>
                  <a:rPr kumimoji="1" lang="ja-JP" altLang="en-US" sz="800" b="1" dirty="0">
                    <a:latin typeface="BIZ UDPゴシック" panose="020B0400000000000000" pitchFamily="50" charset="-128"/>
                    <a:ea typeface="BIZ UDPゴシック" panose="020B0400000000000000" pitchFamily="50" charset="-128"/>
                  </a:rPr>
                  <a:t>年生</a:t>
                </a:r>
              </a:p>
            </p:txBody>
          </p:sp>
          <p:sp>
            <p:nvSpPr>
              <p:cNvPr id="1076" name="テキスト ボックス 1075">
                <a:extLst>
                  <a:ext uri="{FF2B5EF4-FFF2-40B4-BE49-F238E27FC236}">
                    <a16:creationId xmlns:a16="http://schemas.microsoft.com/office/drawing/2014/main" id="{6E1592E5-839F-5FEB-D205-207307F1A130}"/>
                  </a:ext>
                </a:extLst>
              </p:cNvPr>
              <p:cNvSpPr txBox="1"/>
              <p:nvPr/>
            </p:nvSpPr>
            <p:spPr>
              <a:xfrm>
                <a:off x="4108223" y="3249164"/>
                <a:ext cx="836828" cy="215444"/>
              </a:xfrm>
              <a:prstGeom prst="rect">
                <a:avLst/>
              </a:prstGeom>
              <a:noFill/>
            </p:spPr>
            <p:txBody>
              <a:bodyPr wrap="square" rtlCol="0">
                <a:spAutoFit/>
              </a:bodyPr>
              <a:lstStyle/>
              <a:p>
                <a:pPr algn="r"/>
                <a:r>
                  <a:rPr kumimoji="1" lang="ja-JP" altLang="en-US" sz="800" b="1" dirty="0">
                    <a:latin typeface="BIZ UDPゴシック" panose="020B0400000000000000" pitchFamily="50" charset="-128"/>
                    <a:ea typeface="BIZ UDPゴシック" panose="020B0400000000000000" pitchFamily="50" charset="-128"/>
                  </a:rPr>
                  <a:t>小学校</a:t>
                </a:r>
                <a:r>
                  <a:rPr kumimoji="1" lang="en-US" altLang="ja-JP" sz="800" b="1" dirty="0">
                    <a:latin typeface="BIZ UDPゴシック" panose="020B0400000000000000" pitchFamily="50" charset="-128"/>
                    <a:ea typeface="BIZ UDPゴシック" panose="020B0400000000000000" pitchFamily="50" charset="-128"/>
                  </a:rPr>
                  <a:t>2</a:t>
                </a:r>
                <a:r>
                  <a:rPr kumimoji="1" lang="ja-JP" altLang="en-US" sz="800" b="1" dirty="0">
                    <a:latin typeface="BIZ UDPゴシック" panose="020B0400000000000000" pitchFamily="50" charset="-128"/>
                    <a:ea typeface="BIZ UDPゴシック" panose="020B0400000000000000" pitchFamily="50" charset="-128"/>
                  </a:rPr>
                  <a:t>年生</a:t>
                </a:r>
              </a:p>
            </p:txBody>
          </p:sp>
          <p:sp>
            <p:nvSpPr>
              <p:cNvPr id="1079" name="テキスト ボックス 1078">
                <a:extLst>
                  <a:ext uri="{FF2B5EF4-FFF2-40B4-BE49-F238E27FC236}">
                    <a16:creationId xmlns:a16="http://schemas.microsoft.com/office/drawing/2014/main" id="{28E9ACFB-9E2C-2A6F-E991-1FA2DA61CE55}"/>
                  </a:ext>
                </a:extLst>
              </p:cNvPr>
              <p:cNvSpPr txBox="1"/>
              <p:nvPr/>
            </p:nvSpPr>
            <p:spPr>
              <a:xfrm>
                <a:off x="4108223" y="3579872"/>
                <a:ext cx="836828" cy="215444"/>
              </a:xfrm>
              <a:prstGeom prst="rect">
                <a:avLst/>
              </a:prstGeom>
              <a:noFill/>
            </p:spPr>
            <p:txBody>
              <a:bodyPr wrap="square" rtlCol="0">
                <a:spAutoFit/>
              </a:bodyPr>
              <a:lstStyle/>
              <a:p>
                <a:pPr algn="r"/>
                <a:r>
                  <a:rPr kumimoji="1" lang="ja-JP" altLang="en-US" sz="800" b="1" dirty="0">
                    <a:latin typeface="BIZ UDPゴシック" panose="020B0400000000000000" pitchFamily="50" charset="-128"/>
                    <a:ea typeface="BIZ UDPゴシック" panose="020B0400000000000000" pitchFamily="50" charset="-128"/>
                  </a:rPr>
                  <a:t>小学校</a:t>
                </a:r>
                <a:r>
                  <a:rPr kumimoji="1" lang="en-US" altLang="ja-JP" sz="800" b="1" dirty="0">
                    <a:latin typeface="BIZ UDPゴシック" panose="020B0400000000000000" pitchFamily="50" charset="-128"/>
                    <a:ea typeface="BIZ UDPゴシック" panose="020B0400000000000000" pitchFamily="50" charset="-128"/>
                  </a:rPr>
                  <a:t>1</a:t>
                </a:r>
                <a:r>
                  <a:rPr kumimoji="1" lang="ja-JP" altLang="en-US" sz="800" b="1" dirty="0">
                    <a:latin typeface="BIZ UDPゴシック" panose="020B0400000000000000" pitchFamily="50" charset="-128"/>
                    <a:ea typeface="BIZ UDPゴシック" panose="020B0400000000000000" pitchFamily="50" charset="-128"/>
                  </a:rPr>
                  <a:t>年生</a:t>
                </a:r>
              </a:p>
            </p:txBody>
          </p:sp>
        </p:grpSp>
        <p:grpSp>
          <p:nvGrpSpPr>
            <p:cNvPr id="5" name="グループ化 4">
              <a:extLst>
                <a:ext uri="{FF2B5EF4-FFF2-40B4-BE49-F238E27FC236}">
                  <a16:creationId xmlns:a16="http://schemas.microsoft.com/office/drawing/2014/main" id="{196A248F-E4F9-EE58-E6CE-31193D6F3B7A}"/>
                </a:ext>
              </a:extLst>
            </p:cNvPr>
            <p:cNvGrpSpPr/>
            <p:nvPr/>
          </p:nvGrpSpPr>
          <p:grpSpPr>
            <a:xfrm>
              <a:off x="4950103" y="1997665"/>
              <a:ext cx="2322334" cy="1792244"/>
              <a:chOff x="4950103" y="1997665"/>
              <a:chExt cx="2322334" cy="1792244"/>
            </a:xfrm>
          </p:grpSpPr>
          <p:sp>
            <p:nvSpPr>
              <p:cNvPr id="1058" name="正方形/長方形 1057">
                <a:extLst>
                  <a:ext uri="{FF2B5EF4-FFF2-40B4-BE49-F238E27FC236}">
                    <a16:creationId xmlns:a16="http://schemas.microsoft.com/office/drawing/2014/main" id="{69687E93-123A-7250-BDD5-D3E24CC19654}"/>
                  </a:ext>
                </a:extLst>
              </p:cNvPr>
              <p:cNvSpPr/>
              <p:nvPr/>
            </p:nvSpPr>
            <p:spPr>
              <a:xfrm>
                <a:off x="4950103" y="1997665"/>
                <a:ext cx="2322334" cy="185668"/>
              </a:xfrm>
              <a:prstGeom prst="rect">
                <a:avLst/>
              </a:prstGeom>
              <a:solidFill>
                <a:srgbClr val="F28D4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sp>
            <p:nvSpPr>
              <p:cNvPr id="1068" name="正方形/長方形 1067">
                <a:extLst>
                  <a:ext uri="{FF2B5EF4-FFF2-40B4-BE49-F238E27FC236}">
                    <a16:creationId xmlns:a16="http://schemas.microsoft.com/office/drawing/2014/main" id="{6A6025ED-172D-5F9C-B2B3-3083BE7E8736}"/>
                  </a:ext>
                </a:extLst>
              </p:cNvPr>
              <p:cNvSpPr/>
              <p:nvPr/>
            </p:nvSpPr>
            <p:spPr>
              <a:xfrm>
                <a:off x="4950103" y="2310186"/>
                <a:ext cx="2210204" cy="185668"/>
              </a:xfrm>
              <a:prstGeom prst="rect">
                <a:avLst/>
              </a:prstGeom>
              <a:solidFill>
                <a:srgbClr val="F28D4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sp>
            <p:nvSpPr>
              <p:cNvPr id="1071" name="正方形/長方形 1070">
                <a:extLst>
                  <a:ext uri="{FF2B5EF4-FFF2-40B4-BE49-F238E27FC236}">
                    <a16:creationId xmlns:a16="http://schemas.microsoft.com/office/drawing/2014/main" id="{09190B06-CCED-42D3-D9B6-2BCE1E94B665}"/>
                  </a:ext>
                </a:extLst>
              </p:cNvPr>
              <p:cNvSpPr/>
              <p:nvPr/>
            </p:nvSpPr>
            <p:spPr>
              <a:xfrm>
                <a:off x="4950104" y="2633617"/>
                <a:ext cx="1973680" cy="185668"/>
              </a:xfrm>
              <a:prstGeom prst="rect">
                <a:avLst/>
              </a:prstGeom>
              <a:solidFill>
                <a:srgbClr val="F28D4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sp>
            <p:nvSpPr>
              <p:cNvPr id="1074" name="正方形/長方形 1073">
                <a:extLst>
                  <a:ext uri="{FF2B5EF4-FFF2-40B4-BE49-F238E27FC236}">
                    <a16:creationId xmlns:a16="http://schemas.microsoft.com/office/drawing/2014/main" id="{FC7DF3A1-20BC-B001-ADBA-43BB66C4FF48}"/>
                  </a:ext>
                </a:extLst>
              </p:cNvPr>
              <p:cNvSpPr/>
              <p:nvPr/>
            </p:nvSpPr>
            <p:spPr>
              <a:xfrm>
                <a:off x="4950104" y="2948169"/>
                <a:ext cx="1827260" cy="185668"/>
              </a:xfrm>
              <a:prstGeom prst="rect">
                <a:avLst/>
              </a:prstGeom>
              <a:solidFill>
                <a:srgbClr val="F28D4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sp>
            <p:nvSpPr>
              <p:cNvPr id="1077" name="正方形/長方形 1076">
                <a:extLst>
                  <a:ext uri="{FF2B5EF4-FFF2-40B4-BE49-F238E27FC236}">
                    <a16:creationId xmlns:a16="http://schemas.microsoft.com/office/drawing/2014/main" id="{7A908E49-4710-81B7-5B8F-F6F29860273C}"/>
                  </a:ext>
                </a:extLst>
              </p:cNvPr>
              <p:cNvSpPr/>
              <p:nvPr/>
            </p:nvSpPr>
            <p:spPr>
              <a:xfrm>
                <a:off x="4950104" y="3263393"/>
                <a:ext cx="1792065" cy="185668"/>
              </a:xfrm>
              <a:prstGeom prst="rect">
                <a:avLst/>
              </a:prstGeom>
              <a:solidFill>
                <a:srgbClr val="F28D4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sp>
            <p:nvSpPr>
              <p:cNvPr id="1082" name="正方形/長方形 1081">
                <a:extLst>
                  <a:ext uri="{FF2B5EF4-FFF2-40B4-BE49-F238E27FC236}">
                    <a16:creationId xmlns:a16="http://schemas.microsoft.com/office/drawing/2014/main" id="{AB68963E-6BC0-029D-E2E9-A1856B65A3FA}"/>
                  </a:ext>
                </a:extLst>
              </p:cNvPr>
              <p:cNvSpPr/>
              <p:nvPr/>
            </p:nvSpPr>
            <p:spPr>
              <a:xfrm>
                <a:off x="4950104" y="3604241"/>
                <a:ext cx="1973680" cy="185668"/>
              </a:xfrm>
              <a:prstGeom prst="rect">
                <a:avLst/>
              </a:prstGeom>
              <a:solidFill>
                <a:srgbClr val="F28D4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grpSp>
        <p:grpSp>
          <p:nvGrpSpPr>
            <p:cNvPr id="8" name="グループ化 7">
              <a:extLst>
                <a:ext uri="{FF2B5EF4-FFF2-40B4-BE49-F238E27FC236}">
                  <a16:creationId xmlns:a16="http://schemas.microsoft.com/office/drawing/2014/main" id="{5E9D3D9F-4CC8-FCBC-F72D-106B4126BEFC}"/>
                </a:ext>
              </a:extLst>
            </p:cNvPr>
            <p:cNvGrpSpPr/>
            <p:nvPr/>
          </p:nvGrpSpPr>
          <p:grpSpPr>
            <a:xfrm>
              <a:off x="6727438" y="1968561"/>
              <a:ext cx="1245761" cy="1852797"/>
              <a:chOff x="6727438" y="1968561"/>
              <a:chExt cx="1245761" cy="1852797"/>
            </a:xfrm>
          </p:grpSpPr>
          <p:sp>
            <p:nvSpPr>
              <p:cNvPr id="1066" name="テキスト ボックス 1065">
                <a:extLst>
                  <a:ext uri="{FF2B5EF4-FFF2-40B4-BE49-F238E27FC236}">
                    <a16:creationId xmlns:a16="http://schemas.microsoft.com/office/drawing/2014/main" id="{2E076361-003A-656F-0D4C-D113091B3287}"/>
                  </a:ext>
                </a:extLst>
              </p:cNvPr>
              <p:cNvSpPr txBox="1"/>
              <p:nvPr/>
            </p:nvSpPr>
            <p:spPr>
              <a:xfrm>
                <a:off x="7237244" y="1968561"/>
                <a:ext cx="735955" cy="246221"/>
              </a:xfrm>
              <a:prstGeom prst="rect">
                <a:avLst/>
              </a:prstGeom>
              <a:noFill/>
            </p:spPr>
            <p:txBody>
              <a:bodyPr wrap="square" rtlCol="0">
                <a:spAutoFit/>
              </a:bodyPr>
              <a:lstStyle/>
              <a:p>
                <a:r>
                  <a:rPr kumimoji="1" lang="en-US" altLang="ja-JP" sz="1000" b="1" dirty="0">
                    <a:latin typeface="BIZ UDPゴシック" panose="020B0400000000000000" pitchFamily="50" charset="-128"/>
                    <a:ea typeface="BIZ UDPゴシック" panose="020B0400000000000000" pitchFamily="50" charset="-128"/>
                  </a:rPr>
                  <a:t>75</a:t>
                </a:r>
                <a:r>
                  <a:rPr kumimoji="1" lang="ja-JP" altLang="en-US" sz="1000" b="1" dirty="0">
                    <a:latin typeface="BIZ UDPゴシック" panose="020B0400000000000000" pitchFamily="50" charset="-128"/>
                    <a:ea typeface="BIZ UDPゴシック" panose="020B0400000000000000" pitchFamily="50" charset="-128"/>
                  </a:rPr>
                  <a:t>％</a:t>
                </a:r>
              </a:p>
            </p:txBody>
          </p:sp>
          <p:sp>
            <p:nvSpPr>
              <p:cNvPr id="1069" name="テキスト ボックス 1068">
                <a:extLst>
                  <a:ext uri="{FF2B5EF4-FFF2-40B4-BE49-F238E27FC236}">
                    <a16:creationId xmlns:a16="http://schemas.microsoft.com/office/drawing/2014/main" id="{C313F909-445C-2833-3FB1-9D94A16C1AB6}"/>
                  </a:ext>
                </a:extLst>
              </p:cNvPr>
              <p:cNvSpPr txBox="1"/>
              <p:nvPr/>
            </p:nvSpPr>
            <p:spPr>
              <a:xfrm>
                <a:off x="7145341" y="2281082"/>
                <a:ext cx="735955" cy="246221"/>
              </a:xfrm>
              <a:prstGeom prst="rect">
                <a:avLst/>
              </a:prstGeom>
              <a:noFill/>
            </p:spPr>
            <p:txBody>
              <a:bodyPr wrap="square" rtlCol="0">
                <a:spAutoFit/>
              </a:bodyPr>
              <a:lstStyle/>
              <a:p>
                <a:r>
                  <a:rPr kumimoji="1" lang="en-US" altLang="ja-JP" sz="1000" b="1" dirty="0">
                    <a:latin typeface="BIZ UDPゴシック" panose="020B0400000000000000" pitchFamily="50" charset="-128"/>
                    <a:ea typeface="BIZ UDPゴシック" panose="020B0400000000000000" pitchFamily="50" charset="-128"/>
                  </a:rPr>
                  <a:t>72</a:t>
                </a:r>
                <a:r>
                  <a:rPr kumimoji="1" lang="ja-JP" altLang="en-US" sz="1000" b="1" dirty="0">
                    <a:latin typeface="BIZ UDPゴシック" panose="020B0400000000000000" pitchFamily="50" charset="-128"/>
                    <a:ea typeface="BIZ UDPゴシック" panose="020B0400000000000000" pitchFamily="50" charset="-128"/>
                  </a:rPr>
                  <a:t>％</a:t>
                </a:r>
              </a:p>
            </p:txBody>
          </p:sp>
          <p:sp>
            <p:nvSpPr>
              <p:cNvPr id="1072" name="テキスト ボックス 1071">
                <a:extLst>
                  <a:ext uri="{FF2B5EF4-FFF2-40B4-BE49-F238E27FC236}">
                    <a16:creationId xmlns:a16="http://schemas.microsoft.com/office/drawing/2014/main" id="{67D24FAD-D683-4931-88A2-7434865D2CB8}"/>
                  </a:ext>
                </a:extLst>
              </p:cNvPr>
              <p:cNvSpPr txBox="1"/>
              <p:nvPr/>
            </p:nvSpPr>
            <p:spPr>
              <a:xfrm>
                <a:off x="6904459" y="2604513"/>
                <a:ext cx="735955" cy="246221"/>
              </a:xfrm>
              <a:prstGeom prst="rect">
                <a:avLst/>
              </a:prstGeom>
              <a:noFill/>
            </p:spPr>
            <p:txBody>
              <a:bodyPr wrap="square" rtlCol="0">
                <a:spAutoFit/>
              </a:bodyPr>
              <a:lstStyle/>
              <a:p>
                <a:r>
                  <a:rPr kumimoji="1" lang="en-US" altLang="ja-JP" sz="1000" b="1" dirty="0">
                    <a:latin typeface="BIZ UDPゴシック" panose="020B0400000000000000" pitchFamily="50" charset="-128"/>
                    <a:ea typeface="BIZ UDPゴシック" panose="020B0400000000000000" pitchFamily="50" charset="-128"/>
                  </a:rPr>
                  <a:t>63</a:t>
                </a:r>
                <a:r>
                  <a:rPr kumimoji="1" lang="ja-JP" altLang="en-US" sz="1000" b="1" dirty="0">
                    <a:latin typeface="BIZ UDPゴシック" panose="020B0400000000000000" pitchFamily="50" charset="-128"/>
                    <a:ea typeface="BIZ UDPゴシック" panose="020B0400000000000000" pitchFamily="50" charset="-128"/>
                  </a:rPr>
                  <a:t>％</a:t>
                </a:r>
              </a:p>
            </p:txBody>
          </p:sp>
          <p:sp>
            <p:nvSpPr>
              <p:cNvPr id="1075" name="テキスト ボックス 1074">
                <a:extLst>
                  <a:ext uri="{FF2B5EF4-FFF2-40B4-BE49-F238E27FC236}">
                    <a16:creationId xmlns:a16="http://schemas.microsoft.com/office/drawing/2014/main" id="{6C8DF286-BEFA-23A3-6985-2C18ED16B652}"/>
                  </a:ext>
                </a:extLst>
              </p:cNvPr>
              <p:cNvSpPr txBox="1"/>
              <p:nvPr/>
            </p:nvSpPr>
            <p:spPr>
              <a:xfrm>
                <a:off x="6727438" y="2919065"/>
                <a:ext cx="735955" cy="246221"/>
              </a:xfrm>
              <a:prstGeom prst="rect">
                <a:avLst/>
              </a:prstGeom>
              <a:noFill/>
            </p:spPr>
            <p:txBody>
              <a:bodyPr wrap="square" rtlCol="0">
                <a:spAutoFit/>
              </a:bodyPr>
              <a:lstStyle/>
              <a:p>
                <a:r>
                  <a:rPr kumimoji="1" lang="en-US" altLang="ja-JP" sz="1000" b="1" dirty="0">
                    <a:latin typeface="BIZ UDPゴシック" panose="020B0400000000000000" pitchFamily="50" charset="-128"/>
                    <a:ea typeface="BIZ UDPゴシック" panose="020B0400000000000000" pitchFamily="50" charset="-128"/>
                  </a:rPr>
                  <a:t>58</a:t>
                </a:r>
                <a:r>
                  <a:rPr kumimoji="1" lang="ja-JP" altLang="en-US" sz="1000" b="1" dirty="0">
                    <a:latin typeface="BIZ UDPゴシック" panose="020B0400000000000000" pitchFamily="50" charset="-128"/>
                    <a:ea typeface="BIZ UDPゴシック" panose="020B0400000000000000" pitchFamily="50" charset="-128"/>
                  </a:rPr>
                  <a:t>％</a:t>
                </a:r>
              </a:p>
            </p:txBody>
          </p:sp>
          <p:sp>
            <p:nvSpPr>
              <p:cNvPr id="1078" name="テキスト ボックス 1077">
                <a:extLst>
                  <a:ext uri="{FF2B5EF4-FFF2-40B4-BE49-F238E27FC236}">
                    <a16:creationId xmlns:a16="http://schemas.microsoft.com/office/drawing/2014/main" id="{294023A6-2237-12C1-F640-016D04EB0E0B}"/>
                  </a:ext>
                </a:extLst>
              </p:cNvPr>
              <p:cNvSpPr txBox="1"/>
              <p:nvPr/>
            </p:nvSpPr>
            <p:spPr>
              <a:xfrm>
                <a:off x="6727438" y="3234289"/>
                <a:ext cx="735955" cy="246221"/>
              </a:xfrm>
              <a:prstGeom prst="rect">
                <a:avLst/>
              </a:prstGeom>
              <a:noFill/>
            </p:spPr>
            <p:txBody>
              <a:bodyPr wrap="square" rtlCol="0">
                <a:spAutoFit/>
              </a:bodyPr>
              <a:lstStyle/>
              <a:p>
                <a:r>
                  <a:rPr kumimoji="1" lang="en-US" altLang="ja-JP" sz="1000" b="1" dirty="0">
                    <a:latin typeface="BIZ UDPゴシック" panose="020B0400000000000000" pitchFamily="50" charset="-128"/>
                    <a:ea typeface="BIZ UDPゴシック" panose="020B0400000000000000" pitchFamily="50" charset="-128"/>
                  </a:rPr>
                  <a:t>56</a:t>
                </a:r>
                <a:r>
                  <a:rPr kumimoji="1" lang="ja-JP" altLang="en-US" sz="1000" b="1" dirty="0">
                    <a:latin typeface="BIZ UDPゴシック" panose="020B0400000000000000" pitchFamily="50" charset="-128"/>
                    <a:ea typeface="BIZ UDPゴシック" panose="020B0400000000000000" pitchFamily="50" charset="-128"/>
                  </a:rPr>
                  <a:t>％</a:t>
                </a:r>
              </a:p>
            </p:txBody>
          </p:sp>
          <p:sp>
            <p:nvSpPr>
              <p:cNvPr id="1083" name="テキスト ボックス 1082">
                <a:extLst>
                  <a:ext uri="{FF2B5EF4-FFF2-40B4-BE49-F238E27FC236}">
                    <a16:creationId xmlns:a16="http://schemas.microsoft.com/office/drawing/2014/main" id="{51639C1A-F748-4044-822A-6BC7499C84DC}"/>
                  </a:ext>
                </a:extLst>
              </p:cNvPr>
              <p:cNvSpPr txBox="1"/>
              <p:nvPr/>
            </p:nvSpPr>
            <p:spPr>
              <a:xfrm>
                <a:off x="6904459" y="3575137"/>
                <a:ext cx="735955" cy="246221"/>
              </a:xfrm>
              <a:prstGeom prst="rect">
                <a:avLst/>
              </a:prstGeom>
              <a:noFill/>
            </p:spPr>
            <p:txBody>
              <a:bodyPr wrap="square" rtlCol="0">
                <a:spAutoFit/>
              </a:bodyPr>
              <a:lstStyle/>
              <a:p>
                <a:r>
                  <a:rPr kumimoji="1" lang="en-US" altLang="ja-JP" sz="1000" b="1" dirty="0">
                    <a:latin typeface="BIZ UDPゴシック" panose="020B0400000000000000" pitchFamily="50" charset="-128"/>
                    <a:ea typeface="BIZ UDPゴシック" panose="020B0400000000000000" pitchFamily="50" charset="-128"/>
                  </a:rPr>
                  <a:t>63</a:t>
                </a:r>
                <a:r>
                  <a:rPr kumimoji="1" lang="ja-JP" altLang="en-US" sz="1000" b="1" dirty="0">
                    <a:latin typeface="BIZ UDPゴシック" panose="020B0400000000000000" pitchFamily="50" charset="-128"/>
                    <a:ea typeface="BIZ UDPゴシック" panose="020B0400000000000000" pitchFamily="50" charset="-128"/>
                  </a:rPr>
                  <a:t>％</a:t>
                </a:r>
              </a:p>
            </p:txBody>
          </p:sp>
        </p:grpSp>
      </p:grpSp>
      <p:sp>
        <p:nvSpPr>
          <p:cNvPr id="1085" name="四角形: 角を丸くする 1084">
            <a:extLst>
              <a:ext uri="{FF2B5EF4-FFF2-40B4-BE49-F238E27FC236}">
                <a16:creationId xmlns:a16="http://schemas.microsoft.com/office/drawing/2014/main" id="{5E54E3F3-BCA9-6DFE-9B8B-FB212C7BCE14}"/>
              </a:ext>
            </a:extLst>
          </p:cNvPr>
          <p:cNvSpPr/>
          <p:nvPr/>
        </p:nvSpPr>
        <p:spPr>
          <a:xfrm>
            <a:off x="896025" y="4117964"/>
            <a:ext cx="8069951" cy="727991"/>
          </a:xfrm>
          <a:prstGeom prst="roundRect">
            <a:avLst>
              <a:gd name="adj" fmla="val 9350"/>
            </a:avLst>
          </a:prstGeom>
          <a:noFill/>
          <a:ln w="19050">
            <a:solidFill>
              <a:srgbClr val="F28D4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pic>
        <p:nvPicPr>
          <p:cNvPr id="1087" name="グラフィックス 1086">
            <a:extLst>
              <a:ext uri="{FF2B5EF4-FFF2-40B4-BE49-F238E27FC236}">
                <a16:creationId xmlns:a16="http://schemas.microsoft.com/office/drawing/2014/main" id="{DD6D41D0-0134-CAAF-D850-C4ACCF2EDD86}"/>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367007" y="5327945"/>
            <a:ext cx="771525" cy="466725"/>
          </a:xfrm>
          <a:prstGeom prst="rect">
            <a:avLst/>
          </a:prstGeom>
        </p:spPr>
      </p:pic>
      <p:sp>
        <p:nvSpPr>
          <p:cNvPr id="16" name="テキスト ボックス 15">
            <a:extLst>
              <a:ext uri="{FF2B5EF4-FFF2-40B4-BE49-F238E27FC236}">
                <a16:creationId xmlns:a16="http://schemas.microsoft.com/office/drawing/2014/main" id="{D9C8D2B0-BCDA-0F1D-54A1-3DEB62BA8BDC}"/>
              </a:ext>
            </a:extLst>
          </p:cNvPr>
          <p:cNvSpPr txBox="1"/>
          <p:nvPr/>
        </p:nvSpPr>
        <p:spPr>
          <a:xfrm>
            <a:off x="6345936" y="6494760"/>
            <a:ext cx="3559871" cy="356380"/>
          </a:xfrm>
          <a:prstGeom prst="rect">
            <a:avLst/>
          </a:prstGeom>
          <a:solidFill>
            <a:srgbClr val="FDF1E9"/>
          </a:solidFill>
        </p:spPr>
        <p:txBody>
          <a:bodyPr wrap="square" rtlCol="0">
            <a:spAutoFit/>
          </a:bodyPr>
          <a:lstStyle/>
          <a:p>
            <a:pPr marL="0" marR="0">
              <a:lnSpc>
                <a:spcPct val="150000"/>
              </a:lnSpc>
            </a:pPr>
            <a:r>
              <a:rPr lang="zh-TW" altLang="en-US" sz="600" dirty="0">
                <a:effectLst/>
                <a:latin typeface="BIZ UDPゴシック" panose="020B0400000000000000" pitchFamily="50" charset="-128"/>
                <a:ea typeface="BIZ UDPゴシック" panose="020B0400000000000000" pitchFamily="50" charset="-128"/>
              </a:rPr>
              <a:t>出典</a:t>
            </a:r>
            <a:r>
              <a:rPr lang="ja-JP" altLang="en-US" sz="600" dirty="0">
                <a:effectLst/>
                <a:latin typeface="BIZ UDPゴシック" panose="020B0400000000000000" pitchFamily="50" charset="-128"/>
                <a:ea typeface="BIZ UDPゴシック" panose="020B0400000000000000" pitchFamily="50" charset="-128"/>
              </a:rPr>
              <a:t>：</a:t>
            </a:r>
            <a:r>
              <a:rPr lang="en-US" altLang="ja-JP" sz="600" dirty="0">
                <a:effectLst/>
                <a:latin typeface="BIZ UDPゴシック" panose="020B0400000000000000" pitchFamily="50" charset="-128"/>
                <a:ea typeface="BIZ UDPゴシック" panose="020B0400000000000000" pitchFamily="50" charset="-128"/>
              </a:rPr>
              <a:t>※1 </a:t>
            </a:r>
            <a:r>
              <a:rPr lang="ja-JP" altLang="en-US" sz="600" dirty="0">
                <a:effectLst/>
                <a:latin typeface="BIZ UDPゴシック" panose="020B0400000000000000" pitchFamily="50" charset="-128"/>
                <a:ea typeface="BIZ UDPゴシック" panose="020B0400000000000000" pitchFamily="50" charset="-128"/>
              </a:rPr>
              <a:t>エフピー教育出版「令和３年 サラリーマン世帯生活意識調査」</a:t>
            </a:r>
            <a:endParaRPr lang="en-US" altLang="zh-TW" sz="600" dirty="0">
              <a:effectLst/>
              <a:latin typeface="BIZ UDPゴシック" panose="020B0400000000000000" pitchFamily="50" charset="-128"/>
              <a:ea typeface="BIZ UDPゴシック" panose="020B0400000000000000" pitchFamily="50" charset="-128"/>
            </a:endParaRPr>
          </a:p>
          <a:p>
            <a:pPr marL="0" marR="0">
              <a:lnSpc>
                <a:spcPct val="150000"/>
              </a:lnSpc>
            </a:pPr>
            <a:r>
              <a:rPr lang="ja-JP" altLang="en-US" sz="600" dirty="0">
                <a:effectLst/>
                <a:latin typeface="BIZ UDPゴシック" panose="020B0400000000000000" pitchFamily="50" charset="-128"/>
                <a:ea typeface="BIZ UDPゴシック" panose="020B0400000000000000" pitchFamily="50" charset="-128"/>
              </a:rPr>
              <a:t>　　　</a:t>
            </a:r>
            <a:r>
              <a:rPr lang="en-US" altLang="ja-JP" sz="600" dirty="0">
                <a:effectLst/>
                <a:latin typeface="BIZ UDPゴシック" panose="020B0400000000000000" pitchFamily="50" charset="-128"/>
                <a:ea typeface="BIZ UDPゴシック" panose="020B0400000000000000" pitchFamily="50" charset="-128"/>
              </a:rPr>
              <a:t>※2</a:t>
            </a:r>
            <a:r>
              <a:rPr lang="ja-JP" altLang="en-US" sz="600" dirty="0">
                <a:latin typeface="BIZ UDPゴシック" panose="020B0400000000000000" pitchFamily="50" charset="-128"/>
                <a:ea typeface="BIZ UDPゴシック" panose="020B0400000000000000" pitchFamily="50" charset="-128"/>
              </a:rPr>
              <a:t> </a:t>
            </a:r>
            <a:r>
              <a:rPr lang="en-US" altLang="ja-JP" sz="600" dirty="0" err="1">
                <a:effectLst/>
                <a:latin typeface="BIZ UDPゴシック" panose="020B0400000000000000" pitchFamily="50" charset="-128"/>
                <a:ea typeface="BIZ UDPゴシック" panose="020B0400000000000000" pitchFamily="50" charset="-128"/>
              </a:rPr>
              <a:t>Benesse</a:t>
            </a:r>
            <a:r>
              <a:rPr lang="en-US" altLang="ja-JP" sz="600" dirty="0">
                <a:effectLst/>
                <a:latin typeface="BIZ UDPゴシック" panose="020B0400000000000000" pitchFamily="50" charset="-128"/>
                <a:ea typeface="BIZ UDPゴシック" panose="020B0400000000000000" pitchFamily="50" charset="-128"/>
              </a:rPr>
              <a:t> WEB</a:t>
            </a:r>
            <a:r>
              <a:rPr lang="ja-JP" altLang="en-US" sz="600" dirty="0">
                <a:effectLst/>
                <a:latin typeface="BIZ UDPゴシック" panose="020B0400000000000000" pitchFamily="50" charset="-128"/>
                <a:ea typeface="BIZ UDPゴシック" panose="020B0400000000000000" pitchFamily="50" charset="-128"/>
              </a:rPr>
              <a:t>アンケート</a:t>
            </a:r>
            <a:endParaRPr lang="en-US" altLang="ja-JP" sz="600" dirty="0">
              <a:effectLst/>
              <a:latin typeface="BIZ UDPゴシック" panose="020B0400000000000000" pitchFamily="50" charset="-128"/>
              <a:ea typeface="BIZ UDPゴシック" panose="020B0400000000000000" pitchFamily="50" charset="-128"/>
            </a:endParaRPr>
          </a:p>
        </p:txBody>
      </p:sp>
      <p:sp>
        <p:nvSpPr>
          <p:cNvPr id="17" name="フッター プレースホルダー 3">
            <a:extLst>
              <a:ext uri="{FF2B5EF4-FFF2-40B4-BE49-F238E27FC236}">
                <a16:creationId xmlns:a16="http://schemas.microsoft.com/office/drawing/2014/main" id="{0773C383-A1A6-319D-25F2-147923A7F4B0}"/>
              </a:ext>
            </a:extLst>
          </p:cNvPr>
          <p:cNvSpPr txBox="1">
            <a:spLocks/>
          </p:cNvSpPr>
          <p:nvPr/>
        </p:nvSpPr>
        <p:spPr>
          <a:xfrm>
            <a:off x="3316222" y="6454997"/>
            <a:ext cx="3273554" cy="290478"/>
          </a:xfrm>
          <a:prstGeom prst="rect">
            <a:avLst/>
          </a:prstGeom>
          <a:noFill/>
          <a:ln>
            <a:noFill/>
          </a:ln>
        </p:spPr>
        <p:txBody>
          <a:bodyPr spcFirstLastPara="1" wrap="square" lIns="82939" tIns="41458" rIns="82939" bIns="41458"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SzPts val="1400"/>
              <a:buFont typeface="Arial"/>
              <a:buNone/>
              <a:defRPr sz="1052" b="0" i="0" u="none" strike="noStrike" cap="none">
                <a:solidFill>
                  <a:srgbClr val="888888"/>
                </a:solidFill>
                <a:latin typeface="UD デジタル 教科書体 NK-B" panose="02020700000000000000" pitchFamily="18" charset="-128"/>
                <a:ea typeface="UD デジタル 教科書体 NK-B" panose="02020700000000000000" pitchFamily="18" charset="-128"/>
                <a:cs typeface="Arial"/>
                <a:sym typeface="Arial"/>
              </a:defRPr>
            </a:lvl1pPr>
            <a:lvl2pPr marR="0" lvl="1"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9pPr>
          </a:lstStyle>
          <a:p>
            <a:r>
              <a:rPr lang="en-US" altLang="ja-JP" sz="954" dirty="0">
                <a:latin typeface="BIZ UDPゴシック" panose="020B0400000000000000" pitchFamily="50" charset="-128"/>
                <a:ea typeface="BIZ UDPゴシック" panose="020B0400000000000000" pitchFamily="50" charset="-128"/>
              </a:rPr>
              <a:t>©2025</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kids</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money</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school</a:t>
            </a:r>
            <a:endParaRPr lang="ja-JP" altLang="en-US" sz="954"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9799888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AB9CDD-030A-1E7E-FC9D-07AB5DBAAAAC}"/>
            </a:ext>
          </a:extLst>
        </p:cNvPr>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B980E519-D36B-FF13-B541-6B6853541A45}"/>
              </a:ext>
            </a:extLst>
          </p:cNvPr>
          <p:cNvSpPr txBox="1"/>
          <p:nvPr/>
        </p:nvSpPr>
        <p:spPr>
          <a:xfrm>
            <a:off x="560817" y="1621958"/>
            <a:ext cx="5538769"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b="1" dirty="0">
                <a:solidFill>
                  <a:srgbClr val="E7E6E6">
                    <a:lumMod val="25000"/>
                  </a:srgbClr>
                </a:solidFill>
                <a:latin typeface="BIZ UDPゴシック" panose="020B0400000000000000" pitchFamily="50" charset="-128"/>
                <a:ea typeface="BIZ UDPゴシック" panose="020B0400000000000000" pitchFamily="50" charset="-128"/>
              </a:rPr>
              <a:t>大学費用や塾の費用などの</a:t>
            </a:r>
            <a:r>
              <a:rPr kumimoji="1" lang="ja-JP" altLang="en-US" sz="1800" b="1" i="0" u="none" strike="noStrike" kern="1200" cap="none" spc="0" normalizeH="0" baseline="0" noProof="0" dirty="0">
                <a:ln>
                  <a:noFill/>
                </a:ln>
                <a:solidFill>
                  <a:srgbClr val="E7E6E6">
                    <a:lumMod val="25000"/>
                  </a:srgbClr>
                </a:solidFill>
                <a:effectLst/>
                <a:uLnTx/>
                <a:uFillTx/>
                <a:latin typeface="BIZ UDPゴシック" panose="020B0400000000000000" pitchFamily="50" charset="-128"/>
                <a:ea typeface="BIZ UDPゴシック" panose="020B0400000000000000" pitchFamily="50" charset="-128"/>
                <a:cs typeface="+mn-cs"/>
              </a:rPr>
              <a:t>話を挟みます</a:t>
            </a:r>
          </a:p>
        </p:txBody>
      </p:sp>
      <p:sp>
        <p:nvSpPr>
          <p:cNvPr id="4" name="テキスト ボックス 3">
            <a:extLst>
              <a:ext uri="{FF2B5EF4-FFF2-40B4-BE49-F238E27FC236}">
                <a16:creationId xmlns:a16="http://schemas.microsoft.com/office/drawing/2014/main" id="{BED6BEB4-7C0C-F1DE-1F58-A780269B6440}"/>
              </a:ext>
            </a:extLst>
          </p:cNvPr>
          <p:cNvSpPr txBox="1"/>
          <p:nvPr/>
        </p:nvSpPr>
        <p:spPr>
          <a:xfrm>
            <a:off x="440689" y="512127"/>
            <a:ext cx="6191605"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E7E6E6">
                    <a:lumMod val="25000"/>
                  </a:srgbClr>
                </a:solidFill>
                <a:effectLst/>
                <a:uLnTx/>
                <a:uFillTx/>
                <a:latin typeface="BIZ UDPゴシック" panose="020B0400000000000000" pitchFamily="50" charset="-128"/>
                <a:ea typeface="BIZ UDPゴシック" panose="020B0400000000000000" pitchFamily="50" charset="-128"/>
                <a:cs typeface="+mn-cs"/>
              </a:rPr>
              <a:t>子どもの将来のためのお金の話　～</a:t>
            </a:r>
            <a:r>
              <a:rPr kumimoji="1" lang="ja-JP" altLang="en-US" sz="1400" b="1" dirty="0">
                <a:solidFill>
                  <a:srgbClr val="E7E6E6">
                    <a:lumMod val="25000"/>
                  </a:srgbClr>
                </a:solidFill>
                <a:latin typeface="BIZ UDPゴシック" panose="020B0400000000000000" pitchFamily="50" charset="-128"/>
                <a:ea typeface="BIZ UDPゴシック" panose="020B0400000000000000" pitchFamily="50" charset="-128"/>
              </a:rPr>
              <a:t>子育てにかかるお金</a:t>
            </a:r>
            <a:r>
              <a:rPr kumimoji="1" lang="ja-JP" altLang="en-US" sz="1400" b="1" i="0" u="none" strike="noStrike" kern="1200" cap="none" spc="0" normalizeH="0" baseline="0" noProof="0" dirty="0">
                <a:ln>
                  <a:noFill/>
                </a:ln>
                <a:solidFill>
                  <a:srgbClr val="E7E6E6">
                    <a:lumMod val="25000"/>
                  </a:srgbClr>
                </a:solidFill>
                <a:effectLst/>
                <a:uLnTx/>
                <a:uFillTx/>
                <a:latin typeface="BIZ UDPゴシック" panose="020B0400000000000000" pitchFamily="50" charset="-128"/>
                <a:ea typeface="BIZ UDPゴシック" panose="020B0400000000000000" pitchFamily="50" charset="-128"/>
                <a:cs typeface="+mn-cs"/>
              </a:rPr>
              <a:t>～</a:t>
            </a:r>
            <a:endParaRPr kumimoji="1" lang="ja-JP" altLang="en-US" sz="1800" b="1" i="0" u="none" strike="noStrike" kern="1200" cap="none" spc="0" normalizeH="0" baseline="0" noProof="0" dirty="0">
              <a:ln>
                <a:noFill/>
              </a:ln>
              <a:solidFill>
                <a:srgbClr val="E7E6E6">
                  <a:lumMod val="25000"/>
                </a:srgbClr>
              </a:solidFill>
              <a:effectLst/>
              <a:uLnTx/>
              <a:uFillTx/>
              <a:latin typeface="BIZ UDPゴシック" panose="020B0400000000000000" pitchFamily="50" charset="-128"/>
              <a:ea typeface="BIZ UDPゴシック" panose="020B0400000000000000" pitchFamily="50" charset="-128"/>
              <a:cs typeface="+mn-cs"/>
            </a:endParaRPr>
          </a:p>
        </p:txBody>
      </p:sp>
    </p:spTree>
    <p:extLst>
      <p:ext uri="{BB962C8B-B14F-4D97-AF65-F5344CB8AC3E}">
        <p14:creationId xmlns:p14="http://schemas.microsoft.com/office/powerpoint/2010/main" val="352084745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B0ABCD-FE6A-5B25-3C9A-11DE94BEC404}"/>
            </a:ext>
          </a:extLst>
        </p:cNvPr>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CB4D2BBD-EA7C-249A-4C8F-754077E93E8A}"/>
              </a:ext>
            </a:extLst>
          </p:cNvPr>
          <p:cNvSpPr txBox="1"/>
          <p:nvPr/>
        </p:nvSpPr>
        <p:spPr>
          <a:xfrm>
            <a:off x="440689" y="512127"/>
            <a:ext cx="6191605"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E7E6E6">
                    <a:lumMod val="25000"/>
                  </a:srgbClr>
                </a:solidFill>
                <a:effectLst/>
                <a:uLnTx/>
                <a:uFillTx/>
                <a:latin typeface="BIZ UDPゴシック" panose="020B0400000000000000" pitchFamily="50" charset="-128"/>
                <a:ea typeface="BIZ UDPゴシック" panose="020B0400000000000000" pitchFamily="50" charset="-128"/>
                <a:cs typeface="+mn-cs"/>
              </a:rPr>
              <a:t>子どもの将来のためのお金の話　～子育てにかかるお金～</a:t>
            </a:r>
            <a:endParaRPr kumimoji="1" lang="ja-JP" altLang="en-US" sz="1800" b="1" i="0" u="none" strike="noStrike" kern="1200" cap="none" spc="0" normalizeH="0" baseline="0" noProof="0" dirty="0">
              <a:ln>
                <a:noFill/>
              </a:ln>
              <a:solidFill>
                <a:srgbClr val="E7E6E6">
                  <a:lumMod val="25000"/>
                </a:srgbClr>
              </a:solidFill>
              <a:effectLst/>
              <a:uLnTx/>
              <a:uFillTx/>
              <a:latin typeface="BIZ UDPゴシック" panose="020B0400000000000000" pitchFamily="50" charset="-128"/>
              <a:ea typeface="BIZ UDPゴシック" panose="020B0400000000000000" pitchFamily="50" charset="-128"/>
              <a:cs typeface="+mn-cs"/>
            </a:endParaRPr>
          </a:p>
        </p:txBody>
      </p:sp>
      <p:sp>
        <p:nvSpPr>
          <p:cNvPr id="4" name="テキスト ボックス 3">
            <a:extLst>
              <a:ext uri="{FF2B5EF4-FFF2-40B4-BE49-F238E27FC236}">
                <a16:creationId xmlns:a16="http://schemas.microsoft.com/office/drawing/2014/main" id="{7600D392-F697-57BA-AC69-A2AC7420033B}"/>
              </a:ext>
            </a:extLst>
          </p:cNvPr>
          <p:cNvSpPr txBox="1"/>
          <p:nvPr/>
        </p:nvSpPr>
        <p:spPr>
          <a:xfrm>
            <a:off x="713305" y="1312321"/>
            <a:ext cx="7749722"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F4A169"/>
                </a:solidFill>
                <a:effectLst/>
                <a:uLnTx/>
                <a:uFillTx/>
                <a:latin typeface="BIZ UDPゴシック" panose="020B0400000000000000" pitchFamily="50" charset="-128"/>
                <a:ea typeface="BIZ UDPゴシック" panose="020B0400000000000000" pitchFamily="50" charset="-128"/>
                <a:cs typeface="+mn-cs"/>
              </a:rPr>
              <a:t> </a:t>
            </a:r>
            <a:r>
              <a:rPr kumimoji="1" lang="ja-JP" altLang="en-US" sz="1400" b="1" dirty="0">
                <a:solidFill>
                  <a:srgbClr val="F4A169"/>
                </a:solidFill>
                <a:latin typeface="BIZ UDPゴシック" panose="020B0400000000000000" pitchFamily="50" charset="-128"/>
                <a:ea typeface="BIZ UDPゴシック" panose="020B0400000000000000" pitchFamily="50" charset="-128"/>
              </a:rPr>
              <a:t>まとめ</a:t>
            </a:r>
            <a:endParaRPr kumimoji="1" lang="ja-JP" altLang="en-US" sz="1400" b="1" i="0" u="none" strike="noStrike" kern="1200" cap="none" spc="0" normalizeH="0" baseline="0" noProof="0" dirty="0">
              <a:ln>
                <a:noFill/>
              </a:ln>
              <a:solidFill>
                <a:srgbClr val="F4A169"/>
              </a:solidFill>
              <a:effectLst/>
              <a:uLnTx/>
              <a:uFillTx/>
              <a:latin typeface="BIZ UDPゴシック" panose="020B0400000000000000" pitchFamily="50" charset="-128"/>
              <a:ea typeface="BIZ UDPゴシック" panose="020B0400000000000000" pitchFamily="50" charset="-128"/>
              <a:cs typeface="+mn-cs"/>
            </a:endParaRPr>
          </a:p>
        </p:txBody>
      </p:sp>
      <p:pic>
        <p:nvPicPr>
          <p:cNvPr id="6" name="図 5">
            <a:extLst>
              <a:ext uri="{FF2B5EF4-FFF2-40B4-BE49-F238E27FC236}">
                <a16:creationId xmlns:a16="http://schemas.microsoft.com/office/drawing/2014/main" id="{74464FE2-28F9-68C7-ADEE-7C0F2579B8FF}"/>
              </a:ext>
            </a:extLst>
          </p:cNvPr>
          <p:cNvPicPr>
            <a:picLocks noChangeAspect="1"/>
          </p:cNvPicPr>
          <p:nvPr/>
        </p:nvPicPr>
        <p:blipFill>
          <a:blip r:embed="rId3"/>
          <a:stretch>
            <a:fillRect/>
          </a:stretch>
        </p:blipFill>
        <p:spPr>
          <a:xfrm flipH="1">
            <a:off x="581042" y="1263737"/>
            <a:ext cx="45719" cy="384042"/>
          </a:xfrm>
          <a:prstGeom prst="rect">
            <a:avLst/>
          </a:prstGeom>
        </p:spPr>
      </p:pic>
      <p:pic>
        <p:nvPicPr>
          <p:cNvPr id="10" name="図 9">
            <a:extLst>
              <a:ext uri="{FF2B5EF4-FFF2-40B4-BE49-F238E27FC236}">
                <a16:creationId xmlns:a16="http://schemas.microsoft.com/office/drawing/2014/main" id="{BF1F634F-FC67-52D6-3884-76EE8C38CBE9}"/>
              </a:ext>
            </a:extLst>
          </p:cNvPr>
          <p:cNvPicPr>
            <a:picLocks noChangeAspect="1"/>
          </p:cNvPicPr>
          <p:nvPr/>
        </p:nvPicPr>
        <p:blipFill>
          <a:blip r:embed="rId4"/>
          <a:stretch>
            <a:fillRect/>
          </a:stretch>
        </p:blipFill>
        <p:spPr>
          <a:xfrm>
            <a:off x="789709" y="1957725"/>
            <a:ext cx="234860" cy="241571"/>
          </a:xfrm>
          <a:prstGeom prst="rect">
            <a:avLst/>
          </a:prstGeom>
        </p:spPr>
      </p:pic>
      <p:pic>
        <p:nvPicPr>
          <p:cNvPr id="13" name="図 12">
            <a:extLst>
              <a:ext uri="{FF2B5EF4-FFF2-40B4-BE49-F238E27FC236}">
                <a16:creationId xmlns:a16="http://schemas.microsoft.com/office/drawing/2014/main" id="{6DC9E378-4562-1433-295E-1B828711073C}"/>
              </a:ext>
            </a:extLst>
          </p:cNvPr>
          <p:cNvPicPr>
            <a:picLocks noChangeAspect="1"/>
          </p:cNvPicPr>
          <p:nvPr/>
        </p:nvPicPr>
        <p:blipFill>
          <a:blip r:embed="rId4"/>
          <a:stretch>
            <a:fillRect/>
          </a:stretch>
        </p:blipFill>
        <p:spPr>
          <a:xfrm>
            <a:off x="789709" y="2887176"/>
            <a:ext cx="234860" cy="241571"/>
          </a:xfrm>
          <a:prstGeom prst="rect">
            <a:avLst/>
          </a:prstGeom>
        </p:spPr>
      </p:pic>
      <p:grpSp>
        <p:nvGrpSpPr>
          <p:cNvPr id="3" name="グループ化 2">
            <a:extLst>
              <a:ext uri="{FF2B5EF4-FFF2-40B4-BE49-F238E27FC236}">
                <a16:creationId xmlns:a16="http://schemas.microsoft.com/office/drawing/2014/main" id="{864590B8-647B-AC7D-9532-DB49E1215CE0}"/>
              </a:ext>
            </a:extLst>
          </p:cNvPr>
          <p:cNvGrpSpPr/>
          <p:nvPr/>
        </p:nvGrpSpPr>
        <p:grpSpPr>
          <a:xfrm>
            <a:off x="789709" y="2546701"/>
            <a:ext cx="8326582" cy="2308589"/>
            <a:chOff x="789709" y="2546701"/>
            <a:chExt cx="7813964" cy="2308589"/>
          </a:xfrm>
        </p:grpSpPr>
        <p:cxnSp>
          <p:nvCxnSpPr>
            <p:cNvPr id="7" name="直線コネクタ 6">
              <a:extLst>
                <a:ext uri="{FF2B5EF4-FFF2-40B4-BE49-F238E27FC236}">
                  <a16:creationId xmlns:a16="http://schemas.microsoft.com/office/drawing/2014/main" id="{1D3FA479-88F3-8B8A-823E-48468030E1DF}"/>
                </a:ext>
              </a:extLst>
            </p:cNvPr>
            <p:cNvCxnSpPr>
              <a:cxnSpLocks/>
            </p:cNvCxnSpPr>
            <p:nvPr/>
          </p:nvCxnSpPr>
          <p:spPr>
            <a:xfrm>
              <a:off x="789709" y="2546701"/>
              <a:ext cx="7813964" cy="0"/>
            </a:xfrm>
            <a:prstGeom prst="line">
              <a:avLst/>
            </a:prstGeom>
          </p:spPr>
          <p:style>
            <a:lnRef idx="1">
              <a:schemeClr val="accent2"/>
            </a:lnRef>
            <a:fillRef idx="0">
              <a:schemeClr val="accent2"/>
            </a:fillRef>
            <a:effectRef idx="0">
              <a:schemeClr val="accent2"/>
            </a:effectRef>
            <a:fontRef idx="minor">
              <a:schemeClr val="tx1"/>
            </a:fontRef>
          </p:style>
        </p:cxnSp>
        <p:cxnSp>
          <p:nvCxnSpPr>
            <p:cNvPr id="12" name="直線コネクタ 11">
              <a:extLst>
                <a:ext uri="{FF2B5EF4-FFF2-40B4-BE49-F238E27FC236}">
                  <a16:creationId xmlns:a16="http://schemas.microsoft.com/office/drawing/2014/main" id="{C5573607-2105-1F77-FFB8-F168FD6E0D33}"/>
                </a:ext>
              </a:extLst>
            </p:cNvPr>
            <p:cNvCxnSpPr>
              <a:cxnSpLocks/>
            </p:cNvCxnSpPr>
            <p:nvPr/>
          </p:nvCxnSpPr>
          <p:spPr>
            <a:xfrm>
              <a:off x="789709" y="3924629"/>
              <a:ext cx="7813964" cy="0"/>
            </a:xfrm>
            <a:prstGeom prst="line">
              <a:avLst/>
            </a:prstGeom>
          </p:spPr>
          <p:style>
            <a:lnRef idx="1">
              <a:schemeClr val="accent2"/>
            </a:lnRef>
            <a:fillRef idx="0">
              <a:schemeClr val="accent2"/>
            </a:fillRef>
            <a:effectRef idx="0">
              <a:schemeClr val="accent2"/>
            </a:effectRef>
            <a:fontRef idx="minor">
              <a:schemeClr val="tx1"/>
            </a:fontRef>
          </p:style>
        </p:cxnSp>
        <p:cxnSp>
          <p:nvCxnSpPr>
            <p:cNvPr id="15" name="直線コネクタ 14">
              <a:extLst>
                <a:ext uri="{FF2B5EF4-FFF2-40B4-BE49-F238E27FC236}">
                  <a16:creationId xmlns:a16="http://schemas.microsoft.com/office/drawing/2014/main" id="{EEC0727E-A9C5-12E4-EE9C-ABD3C7D93D74}"/>
                </a:ext>
              </a:extLst>
            </p:cNvPr>
            <p:cNvCxnSpPr>
              <a:cxnSpLocks/>
            </p:cNvCxnSpPr>
            <p:nvPr/>
          </p:nvCxnSpPr>
          <p:spPr>
            <a:xfrm>
              <a:off x="789709" y="4855290"/>
              <a:ext cx="7813964" cy="0"/>
            </a:xfrm>
            <a:prstGeom prst="line">
              <a:avLst/>
            </a:prstGeom>
          </p:spPr>
          <p:style>
            <a:lnRef idx="1">
              <a:schemeClr val="accent2"/>
            </a:lnRef>
            <a:fillRef idx="0">
              <a:schemeClr val="accent2"/>
            </a:fillRef>
            <a:effectRef idx="0">
              <a:schemeClr val="accent2"/>
            </a:effectRef>
            <a:fontRef idx="minor">
              <a:schemeClr val="tx1"/>
            </a:fontRef>
          </p:style>
        </p:cxnSp>
      </p:grpSp>
      <p:pic>
        <p:nvPicPr>
          <p:cNvPr id="16" name="図 15">
            <a:extLst>
              <a:ext uri="{FF2B5EF4-FFF2-40B4-BE49-F238E27FC236}">
                <a16:creationId xmlns:a16="http://schemas.microsoft.com/office/drawing/2014/main" id="{74FD33A1-01E1-722B-BE32-57B1C7C01031}"/>
              </a:ext>
            </a:extLst>
          </p:cNvPr>
          <p:cNvPicPr>
            <a:picLocks noChangeAspect="1"/>
          </p:cNvPicPr>
          <p:nvPr/>
        </p:nvPicPr>
        <p:blipFill>
          <a:blip r:embed="rId4"/>
          <a:stretch>
            <a:fillRect/>
          </a:stretch>
        </p:blipFill>
        <p:spPr>
          <a:xfrm>
            <a:off x="789709" y="4262728"/>
            <a:ext cx="234860" cy="241571"/>
          </a:xfrm>
          <a:prstGeom prst="rect">
            <a:avLst/>
          </a:prstGeom>
        </p:spPr>
      </p:pic>
      <p:sp>
        <p:nvSpPr>
          <p:cNvPr id="22" name="正方形/長方形 21">
            <a:extLst>
              <a:ext uri="{FF2B5EF4-FFF2-40B4-BE49-F238E27FC236}">
                <a16:creationId xmlns:a16="http://schemas.microsoft.com/office/drawing/2014/main" id="{4B03EB64-CB45-5D37-9CAE-379E26D13E37}"/>
              </a:ext>
            </a:extLst>
          </p:cNvPr>
          <p:cNvSpPr/>
          <p:nvPr/>
        </p:nvSpPr>
        <p:spPr>
          <a:xfrm>
            <a:off x="4128760" y="4235872"/>
            <a:ext cx="3517180" cy="313018"/>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sp>
        <p:nvSpPr>
          <p:cNvPr id="14" name="テキスト ボックス 13">
            <a:extLst>
              <a:ext uri="{FF2B5EF4-FFF2-40B4-BE49-F238E27FC236}">
                <a16:creationId xmlns:a16="http://schemas.microsoft.com/office/drawing/2014/main" id="{540C56B0-36A9-FEDF-8479-DDA9D701B605}"/>
              </a:ext>
            </a:extLst>
          </p:cNvPr>
          <p:cNvSpPr txBox="1"/>
          <p:nvPr/>
        </p:nvSpPr>
        <p:spPr>
          <a:xfrm>
            <a:off x="1006350" y="4102025"/>
            <a:ext cx="8186345" cy="475515"/>
          </a:xfrm>
          <a:prstGeom prst="rect">
            <a:avLst/>
          </a:prstGeom>
          <a:noFill/>
        </p:spPr>
        <p:txBody>
          <a:bodyPr wrap="square" rtlCol="0">
            <a:spAutoFit/>
          </a:bodyP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まずは、それぞれの選択に必要な費用を把握しておくことが必要</a:t>
            </a:r>
          </a:p>
        </p:txBody>
      </p:sp>
      <p:sp>
        <p:nvSpPr>
          <p:cNvPr id="17" name="正方形/長方形 16">
            <a:extLst>
              <a:ext uri="{FF2B5EF4-FFF2-40B4-BE49-F238E27FC236}">
                <a16:creationId xmlns:a16="http://schemas.microsoft.com/office/drawing/2014/main" id="{7499E7A8-B430-7D5E-29FC-C91269F28B1C}"/>
              </a:ext>
            </a:extLst>
          </p:cNvPr>
          <p:cNvSpPr/>
          <p:nvPr/>
        </p:nvSpPr>
        <p:spPr>
          <a:xfrm>
            <a:off x="3688154" y="1913256"/>
            <a:ext cx="1992799" cy="241571"/>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sp>
        <p:nvSpPr>
          <p:cNvPr id="20" name="正方形/長方形 19">
            <a:extLst>
              <a:ext uri="{FF2B5EF4-FFF2-40B4-BE49-F238E27FC236}">
                <a16:creationId xmlns:a16="http://schemas.microsoft.com/office/drawing/2014/main" id="{54708097-B6C7-E1A1-4565-708968F028EB}"/>
              </a:ext>
            </a:extLst>
          </p:cNvPr>
          <p:cNvSpPr/>
          <p:nvPr/>
        </p:nvSpPr>
        <p:spPr>
          <a:xfrm>
            <a:off x="5129272" y="2879375"/>
            <a:ext cx="3105627" cy="296045"/>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sp>
        <p:nvSpPr>
          <p:cNvPr id="21" name="正方形/長方形 20">
            <a:extLst>
              <a:ext uri="{FF2B5EF4-FFF2-40B4-BE49-F238E27FC236}">
                <a16:creationId xmlns:a16="http://schemas.microsoft.com/office/drawing/2014/main" id="{DE1D79E4-CDB0-4B0F-2C03-B2ED8BD94371}"/>
              </a:ext>
            </a:extLst>
          </p:cNvPr>
          <p:cNvSpPr/>
          <p:nvPr/>
        </p:nvSpPr>
        <p:spPr>
          <a:xfrm>
            <a:off x="1024569" y="3336787"/>
            <a:ext cx="1845091" cy="313018"/>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sp>
        <p:nvSpPr>
          <p:cNvPr id="11" name="テキスト ボックス 10">
            <a:extLst>
              <a:ext uri="{FF2B5EF4-FFF2-40B4-BE49-F238E27FC236}">
                <a16:creationId xmlns:a16="http://schemas.microsoft.com/office/drawing/2014/main" id="{5032C7DA-6CCB-8404-0437-E9CAC01F55F8}"/>
              </a:ext>
            </a:extLst>
          </p:cNvPr>
          <p:cNvSpPr txBox="1"/>
          <p:nvPr/>
        </p:nvSpPr>
        <p:spPr>
          <a:xfrm>
            <a:off x="1006350" y="2724863"/>
            <a:ext cx="7597323" cy="971676"/>
          </a:xfrm>
          <a:prstGeom prst="rect">
            <a:avLst/>
          </a:prstGeom>
          <a:noFill/>
        </p:spPr>
        <p:txBody>
          <a:bodyPr wrap="square" rtlCol="0">
            <a:spAutoFit/>
          </a:bodyP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dirty="0">
                <a:solidFill>
                  <a:prstClr val="black"/>
                </a:solidFill>
                <a:latin typeface="BIZ UDPゴシック" panose="020B0400000000000000" pitchFamily="50" charset="-128"/>
                <a:ea typeface="BIZ UDPゴシック" panose="020B0400000000000000" pitchFamily="50" charset="-128"/>
              </a:rPr>
              <a:t>準備し始めて</a:t>
            </a:r>
            <a:r>
              <a:rPr kumimoji="1" lang="ja-JP" altLang="en-US" sz="20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いる教育資金の中に、</a:t>
            </a:r>
            <a:r>
              <a:rPr kumimoji="1" lang="ja-JP" altLang="en-US" sz="2000" b="1" dirty="0">
                <a:solidFill>
                  <a:prstClr val="black"/>
                </a:solidFill>
                <a:latin typeface="BIZ UDPゴシック" panose="020B0400000000000000" pitchFamily="50" charset="-128"/>
                <a:ea typeface="BIZ UDPゴシック" panose="020B0400000000000000" pitchFamily="50" charset="-128"/>
              </a:rPr>
              <a:t>習いごとや塾の費用などは</a:t>
            </a:r>
            <a:endParaRPr kumimoji="1" lang="en-US" altLang="ja-JP" sz="2000" b="1" dirty="0">
              <a:solidFill>
                <a:prstClr val="black"/>
              </a:solidFill>
              <a:latin typeface="BIZ UDPゴシック" panose="020B0400000000000000" pitchFamily="50" charset="-128"/>
              <a:ea typeface="BIZ UDPゴシック" panose="020B0400000000000000" pitchFamily="50" charset="-128"/>
            </a:endParaRPr>
          </a:p>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dirty="0">
                <a:solidFill>
                  <a:prstClr val="black"/>
                </a:solidFill>
                <a:latin typeface="BIZ UDPゴシック" panose="020B0400000000000000" pitchFamily="50" charset="-128"/>
                <a:ea typeface="BIZ UDPゴシック" panose="020B0400000000000000" pitchFamily="50" charset="-128"/>
              </a:rPr>
              <a:t>含まれていないケースが多い</a:t>
            </a:r>
            <a:endParaRPr kumimoji="1" lang="ja-JP" altLang="en-US" sz="20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5" name="テキスト ボックス 4">
            <a:extLst>
              <a:ext uri="{FF2B5EF4-FFF2-40B4-BE49-F238E27FC236}">
                <a16:creationId xmlns:a16="http://schemas.microsoft.com/office/drawing/2014/main" id="{F7231D08-E492-560C-47D7-E1F2BB159EA4}"/>
              </a:ext>
            </a:extLst>
          </p:cNvPr>
          <p:cNvSpPr txBox="1"/>
          <p:nvPr/>
        </p:nvSpPr>
        <p:spPr>
          <a:xfrm>
            <a:off x="999432" y="1763033"/>
            <a:ext cx="8186345" cy="475515"/>
          </a:xfrm>
          <a:prstGeom prst="rect">
            <a:avLst/>
          </a:prstGeom>
          <a:noFill/>
        </p:spPr>
        <p:txBody>
          <a:bodyPr wrap="square" rtlCol="0">
            <a:spAutoFit/>
          </a:bodyP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子育て世代の</a:t>
            </a:r>
            <a:r>
              <a:rPr kumimoji="1" lang="en-US" altLang="ja-JP" sz="20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67</a:t>
            </a:r>
            <a:r>
              <a:rPr kumimoji="1" lang="ja-JP" altLang="en-US" sz="20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％が、小学校入学前から教育資金の準備を始めている</a:t>
            </a:r>
          </a:p>
        </p:txBody>
      </p:sp>
    </p:spTree>
    <p:extLst>
      <p:ext uri="{BB962C8B-B14F-4D97-AF65-F5344CB8AC3E}">
        <p14:creationId xmlns:p14="http://schemas.microsoft.com/office/powerpoint/2010/main" val="86650351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0D9036-2FB9-92A2-FDE2-6684EA66BE0E}"/>
            </a:ext>
          </a:extLst>
        </p:cNvPr>
        <p:cNvGrpSpPr/>
        <p:nvPr/>
      </p:nvGrpSpPr>
      <p:grpSpPr>
        <a:xfrm>
          <a:off x="0" y="0"/>
          <a:ext cx="0" cy="0"/>
          <a:chOff x="0" y="0"/>
          <a:chExt cx="0" cy="0"/>
        </a:xfrm>
      </p:grpSpPr>
      <p:grpSp>
        <p:nvGrpSpPr>
          <p:cNvPr id="3" name="グループ化 2">
            <a:extLst>
              <a:ext uri="{FF2B5EF4-FFF2-40B4-BE49-F238E27FC236}">
                <a16:creationId xmlns:a16="http://schemas.microsoft.com/office/drawing/2014/main" id="{68CB1C69-1FEA-E2D0-A0E4-A02D6CDE7FB8}"/>
              </a:ext>
            </a:extLst>
          </p:cNvPr>
          <p:cNvGrpSpPr/>
          <p:nvPr/>
        </p:nvGrpSpPr>
        <p:grpSpPr>
          <a:xfrm>
            <a:off x="10933" y="0"/>
            <a:ext cx="9906000" cy="6858000"/>
            <a:chOff x="0" y="0"/>
            <a:chExt cx="9906000" cy="6858000"/>
          </a:xfrm>
        </p:grpSpPr>
        <p:pic>
          <p:nvPicPr>
            <p:cNvPr id="4" name="図 3">
              <a:extLst>
                <a:ext uri="{FF2B5EF4-FFF2-40B4-BE49-F238E27FC236}">
                  <a16:creationId xmlns:a16="http://schemas.microsoft.com/office/drawing/2014/main" id="{33ACD447-6085-A696-FC09-A6B76E1A5295}"/>
                </a:ext>
              </a:extLst>
            </p:cNvPr>
            <p:cNvPicPr>
              <a:picLocks noChangeAspect="1"/>
            </p:cNvPicPr>
            <p:nvPr/>
          </p:nvPicPr>
          <p:blipFill>
            <a:blip r:embed="rId2"/>
            <a:stretch>
              <a:fillRect/>
            </a:stretch>
          </p:blipFill>
          <p:spPr>
            <a:xfrm>
              <a:off x="0" y="0"/>
              <a:ext cx="9906000" cy="6858000"/>
            </a:xfrm>
            <a:prstGeom prst="rect">
              <a:avLst/>
            </a:prstGeom>
          </p:spPr>
        </p:pic>
        <p:sp>
          <p:nvSpPr>
            <p:cNvPr id="5" name="正方形/長方形 4">
              <a:extLst>
                <a:ext uri="{FF2B5EF4-FFF2-40B4-BE49-F238E27FC236}">
                  <a16:creationId xmlns:a16="http://schemas.microsoft.com/office/drawing/2014/main" id="{0F2FC6E2-C834-2A3A-5DF9-701184731E69}"/>
                </a:ext>
              </a:extLst>
            </p:cNvPr>
            <p:cNvSpPr/>
            <p:nvPr/>
          </p:nvSpPr>
          <p:spPr>
            <a:xfrm>
              <a:off x="330200" y="368300"/>
              <a:ext cx="9207500" cy="61214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grpSp>
      <p:pic>
        <p:nvPicPr>
          <p:cNvPr id="19" name="図 18">
            <a:extLst>
              <a:ext uri="{FF2B5EF4-FFF2-40B4-BE49-F238E27FC236}">
                <a16:creationId xmlns:a16="http://schemas.microsoft.com/office/drawing/2014/main" id="{FF836098-273F-B29F-F52E-2A67B6013B22}"/>
              </a:ext>
            </a:extLst>
          </p:cNvPr>
          <p:cNvPicPr>
            <a:picLocks noChangeAspect="1"/>
          </p:cNvPicPr>
          <p:nvPr/>
        </p:nvPicPr>
        <p:blipFill>
          <a:blip r:embed="rId3"/>
          <a:stretch>
            <a:fillRect/>
          </a:stretch>
        </p:blipFill>
        <p:spPr>
          <a:xfrm>
            <a:off x="6589768" y="-575947"/>
            <a:ext cx="5287860" cy="4578263"/>
          </a:xfrm>
          <a:prstGeom prst="rect">
            <a:avLst/>
          </a:prstGeom>
        </p:spPr>
      </p:pic>
      <p:pic>
        <p:nvPicPr>
          <p:cNvPr id="20" name="図 19">
            <a:extLst>
              <a:ext uri="{FF2B5EF4-FFF2-40B4-BE49-F238E27FC236}">
                <a16:creationId xmlns:a16="http://schemas.microsoft.com/office/drawing/2014/main" id="{D682144C-C525-A783-F69A-7EA31D6A71EA}"/>
              </a:ext>
            </a:extLst>
          </p:cNvPr>
          <p:cNvPicPr>
            <a:picLocks noChangeAspect="1"/>
          </p:cNvPicPr>
          <p:nvPr/>
        </p:nvPicPr>
        <p:blipFill>
          <a:blip r:embed="rId4"/>
          <a:stretch>
            <a:fillRect/>
          </a:stretch>
        </p:blipFill>
        <p:spPr>
          <a:xfrm>
            <a:off x="6085408" y="-192952"/>
            <a:ext cx="1683756" cy="1122504"/>
          </a:xfrm>
          <a:prstGeom prst="rect">
            <a:avLst/>
          </a:prstGeom>
        </p:spPr>
      </p:pic>
      <p:cxnSp>
        <p:nvCxnSpPr>
          <p:cNvPr id="22" name="直線コネクタ 21">
            <a:extLst>
              <a:ext uri="{FF2B5EF4-FFF2-40B4-BE49-F238E27FC236}">
                <a16:creationId xmlns:a16="http://schemas.microsoft.com/office/drawing/2014/main" id="{B212E46F-F315-3B02-646C-E7FE629AFDB4}"/>
              </a:ext>
            </a:extLst>
          </p:cNvPr>
          <p:cNvCxnSpPr/>
          <p:nvPr/>
        </p:nvCxnSpPr>
        <p:spPr>
          <a:xfrm>
            <a:off x="0" y="3556648"/>
            <a:ext cx="5617254" cy="0"/>
          </a:xfrm>
          <a:prstGeom prst="line">
            <a:avLst/>
          </a:prstGeom>
          <a:ln w="12700"/>
        </p:spPr>
        <p:style>
          <a:lnRef idx="1">
            <a:schemeClr val="accent2"/>
          </a:lnRef>
          <a:fillRef idx="0">
            <a:schemeClr val="accent2"/>
          </a:fillRef>
          <a:effectRef idx="0">
            <a:schemeClr val="accent2"/>
          </a:effectRef>
          <a:fontRef idx="minor">
            <a:schemeClr val="tx1"/>
          </a:fontRef>
        </p:style>
      </p:cxnSp>
      <p:sp>
        <p:nvSpPr>
          <p:cNvPr id="6" name="テキスト ボックス 5">
            <a:extLst>
              <a:ext uri="{FF2B5EF4-FFF2-40B4-BE49-F238E27FC236}">
                <a16:creationId xmlns:a16="http://schemas.microsoft.com/office/drawing/2014/main" id="{8D25EC74-0EB6-F3B2-CC5C-EF208BD49725}"/>
              </a:ext>
            </a:extLst>
          </p:cNvPr>
          <p:cNvSpPr txBox="1"/>
          <p:nvPr/>
        </p:nvSpPr>
        <p:spPr>
          <a:xfrm>
            <a:off x="508696" y="2747499"/>
            <a:ext cx="6724528" cy="628890"/>
          </a:xfrm>
          <a:prstGeom prst="rect">
            <a:avLst/>
          </a:prstGeom>
          <a:noFill/>
        </p:spPr>
        <p:txBody>
          <a:bodyPr wrap="square" rtlCol="0">
            <a:spAutoFit/>
          </a:bodyP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8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子どもの将来のためのお金の話</a:t>
            </a:r>
            <a:endParaRPr kumimoji="1" lang="en-US" altLang="ja-JP" sz="2800" b="1" dirty="0">
              <a:solidFill>
                <a:prstClr val="black"/>
              </a:solidFill>
              <a:latin typeface="BIZ UDPゴシック" panose="020B0400000000000000" pitchFamily="50" charset="-128"/>
              <a:ea typeface="BIZ UDPゴシック" panose="020B0400000000000000" pitchFamily="50" charset="-128"/>
            </a:endParaRPr>
          </a:p>
        </p:txBody>
      </p:sp>
      <p:sp>
        <p:nvSpPr>
          <p:cNvPr id="8" name="テキスト ボックス 7">
            <a:extLst>
              <a:ext uri="{FF2B5EF4-FFF2-40B4-BE49-F238E27FC236}">
                <a16:creationId xmlns:a16="http://schemas.microsoft.com/office/drawing/2014/main" id="{B2C5095B-AFC5-5EAF-CC1A-58A7599A9ECF}"/>
              </a:ext>
            </a:extLst>
          </p:cNvPr>
          <p:cNvSpPr txBox="1"/>
          <p:nvPr/>
        </p:nvSpPr>
        <p:spPr>
          <a:xfrm>
            <a:off x="508696" y="3689907"/>
            <a:ext cx="4151781" cy="1758174"/>
          </a:xfrm>
          <a:prstGeom prst="rect">
            <a:avLst/>
          </a:prstGeom>
          <a:noFill/>
        </p:spPr>
        <p:txBody>
          <a:bodyPr wrap="square" rtlCol="0">
            <a:spAutoFit/>
          </a:bodyPr>
          <a:lstStyle/>
          <a:p>
            <a:pPr marL="0" marR="0" lvl="0" indent="0" algn="l" defTabSz="457200" rtl="0" eaLnBrk="1" fontAlgn="auto" latinLnBrk="0" hangingPunct="1">
              <a:lnSpc>
                <a:spcPct val="200000"/>
              </a:lnSpc>
              <a:spcBef>
                <a:spcPts val="0"/>
              </a:spcBef>
              <a:spcAft>
                <a:spcPts val="0"/>
              </a:spcAft>
              <a:buClrTx/>
              <a:buSzTx/>
              <a:buFontTx/>
              <a:buNone/>
              <a:tabLst/>
              <a:defRPr/>
            </a:pPr>
            <a:r>
              <a:rPr kumimoji="1" lang="ja-JP" altLang="en-US" sz="1400" b="1" i="0" u="none" strike="noStrike" kern="1200" cap="none" spc="0" normalizeH="0" baseline="0" noProof="0" dirty="0">
                <a:ln>
                  <a:noFill/>
                </a:ln>
                <a:effectLst/>
                <a:uLnTx/>
                <a:uFillTx/>
                <a:latin typeface="BIZ UDPゴシック" panose="020B0400000000000000" pitchFamily="50" charset="-128"/>
                <a:ea typeface="BIZ UDPゴシック" panose="020B0400000000000000" pitchFamily="50" charset="-128"/>
                <a:cs typeface="+mn-cs"/>
              </a:rPr>
              <a:t>１ 子育てにかかるお金</a:t>
            </a:r>
            <a:endParaRPr kumimoji="1" lang="en-US" altLang="ja-JP" sz="1400" b="1" i="0" u="none" strike="noStrike" kern="1200" cap="none" spc="0" normalizeH="0" baseline="0" noProof="0" dirty="0">
              <a:ln>
                <a:noFill/>
              </a:ln>
              <a:effectLst/>
              <a:uLnTx/>
              <a:uFillTx/>
              <a:latin typeface="BIZ UDPゴシック" panose="020B0400000000000000" pitchFamily="50" charset="-128"/>
              <a:ea typeface="BIZ UDPゴシック" panose="020B0400000000000000" pitchFamily="50" charset="-128"/>
              <a:cs typeface="+mn-cs"/>
            </a:endParaRPr>
          </a:p>
          <a:p>
            <a:pPr marL="0" marR="0" lvl="0" indent="0" algn="l" defTabSz="457200" rtl="0" eaLnBrk="1" fontAlgn="auto" latinLnBrk="0" hangingPunct="1">
              <a:lnSpc>
                <a:spcPct val="200000"/>
              </a:lnSpc>
              <a:spcBef>
                <a:spcPts val="0"/>
              </a:spcBef>
              <a:spcAft>
                <a:spcPts val="0"/>
              </a:spcAft>
              <a:buClrTx/>
              <a:buSzTx/>
              <a:buFontTx/>
              <a:buNone/>
              <a:tabLst/>
              <a:defRPr/>
            </a:pPr>
            <a:r>
              <a:rPr kumimoji="1" lang="ja-JP" altLang="en-US" sz="1400" b="1" dirty="0">
                <a:solidFill>
                  <a:srgbClr val="EF7019"/>
                </a:solidFill>
                <a:highlight>
                  <a:srgbClr val="FCDFBE"/>
                </a:highlight>
                <a:latin typeface="BIZ UDPゴシック" panose="020B0400000000000000" pitchFamily="50" charset="-128"/>
                <a:ea typeface="BIZ UDPゴシック" panose="020B0400000000000000" pitchFamily="50" charset="-128"/>
              </a:rPr>
              <a:t>２ 子どもに負担をかけない老後のお金</a:t>
            </a:r>
            <a:endParaRPr kumimoji="1" lang="en-US" altLang="ja-JP" sz="1400" b="1" dirty="0">
              <a:solidFill>
                <a:srgbClr val="EF7019"/>
              </a:solidFill>
              <a:highlight>
                <a:srgbClr val="FCDFBE"/>
              </a:highlight>
              <a:latin typeface="BIZ UDPゴシック" panose="020B0400000000000000" pitchFamily="50" charset="-128"/>
              <a:ea typeface="BIZ UDPゴシック" panose="020B0400000000000000" pitchFamily="50" charset="-128"/>
            </a:endParaRPr>
          </a:p>
          <a:p>
            <a:pPr marL="0" marR="0" lvl="0" indent="0" algn="l" defTabSz="457200" rtl="0" eaLnBrk="1" fontAlgn="auto" latinLnBrk="0" hangingPunct="1">
              <a:lnSpc>
                <a:spcPct val="200000"/>
              </a:lnSpc>
              <a:spcBef>
                <a:spcPts val="0"/>
              </a:spcBef>
              <a:spcAft>
                <a:spcPts val="0"/>
              </a:spcAft>
              <a:buClrTx/>
              <a:buSzTx/>
              <a:buFontTx/>
              <a:buNone/>
              <a:tabLst/>
              <a:defRPr/>
            </a:pPr>
            <a:r>
              <a:rPr kumimoji="1" lang="ja-JP" altLang="en-US" sz="1400" b="1" dirty="0">
                <a:solidFill>
                  <a:prstClr val="black"/>
                </a:solidFill>
                <a:latin typeface="BIZ UDPゴシック" panose="020B0400000000000000" pitchFamily="50" charset="-128"/>
                <a:ea typeface="BIZ UDPゴシック" panose="020B0400000000000000" pitchFamily="50" charset="-128"/>
              </a:rPr>
              <a:t>３ </a:t>
            </a:r>
            <a:r>
              <a:rPr kumimoji="1" lang="ja-JP" altLang="en-US" sz="14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子どもの将来のために今できること</a:t>
            </a:r>
            <a:endParaRPr kumimoji="1" lang="en-US" altLang="ja-JP" sz="14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457200" rtl="0" eaLnBrk="1" fontAlgn="auto" latinLnBrk="0" hangingPunct="1">
              <a:lnSpc>
                <a:spcPct val="2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４ さいごに</a:t>
            </a:r>
          </a:p>
        </p:txBody>
      </p:sp>
      <p:grpSp>
        <p:nvGrpSpPr>
          <p:cNvPr id="7" name="グループ化 6">
            <a:extLst>
              <a:ext uri="{FF2B5EF4-FFF2-40B4-BE49-F238E27FC236}">
                <a16:creationId xmlns:a16="http://schemas.microsoft.com/office/drawing/2014/main" id="{368417EA-3B7D-5585-728B-1793B4414BAC}"/>
              </a:ext>
            </a:extLst>
          </p:cNvPr>
          <p:cNvGrpSpPr/>
          <p:nvPr/>
        </p:nvGrpSpPr>
        <p:grpSpPr>
          <a:xfrm>
            <a:off x="651731" y="2388138"/>
            <a:ext cx="1315079" cy="415486"/>
            <a:chOff x="504143" y="1165999"/>
            <a:chExt cx="1603022" cy="506459"/>
          </a:xfrm>
        </p:grpSpPr>
        <p:pic>
          <p:nvPicPr>
            <p:cNvPr id="9" name="図 8">
              <a:extLst>
                <a:ext uri="{FF2B5EF4-FFF2-40B4-BE49-F238E27FC236}">
                  <a16:creationId xmlns:a16="http://schemas.microsoft.com/office/drawing/2014/main" id="{A11E8D9E-3920-1D5D-13F9-05FFB96021F4}"/>
                </a:ext>
              </a:extLst>
            </p:cNvPr>
            <p:cNvPicPr>
              <a:picLocks noChangeAspect="1"/>
            </p:cNvPicPr>
            <p:nvPr/>
          </p:nvPicPr>
          <p:blipFill>
            <a:blip r:embed="rId5"/>
            <a:stretch>
              <a:fillRect/>
            </a:stretch>
          </p:blipFill>
          <p:spPr>
            <a:xfrm>
              <a:off x="504143" y="1175747"/>
              <a:ext cx="1603022" cy="496711"/>
            </a:xfrm>
            <a:prstGeom prst="rect">
              <a:avLst/>
            </a:prstGeom>
          </p:spPr>
        </p:pic>
        <p:sp>
          <p:nvSpPr>
            <p:cNvPr id="10" name="タイトル 1">
              <a:extLst>
                <a:ext uri="{FF2B5EF4-FFF2-40B4-BE49-F238E27FC236}">
                  <a16:creationId xmlns:a16="http://schemas.microsoft.com/office/drawing/2014/main" id="{D51177EF-1581-75AA-492D-8E2A3F14517D}"/>
                </a:ext>
              </a:extLst>
            </p:cNvPr>
            <p:cNvSpPr txBox="1">
              <a:spLocks/>
            </p:cNvSpPr>
            <p:nvPr/>
          </p:nvSpPr>
          <p:spPr>
            <a:xfrm>
              <a:off x="752496" y="1165999"/>
              <a:ext cx="1194450" cy="456315"/>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kumimoji="1" sz="3300" kern="1200">
                  <a:solidFill>
                    <a:schemeClr val="tx1"/>
                  </a:solidFill>
                  <a:latin typeface="+mj-lt"/>
                  <a:ea typeface="+mj-ea"/>
                  <a:cs typeface="+mj-cs"/>
                </a:defRPr>
              </a:lvl1pPr>
            </a:lstStyle>
            <a:p>
              <a:r>
                <a:rPr lang="ja-JP" altLang="en-US" sz="1600" b="1" dirty="0">
                  <a:solidFill>
                    <a:schemeClr val="bg1"/>
                  </a:solidFill>
                  <a:latin typeface="BIZ UDPゴシック" panose="020B0400000000000000" pitchFamily="50" charset="-128"/>
                  <a:ea typeface="BIZ UDPゴシック" panose="020B0400000000000000" pitchFamily="50" charset="-128"/>
                </a:rPr>
                <a:t>パート </a:t>
              </a:r>
              <a:r>
                <a:rPr lang="en-US" altLang="ja-JP" sz="1600" b="1" dirty="0">
                  <a:solidFill>
                    <a:schemeClr val="bg1"/>
                  </a:solidFill>
                  <a:latin typeface="BIZ UDPゴシック" panose="020B0400000000000000" pitchFamily="50" charset="-128"/>
                  <a:ea typeface="BIZ UDPゴシック" panose="020B0400000000000000" pitchFamily="50" charset="-128"/>
                </a:rPr>
                <a:t>2</a:t>
              </a:r>
              <a:endParaRPr lang="ja-JP" altLang="en-US" sz="1600" b="1" dirty="0">
                <a:solidFill>
                  <a:schemeClr val="bg1"/>
                </a:solidFill>
                <a:latin typeface="BIZ UDPゴシック" panose="020B0400000000000000" pitchFamily="50" charset="-128"/>
                <a:ea typeface="BIZ UDPゴシック" panose="020B0400000000000000" pitchFamily="50" charset="-128"/>
              </a:endParaRPr>
            </a:p>
          </p:txBody>
        </p:sp>
      </p:grpSp>
    </p:spTree>
    <p:extLst>
      <p:ext uri="{BB962C8B-B14F-4D97-AF65-F5344CB8AC3E}">
        <p14:creationId xmlns:p14="http://schemas.microsoft.com/office/powerpoint/2010/main" val="154385222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6072A5-39EC-7CB5-6DAC-6AB8697A35DD}"/>
            </a:ext>
          </a:extLst>
        </p:cNvPr>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7A2339DB-5B15-49FA-99F9-AE90D9D04DA9}"/>
              </a:ext>
            </a:extLst>
          </p:cNvPr>
          <p:cNvSpPr txBox="1"/>
          <p:nvPr/>
        </p:nvSpPr>
        <p:spPr>
          <a:xfrm>
            <a:off x="440689" y="512127"/>
            <a:ext cx="6191605"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E7E6E6">
                    <a:lumMod val="25000"/>
                  </a:srgbClr>
                </a:solidFill>
                <a:effectLst/>
                <a:uLnTx/>
                <a:uFillTx/>
                <a:latin typeface="BIZ UDPゴシック" panose="020B0400000000000000" pitchFamily="50" charset="-128"/>
                <a:ea typeface="BIZ UDPゴシック" panose="020B0400000000000000" pitchFamily="50" charset="-128"/>
                <a:cs typeface="+mn-cs"/>
              </a:rPr>
              <a:t>子どもの将来のためのお金の話　～</a:t>
            </a:r>
            <a:r>
              <a:rPr kumimoji="1" lang="ja-JP" altLang="en-US" sz="1400" b="1" dirty="0">
                <a:solidFill>
                  <a:srgbClr val="E7E6E6">
                    <a:lumMod val="25000"/>
                  </a:srgbClr>
                </a:solidFill>
                <a:latin typeface="BIZ UDPゴシック" panose="020B0400000000000000" pitchFamily="50" charset="-128"/>
                <a:ea typeface="BIZ UDPゴシック" panose="020B0400000000000000" pitchFamily="50" charset="-128"/>
              </a:rPr>
              <a:t>子どもに負担をかけない老後のお金～</a:t>
            </a:r>
            <a:endParaRPr kumimoji="1" lang="ja-JP" altLang="en-US" sz="1800" b="1" i="0" u="none" strike="noStrike" kern="1200" cap="none" spc="0" normalizeH="0" baseline="0" noProof="0" dirty="0">
              <a:ln>
                <a:noFill/>
              </a:ln>
              <a:solidFill>
                <a:srgbClr val="E7E6E6">
                  <a:lumMod val="25000"/>
                </a:srgbClr>
              </a:solidFill>
              <a:effectLst/>
              <a:uLnTx/>
              <a:uFillTx/>
              <a:latin typeface="BIZ UDPゴシック" panose="020B0400000000000000" pitchFamily="50" charset="-128"/>
              <a:ea typeface="BIZ UDPゴシック" panose="020B0400000000000000" pitchFamily="50" charset="-128"/>
              <a:cs typeface="+mn-cs"/>
            </a:endParaRPr>
          </a:p>
        </p:txBody>
      </p:sp>
      <p:sp>
        <p:nvSpPr>
          <p:cNvPr id="4" name="テキスト ボックス 3">
            <a:extLst>
              <a:ext uri="{FF2B5EF4-FFF2-40B4-BE49-F238E27FC236}">
                <a16:creationId xmlns:a16="http://schemas.microsoft.com/office/drawing/2014/main" id="{30FAAD8E-606D-5B33-1404-8B1C547DB802}"/>
              </a:ext>
            </a:extLst>
          </p:cNvPr>
          <p:cNvSpPr txBox="1"/>
          <p:nvPr/>
        </p:nvSpPr>
        <p:spPr>
          <a:xfrm>
            <a:off x="713305" y="1177294"/>
            <a:ext cx="7749722"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F4A169"/>
                </a:solidFill>
                <a:effectLst/>
                <a:uLnTx/>
                <a:uFillTx/>
                <a:latin typeface="BIZ UDPゴシック" panose="020B0400000000000000" pitchFamily="50" charset="-128"/>
                <a:ea typeface="BIZ UDPゴシック" panose="020B0400000000000000" pitchFamily="50" charset="-128"/>
                <a:cs typeface="+mn-cs"/>
              </a:rPr>
              <a:t> </a:t>
            </a:r>
            <a:r>
              <a:rPr kumimoji="1" lang="ja-JP" altLang="en-US" sz="1400" b="1" dirty="0">
                <a:solidFill>
                  <a:srgbClr val="F4A169"/>
                </a:solidFill>
                <a:latin typeface="BIZ UDPゴシック" panose="020B0400000000000000" pitchFamily="50" charset="-128"/>
                <a:ea typeface="BIZ UDPゴシック" panose="020B0400000000000000" pitchFamily="50" charset="-128"/>
              </a:rPr>
              <a:t>老後資金に関する現状</a:t>
            </a:r>
            <a:endParaRPr kumimoji="1" lang="ja-JP" altLang="en-US" sz="1400" b="1" i="0" u="none" strike="noStrike" kern="1200" cap="none" spc="0" normalizeH="0" baseline="0" noProof="0" dirty="0">
              <a:ln>
                <a:noFill/>
              </a:ln>
              <a:solidFill>
                <a:srgbClr val="F4A169"/>
              </a:solidFill>
              <a:effectLst/>
              <a:uLnTx/>
              <a:uFillTx/>
              <a:latin typeface="BIZ UDPゴシック" panose="020B0400000000000000" pitchFamily="50" charset="-128"/>
              <a:ea typeface="BIZ UDPゴシック" panose="020B0400000000000000" pitchFamily="50" charset="-128"/>
              <a:cs typeface="+mn-cs"/>
            </a:endParaRPr>
          </a:p>
        </p:txBody>
      </p:sp>
      <p:pic>
        <p:nvPicPr>
          <p:cNvPr id="6" name="図 5">
            <a:extLst>
              <a:ext uri="{FF2B5EF4-FFF2-40B4-BE49-F238E27FC236}">
                <a16:creationId xmlns:a16="http://schemas.microsoft.com/office/drawing/2014/main" id="{D51818D0-A834-7899-33B5-6A5D4012D438}"/>
              </a:ext>
            </a:extLst>
          </p:cNvPr>
          <p:cNvPicPr>
            <a:picLocks noChangeAspect="1"/>
          </p:cNvPicPr>
          <p:nvPr/>
        </p:nvPicPr>
        <p:blipFill>
          <a:blip r:embed="rId3"/>
          <a:stretch>
            <a:fillRect/>
          </a:stretch>
        </p:blipFill>
        <p:spPr>
          <a:xfrm flipH="1">
            <a:off x="581042" y="1128710"/>
            <a:ext cx="45719" cy="384042"/>
          </a:xfrm>
          <a:prstGeom prst="rect">
            <a:avLst/>
          </a:prstGeom>
        </p:spPr>
      </p:pic>
      <p:sp>
        <p:nvSpPr>
          <p:cNvPr id="9" name="矢印: 下 8">
            <a:extLst>
              <a:ext uri="{FF2B5EF4-FFF2-40B4-BE49-F238E27FC236}">
                <a16:creationId xmlns:a16="http://schemas.microsoft.com/office/drawing/2014/main" id="{F86B6042-8DB8-90D7-6945-09FA025DE7C8}"/>
              </a:ext>
            </a:extLst>
          </p:cNvPr>
          <p:cNvSpPr/>
          <p:nvPr/>
        </p:nvSpPr>
        <p:spPr>
          <a:xfrm>
            <a:off x="4605609" y="5571025"/>
            <a:ext cx="694780" cy="287009"/>
          </a:xfrm>
          <a:prstGeom prst="downArrow">
            <a:avLst>
              <a:gd name="adj1" fmla="val 50000"/>
              <a:gd name="adj2" fmla="val 65236"/>
            </a:avLst>
          </a:prstGeom>
          <a:solidFill>
            <a:srgbClr val="F4A16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12" name="テキスト ボックス 11">
            <a:extLst>
              <a:ext uri="{FF2B5EF4-FFF2-40B4-BE49-F238E27FC236}">
                <a16:creationId xmlns:a16="http://schemas.microsoft.com/office/drawing/2014/main" id="{730EFA1C-103D-0D95-1A6C-695F3C939847}"/>
              </a:ext>
            </a:extLst>
          </p:cNvPr>
          <p:cNvSpPr txBox="1"/>
          <p:nvPr/>
        </p:nvSpPr>
        <p:spPr>
          <a:xfrm>
            <a:off x="713305" y="1516230"/>
            <a:ext cx="3242222" cy="264752"/>
          </a:xfrm>
          <a:prstGeom prst="rect">
            <a:avLst/>
          </a:prstGeom>
          <a:noFill/>
        </p:spPr>
        <p:txBody>
          <a:bodyPr wrap="square" rtlCol="0">
            <a:spAutoFit/>
          </a:bodyP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9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 子どもへの経済的依存意識（</a:t>
            </a:r>
            <a:r>
              <a:rPr kumimoji="1" lang="en-US" altLang="ja-JP" sz="9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※1</a:t>
            </a:r>
            <a:r>
              <a:rPr kumimoji="1" lang="ja-JP" altLang="en-US" sz="9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 ▼</a:t>
            </a:r>
          </a:p>
        </p:txBody>
      </p:sp>
      <p:sp>
        <p:nvSpPr>
          <p:cNvPr id="15" name="四角形: 角を丸くする 14">
            <a:extLst>
              <a:ext uri="{FF2B5EF4-FFF2-40B4-BE49-F238E27FC236}">
                <a16:creationId xmlns:a16="http://schemas.microsoft.com/office/drawing/2014/main" id="{CFA8AA25-8267-62A4-2444-025AD02E3385}"/>
              </a:ext>
            </a:extLst>
          </p:cNvPr>
          <p:cNvSpPr/>
          <p:nvPr/>
        </p:nvSpPr>
        <p:spPr>
          <a:xfrm>
            <a:off x="918024" y="5072528"/>
            <a:ext cx="8069951" cy="502101"/>
          </a:xfrm>
          <a:prstGeom prst="roundRect">
            <a:avLst/>
          </a:prstGeom>
          <a:solidFill>
            <a:srgbClr val="F4A16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600" b="1" dirty="0">
                <a:latin typeface="BIZ UDPゴシック" panose="020B0400000000000000" pitchFamily="50" charset="-128"/>
                <a:ea typeface="BIZ UDPゴシック" panose="020B0400000000000000" pitchFamily="50" charset="-128"/>
              </a:rPr>
              <a:t>願うのは子どもの人生の幸せ</a:t>
            </a:r>
          </a:p>
        </p:txBody>
      </p:sp>
      <p:sp>
        <p:nvSpPr>
          <p:cNvPr id="17" name="テキスト ボックス 16">
            <a:extLst>
              <a:ext uri="{FF2B5EF4-FFF2-40B4-BE49-F238E27FC236}">
                <a16:creationId xmlns:a16="http://schemas.microsoft.com/office/drawing/2014/main" id="{B1CE2CCA-39F5-47D3-3E3C-F090AC1298FD}"/>
              </a:ext>
            </a:extLst>
          </p:cNvPr>
          <p:cNvSpPr txBox="1"/>
          <p:nvPr/>
        </p:nvSpPr>
        <p:spPr>
          <a:xfrm>
            <a:off x="1124611" y="4376902"/>
            <a:ext cx="6927109" cy="619913"/>
          </a:xfrm>
          <a:prstGeom prst="rect">
            <a:avLst/>
          </a:prstGeom>
          <a:noFill/>
        </p:spPr>
        <p:txBody>
          <a:bodyPr wrap="square" rtlCol="0">
            <a:spAutoFit/>
          </a:bodyP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・子育て世代の</a:t>
            </a:r>
            <a:r>
              <a:rPr kumimoji="1" lang="en-US" altLang="ja-JP" sz="12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93</a:t>
            </a:r>
            <a:r>
              <a:rPr kumimoji="1" lang="ja-JP" altLang="en-US" sz="12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％が、子ども</a:t>
            </a:r>
            <a:r>
              <a:rPr kumimoji="1" lang="ja-JP" altLang="en-US" sz="1200" b="1" dirty="0">
                <a:solidFill>
                  <a:prstClr val="black"/>
                </a:solidFill>
                <a:latin typeface="BIZ UDPゴシック" panose="020B0400000000000000" pitchFamily="50" charset="-128"/>
                <a:ea typeface="BIZ UDPゴシック" panose="020B0400000000000000" pitchFamily="50" charset="-128"/>
              </a:rPr>
              <a:t>への</a:t>
            </a:r>
            <a:r>
              <a:rPr kumimoji="1" lang="ja-JP" altLang="en-US" sz="12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経済的な依存を避けたいと考えている</a:t>
            </a:r>
            <a:endParaRPr kumimoji="1" lang="en-US" altLang="ja-JP" sz="12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1200" b="1" dirty="0">
                <a:solidFill>
                  <a:prstClr val="black"/>
                </a:solidFill>
                <a:latin typeface="BIZ UDPゴシック" panose="020B0400000000000000" pitchFamily="50" charset="-128"/>
                <a:ea typeface="BIZ UDPゴシック" panose="020B0400000000000000" pitchFamily="50" charset="-128"/>
              </a:rPr>
              <a:t>・子どもが子育てをする頃、親は老後を迎える</a:t>
            </a:r>
            <a:endParaRPr kumimoji="1" lang="en-US" altLang="ja-JP" sz="12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8" name="四角形: 角を丸くする 17">
            <a:extLst>
              <a:ext uri="{FF2B5EF4-FFF2-40B4-BE49-F238E27FC236}">
                <a16:creationId xmlns:a16="http://schemas.microsoft.com/office/drawing/2014/main" id="{9883FCE1-D3F3-4DE4-5A58-41FC7326DAD1}"/>
              </a:ext>
            </a:extLst>
          </p:cNvPr>
          <p:cNvSpPr/>
          <p:nvPr/>
        </p:nvSpPr>
        <p:spPr>
          <a:xfrm>
            <a:off x="918024" y="4332440"/>
            <a:ext cx="8069951" cy="727991"/>
          </a:xfrm>
          <a:prstGeom prst="roundRect">
            <a:avLst>
              <a:gd name="adj" fmla="val 9350"/>
            </a:avLst>
          </a:prstGeom>
          <a:noFill/>
          <a:ln w="19050">
            <a:solidFill>
              <a:srgbClr val="F28D4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sp>
        <p:nvSpPr>
          <p:cNvPr id="19" name="正方形/長方形 18">
            <a:extLst>
              <a:ext uri="{FF2B5EF4-FFF2-40B4-BE49-F238E27FC236}">
                <a16:creationId xmlns:a16="http://schemas.microsoft.com/office/drawing/2014/main" id="{F7FE2D3E-A0D4-4AEB-FB20-DCBBC9E0DD0B}"/>
              </a:ext>
            </a:extLst>
          </p:cNvPr>
          <p:cNvSpPr/>
          <p:nvPr/>
        </p:nvSpPr>
        <p:spPr>
          <a:xfrm>
            <a:off x="330200" y="5889920"/>
            <a:ext cx="9207500" cy="576676"/>
          </a:xfrm>
          <a:prstGeom prst="rect">
            <a:avLst/>
          </a:prstGeom>
          <a:solidFill>
            <a:srgbClr val="EF701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11" name="テキスト ボックス 10">
            <a:extLst>
              <a:ext uri="{FF2B5EF4-FFF2-40B4-BE49-F238E27FC236}">
                <a16:creationId xmlns:a16="http://schemas.microsoft.com/office/drawing/2014/main" id="{1347E7BF-6D6F-B80C-9D3C-F97F6ED9BBE8}"/>
              </a:ext>
            </a:extLst>
          </p:cNvPr>
          <p:cNvSpPr txBox="1"/>
          <p:nvPr/>
        </p:nvSpPr>
        <p:spPr>
          <a:xfrm>
            <a:off x="717304" y="5974983"/>
            <a:ext cx="8471389" cy="360548"/>
          </a:xfrm>
          <a:prstGeom prst="rect">
            <a:avLst/>
          </a:prstGeom>
          <a:noFill/>
        </p:spPr>
        <p:txBody>
          <a:bodyPr wrap="square" rtlCol="0">
            <a:spAutoFit/>
          </a:bodyP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chemeClr val="bg1"/>
                </a:solidFill>
                <a:effectLst/>
                <a:uLnTx/>
                <a:uFillTx/>
                <a:latin typeface="BIZ UDPゴシック" panose="020B0400000000000000" pitchFamily="50" charset="-128"/>
                <a:ea typeface="BIZ UDPゴシック" panose="020B0400000000000000" pitchFamily="50" charset="-128"/>
                <a:cs typeface="+mn-cs"/>
              </a:rPr>
              <a:t>子どもの将来のためには、子育てにかかるお金の準備だけでなく、自身の老後資金の準備も必要。</a:t>
            </a:r>
          </a:p>
        </p:txBody>
      </p:sp>
      <p:grpSp>
        <p:nvGrpSpPr>
          <p:cNvPr id="72" name="グループ化 71">
            <a:extLst>
              <a:ext uri="{FF2B5EF4-FFF2-40B4-BE49-F238E27FC236}">
                <a16:creationId xmlns:a16="http://schemas.microsoft.com/office/drawing/2014/main" id="{1CEF2F87-5BA3-2C9D-3E6C-8CA7254C0C86}"/>
              </a:ext>
            </a:extLst>
          </p:cNvPr>
          <p:cNvGrpSpPr/>
          <p:nvPr/>
        </p:nvGrpSpPr>
        <p:grpSpPr>
          <a:xfrm>
            <a:off x="360152" y="1851541"/>
            <a:ext cx="4699310" cy="2135026"/>
            <a:chOff x="238232" y="1851541"/>
            <a:chExt cx="4699310" cy="2135026"/>
          </a:xfrm>
        </p:grpSpPr>
        <p:pic>
          <p:nvPicPr>
            <p:cNvPr id="45" name="グラフィックス 44">
              <a:extLst>
                <a:ext uri="{FF2B5EF4-FFF2-40B4-BE49-F238E27FC236}">
                  <a16:creationId xmlns:a16="http://schemas.microsoft.com/office/drawing/2014/main" id="{3FAF117B-0238-E28D-9E1F-685330EA088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63657" y="2220959"/>
              <a:ext cx="3733800" cy="1162050"/>
            </a:xfrm>
            <a:prstGeom prst="rect">
              <a:avLst/>
            </a:prstGeom>
          </p:spPr>
        </p:pic>
        <p:sp>
          <p:nvSpPr>
            <p:cNvPr id="10" name="テキスト ボックス 9">
              <a:extLst>
                <a:ext uri="{FF2B5EF4-FFF2-40B4-BE49-F238E27FC236}">
                  <a16:creationId xmlns:a16="http://schemas.microsoft.com/office/drawing/2014/main" id="{7A87A313-3719-FBF1-9D8B-7B0795BB8A87}"/>
                </a:ext>
              </a:extLst>
            </p:cNvPr>
            <p:cNvSpPr txBox="1"/>
            <p:nvPr/>
          </p:nvSpPr>
          <p:spPr>
            <a:xfrm>
              <a:off x="565131" y="3521921"/>
              <a:ext cx="902811" cy="338554"/>
            </a:xfrm>
            <a:prstGeom prst="rect">
              <a:avLst/>
            </a:prstGeom>
            <a:noFill/>
          </p:spPr>
          <p:txBody>
            <a:bodyPr wrap="none" rtlCol="0">
              <a:spAutoFit/>
            </a:bodyPr>
            <a:lstStyle/>
            <a:p>
              <a:r>
                <a:rPr kumimoji="1" lang="ja-JP" altLang="en-US" sz="80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当然めんどうを</a:t>
              </a:r>
              <a:endParaRPr kumimoji="1" lang="en-US" altLang="ja-JP" sz="80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r>
                <a:rPr kumimoji="1" lang="ja-JP" altLang="en-US" sz="80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見てもらいたい</a:t>
              </a:r>
              <a:endParaRPr kumimoji="1" lang="ja-JP" altLang="en-US" sz="800" dirty="0">
                <a:latin typeface="BIZ UDPゴシック" panose="020B0400000000000000" pitchFamily="50" charset="-128"/>
                <a:ea typeface="BIZ UDPゴシック" panose="020B0400000000000000" pitchFamily="50" charset="-128"/>
              </a:endParaRPr>
            </a:p>
          </p:txBody>
        </p:sp>
        <p:sp>
          <p:nvSpPr>
            <p:cNvPr id="16" name="テキスト ボックス 15">
              <a:extLst>
                <a:ext uri="{FF2B5EF4-FFF2-40B4-BE49-F238E27FC236}">
                  <a16:creationId xmlns:a16="http://schemas.microsoft.com/office/drawing/2014/main" id="{9B9FC079-6D30-A7D6-3817-D75ED49EF24A}"/>
                </a:ext>
              </a:extLst>
            </p:cNvPr>
            <p:cNvSpPr txBox="1"/>
            <p:nvPr/>
          </p:nvSpPr>
          <p:spPr>
            <a:xfrm>
              <a:off x="789203" y="3124749"/>
              <a:ext cx="496562" cy="415498"/>
            </a:xfrm>
            <a:prstGeom prst="rect">
              <a:avLst/>
            </a:prstGeom>
            <a:noFill/>
          </p:spPr>
          <p:txBody>
            <a:bodyPr wrap="square" rtlCol="0">
              <a:spAutoFit/>
            </a:bodyPr>
            <a:lstStyle/>
            <a:p>
              <a:r>
                <a:rPr kumimoji="1" lang="en-US" altLang="ja-JP" sz="1050" b="1" dirty="0">
                  <a:solidFill>
                    <a:schemeClr val="bg1"/>
                  </a:solidFill>
                  <a:latin typeface="BIZ UDPゴシック" panose="020B0400000000000000" pitchFamily="50" charset="-128"/>
                  <a:ea typeface="BIZ UDPゴシック" panose="020B0400000000000000" pitchFamily="50" charset="-128"/>
                </a:rPr>
                <a:t>13</a:t>
              </a:r>
              <a:r>
                <a:rPr kumimoji="1" lang="ja-JP" altLang="en-US" sz="1050" b="1" dirty="0">
                  <a:solidFill>
                    <a:schemeClr val="bg1"/>
                  </a:solidFill>
                  <a:latin typeface="BIZ UDPゴシック" panose="020B0400000000000000" pitchFamily="50" charset="-128"/>
                  <a:ea typeface="BIZ UDPゴシック" panose="020B0400000000000000" pitchFamily="50" charset="-128"/>
                </a:rPr>
                <a:t>％</a:t>
              </a:r>
            </a:p>
          </p:txBody>
        </p:sp>
        <p:sp>
          <p:nvSpPr>
            <p:cNvPr id="20" name="テキスト ボックス 19">
              <a:extLst>
                <a:ext uri="{FF2B5EF4-FFF2-40B4-BE49-F238E27FC236}">
                  <a16:creationId xmlns:a16="http://schemas.microsoft.com/office/drawing/2014/main" id="{D515990B-38A0-774D-72D3-F229E52547A3}"/>
                </a:ext>
              </a:extLst>
            </p:cNvPr>
            <p:cNvSpPr txBox="1"/>
            <p:nvPr/>
          </p:nvSpPr>
          <p:spPr>
            <a:xfrm>
              <a:off x="1376791" y="3124749"/>
              <a:ext cx="496562" cy="415498"/>
            </a:xfrm>
            <a:prstGeom prst="rect">
              <a:avLst/>
            </a:prstGeom>
            <a:noFill/>
          </p:spPr>
          <p:txBody>
            <a:bodyPr wrap="square" rtlCol="0">
              <a:spAutoFit/>
            </a:bodyPr>
            <a:lstStyle/>
            <a:p>
              <a:r>
                <a:rPr kumimoji="1" lang="en-US" altLang="ja-JP" sz="1050" b="1" dirty="0">
                  <a:latin typeface="BIZ UDPゴシック" panose="020B0400000000000000" pitchFamily="50" charset="-128"/>
                  <a:ea typeface="BIZ UDPゴシック" panose="020B0400000000000000" pitchFamily="50" charset="-128"/>
                </a:rPr>
                <a:t>18</a:t>
              </a:r>
              <a:r>
                <a:rPr kumimoji="1" lang="ja-JP" altLang="en-US" sz="1050" b="1" dirty="0">
                  <a:latin typeface="BIZ UDPゴシック" panose="020B0400000000000000" pitchFamily="50" charset="-128"/>
                  <a:ea typeface="BIZ UDPゴシック" panose="020B0400000000000000" pitchFamily="50" charset="-128"/>
                </a:rPr>
                <a:t>％</a:t>
              </a:r>
            </a:p>
          </p:txBody>
        </p:sp>
        <p:sp>
          <p:nvSpPr>
            <p:cNvPr id="21" name="テキスト ボックス 20">
              <a:extLst>
                <a:ext uri="{FF2B5EF4-FFF2-40B4-BE49-F238E27FC236}">
                  <a16:creationId xmlns:a16="http://schemas.microsoft.com/office/drawing/2014/main" id="{98A0A1D4-4156-9617-25F2-917F7E09886E}"/>
                </a:ext>
              </a:extLst>
            </p:cNvPr>
            <p:cNvSpPr txBox="1"/>
            <p:nvPr/>
          </p:nvSpPr>
          <p:spPr>
            <a:xfrm>
              <a:off x="2607110" y="3176353"/>
              <a:ext cx="496562" cy="415498"/>
            </a:xfrm>
            <a:prstGeom prst="rect">
              <a:avLst/>
            </a:prstGeom>
            <a:noFill/>
          </p:spPr>
          <p:txBody>
            <a:bodyPr wrap="square" rtlCol="0">
              <a:spAutoFit/>
            </a:bodyPr>
            <a:lstStyle/>
            <a:p>
              <a:r>
                <a:rPr kumimoji="1" lang="en-US" altLang="ja-JP" sz="1050" b="1" dirty="0">
                  <a:latin typeface="BIZ UDPゴシック" panose="020B0400000000000000" pitchFamily="50" charset="-128"/>
                  <a:ea typeface="BIZ UDPゴシック" panose="020B0400000000000000" pitchFamily="50" charset="-128"/>
                </a:rPr>
                <a:t>49</a:t>
              </a:r>
              <a:r>
                <a:rPr kumimoji="1" lang="ja-JP" altLang="en-US" sz="1050" b="1" dirty="0">
                  <a:latin typeface="BIZ UDPゴシック" panose="020B0400000000000000" pitchFamily="50" charset="-128"/>
                  <a:ea typeface="BIZ UDPゴシック" panose="020B0400000000000000" pitchFamily="50" charset="-128"/>
                </a:rPr>
                <a:t>％</a:t>
              </a:r>
            </a:p>
          </p:txBody>
        </p:sp>
        <p:sp>
          <p:nvSpPr>
            <p:cNvPr id="22" name="テキスト ボックス 21">
              <a:extLst>
                <a:ext uri="{FF2B5EF4-FFF2-40B4-BE49-F238E27FC236}">
                  <a16:creationId xmlns:a16="http://schemas.microsoft.com/office/drawing/2014/main" id="{69060AF6-C4A7-5D8B-223A-8E732BACE4B7}"/>
                </a:ext>
              </a:extLst>
            </p:cNvPr>
            <p:cNvSpPr txBox="1"/>
            <p:nvPr/>
          </p:nvSpPr>
          <p:spPr>
            <a:xfrm>
              <a:off x="3846853" y="3125532"/>
              <a:ext cx="496562" cy="415498"/>
            </a:xfrm>
            <a:prstGeom prst="rect">
              <a:avLst/>
            </a:prstGeom>
            <a:noFill/>
          </p:spPr>
          <p:txBody>
            <a:bodyPr wrap="square" rtlCol="0">
              <a:spAutoFit/>
            </a:bodyPr>
            <a:lstStyle/>
            <a:p>
              <a:r>
                <a:rPr kumimoji="1" lang="en-US" altLang="ja-JP" sz="1050" b="1" dirty="0">
                  <a:solidFill>
                    <a:schemeClr val="bg1"/>
                  </a:solidFill>
                  <a:latin typeface="BIZ UDPゴシック" panose="020B0400000000000000" pitchFamily="50" charset="-128"/>
                  <a:ea typeface="BIZ UDPゴシック" panose="020B0400000000000000" pitchFamily="50" charset="-128"/>
                </a:rPr>
                <a:t>17</a:t>
              </a:r>
              <a:r>
                <a:rPr kumimoji="1" lang="ja-JP" altLang="en-US" sz="1050" b="1" dirty="0">
                  <a:solidFill>
                    <a:schemeClr val="bg1"/>
                  </a:solidFill>
                  <a:latin typeface="BIZ UDPゴシック" panose="020B0400000000000000" pitchFamily="50" charset="-128"/>
                  <a:ea typeface="BIZ UDPゴシック" panose="020B0400000000000000" pitchFamily="50" charset="-128"/>
                </a:rPr>
                <a:t>％</a:t>
              </a:r>
            </a:p>
          </p:txBody>
        </p:sp>
        <p:sp>
          <p:nvSpPr>
            <p:cNvPr id="23" name="テキスト ボックス 22">
              <a:extLst>
                <a:ext uri="{FF2B5EF4-FFF2-40B4-BE49-F238E27FC236}">
                  <a16:creationId xmlns:a16="http://schemas.microsoft.com/office/drawing/2014/main" id="{406F5F34-2FA6-1A98-C5BB-140C4B5B7647}"/>
                </a:ext>
              </a:extLst>
            </p:cNvPr>
            <p:cNvSpPr txBox="1"/>
            <p:nvPr/>
          </p:nvSpPr>
          <p:spPr>
            <a:xfrm>
              <a:off x="4332329" y="3132129"/>
              <a:ext cx="496562" cy="253916"/>
            </a:xfrm>
            <a:prstGeom prst="rect">
              <a:avLst/>
            </a:prstGeom>
            <a:noFill/>
          </p:spPr>
          <p:txBody>
            <a:bodyPr wrap="square" rtlCol="0">
              <a:spAutoFit/>
            </a:bodyPr>
            <a:lstStyle/>
            <a:p>
              <a:r>
                <a:rPr kumimoji="1" lang="en-US" altLang="ja-JP" sz="1050" b="1" dirty="0">
                  <a:latin typeface="BIZ UDPゴシック" panose="020B0400000000000000" pitchFamily="50" charset="-128"/>
                  <a:ea typeface="BIZ UDPゴシック" panose="020B0400000000000000" pitchFamily="50" charset="-128"/>
                </a:rPr>
                <a:t>2</a:t>
              </a:r>
              <a:r>
                <a:rPr kumimoji="1" lang="ja-JP" altLang="en-US" sz="1050" b="1" dirty="0">
                  <a:latin typeface="BIZ UDPゴシック" panose="020B0400000000000000" pitchFamily="50" charset="-128"/>
                  <a:ea typeface="BIZ UDPゴシック" panose="020B0400000000000000" pitchFamily="50" charset="-128"/>
                </a:rPr>
                <a:t>％</a:t>
              </a:r>
            </a:p>
          </p:txBody>
        </p:sp>
        <p:sp>
          <p:nvSpPr>
            <p:cNvPr id="25" name="テキスト ボックス 24">
              <a:extLst>
                <a:ext uri="{FF2B5EF4-FFF2-40B4-BE49-F238E27FC236}">
                  <a16:creationId xmlns:a16="http://schemas.microsoft.com/office/drawing/2014/main" id="{06CAC7B4-6360-DCDE-D2C8-63B6A01F75D6}"/>
                </a:ext>
              </a:extLst>
            </p:cNvPr>
            <p:cNvSpPr txBox="1"/>
            <p:nvPr/>
          </p:nvSpPr>
          <p:spPr>
            <a:xfrm>
              <a:off x="238232" y="2993795"/>
              <a:ext cx="633984" cy="264752"/>
            </a:xfrm>
            <a:prstGeom prst="rect">
              <a:avLst/>
            </a:prstGeom>
            <a:noFill/>
          </p:spPr>
          <p:txBody>
            <a:bodyPr wrap="square" rtlCol="0">
              <a:spAutoFit/>
            </a:bodyP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1" lang="en-US" altLang="ja-JP" sz="900" b="1" dirty="0">
                  <a:solidFill>
                    <a:prstClr val="black"/>
                  </a:solidFill>
                  <a:latin typeface="BIZ UDPゴシック" panose="020B0400000000000000" pitchFamily="50" charset="-128"/>
                  <a:ea typeface="BIZ UDPゴシック" panose="020B0400000000000000" pitchFamily="50" charset="-128"/>
                </a:rPr>
                <a:t>1974</a:t>
              </a:r>
              <a:r>
                <a:rPr kumimoji="1" lang="ja-JP" altLang="en-US" sz="900" b="1" dirty="0">
                  <a:solidFill>
                    <a:prstClr val="black"/>
                  </a:solidFill>
                  <a:latin typeface="BIZ UDPゴシック" panose="020B0400000000000000" pitchFamily="50" charset="-128"/>
                  <a:ea typeface="BIZ UDPゴシック" panose="020B0400000000000000" pitchFamily="50" charset="-128"/>
                </a:rPr>
                <a:t>年</a:t>
              </a:r>
              <a:endParaRPr kumimoji="1" lang="ja-JP" altLang="en-US" sz="9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26" name="テキスト ボックス 25">
              <a:extLst>
                <a:ext uri="{FF2B5EF4-FFF2-40B4-BE49-F238E27FC236}">
                  <a16:creationId xmlns:a16="http://schemas.microsoft.com/office/drawing/2014/main" id="{AEB25EB8-24E7-0F1E-54D9-D2AB4ADADFF9}"/>
                </a:ext>
              </a:extLst>
            </p:cNvPr>
            <p:cNvSpPr txBox="1"/>
            <p:nvPr/>
          </p:nvSpPr>
          <p:spPr>
            <a:xfrm>
              <a:off x="247907" y="2308241"/>
              <a:ext cx="684895" cy="264752"/>
            </a:xfrm>
            <a:prstGeom prst="rect">
              <a:avLst/>
            </a:prstGeom>
            <a:noFill/>
          </p:spPr>
          <p:txBody>
            <a:bodyPr wrap="square" rtlCol="0">
              <a:spAutoFit/>
            </a:bodyP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1" lang="en-US" altLang="ja-JP" sz="9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2024</a:t>
              </a:r>
              <a:r>
                <a:rPr kumimoji="1" lang="ja-JP" altLang="en-US" sz="9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年</a:t>
              </a:r>
            </a:p>
          </p:txBody>
        </p:sp>
        <p:sp>
          <p:nvSpPr>
            <p:cNvPr id="27" name="テキスト ボックス 26">
              <a:extLst>
                <a:ext uri="{FF2B5EF4-FFF2-40B4-BE49-F238E27FC236}">
                  <a16:creationId xmlns:a16="http://schemas.microsoft.com/office/drawing/2014/main" id="{189FAEBF-3564-5A38-7588-D9C6D1B5DE2C}"/>
                </a:ext>
              </a:extLst>
            </p:cNvPr>
            <p:cNvSpPr txBox="1"/>
            <p:nvPr/>
          </p:nvSpPr>
          <p:spPr>
            <a:xfrm>
              <a:off x="1397961" y="3518411"/>
              <a:ext cx="939681" cy="461665"/>
            </a:xfrm>
            <a:prstGeom prst="rect">
              <a:avLst/>
            </a:prstGeom>
            <a:noFill/>
          </p:spPr>
          <p:txBody>
            <a:bodyPr wrap="none" rtlCol="0">
              <a:spAutoFit/>
            </a:bodyPr>
            <a:lstStyle/>
            <a:p>
              <a:r>
                <a:rPr kumimoji="1" lang="ja-JP" altLang="en-US" sz="800" dirty="0">
                  <a:solidFill>
                    <a:prstClr val="black"/>
                  </a:solidFill>
                  <a:latin typeface="BIZ UDPゴシック" panose="020B0400000000000000" pitchFamily="50" charset="-128"/>
                  <a:ea typeface="BIZ UDPゴシック" panose="020B0400000000000000" pitchFamily="50" charset="-128"/>
                </a:rPr>
                <a:t>困ったときには、</a:t>
              </a:r>
              <a:endParaRPr kumimoji="1" lang="en-US" altLang="ja-JP" sz="800" dirty="0">
                <a:solidFill>
                  <a:prstClr val="black"/>
                </a:solidFill>
                <a:latin typeface="BIZ UDPゴシック" panose="020B0400000000000000" pitchFamily="50" charset="-128"/>
                <a:ea typeface="BIZ UDPゴシック" panose="020B0400000000000000" pitchFamily="50" charset="-128"/>
              </a:endParaRPr>
            </a:p>
            <a:p>
              <a:r>
                <a:rPr kumimoji="1" lang="ja-JP" altLang="en-US" sz="800" dirty="0">
                  <a:solidFill>
                    <a:prstClr val="black"/>
                  </a:solidFill>
                  <a:latin typeface="BIZ UDPゴシック" panose="020B0400000000000000" pitchFamily="50" charset="-128"/>
                  <a:ea typeface="BIZ UDPゴシック" panose="020B0400000000000000" pitchFamily="50" charset="-128"/>
                </a:rPr>
                <a:t>めんどうを</a:t>
              </a:r>
              <a:endParaRPr kumimoji="1" lang="en-US" altLang="ja-JP" sz="800" dirty="0">
                <a:solidFill>
                  <a:prstClr val="black"/>
                </a:solidFill>
                <a:latin typeface="BIZ UDPゴシック" panose="020B0400000000000000" pitchFamily="50" charset="-128"/>
                <a:ea typeface="BIZ UDPゴシック" panose="020B0400000000000000" pitchFamily="50" charset="-128"/>
              </a:endParaRPr>
            </a:p>
            <a:p>
              <a:r>
                <a:rPr kumimoji="1" lang="ja-JP" altLang="en-US" sz="800" dirty="0">
                  <a:solidFill>
                    <a:prstClr val="black"/>
                  </a:solidFill>
                  <a:latin typeface="BIZ UDPゴシック" panose="020B0400000000000000" pitchFamily="50" charset="-128"/>
                  <a:ea typeface="BIZ UDPゴシック" panose="020B0400000000000000" pitchFamily="50" charset="-128"/>
                </a:rPr>
                <a:t>見てもらいたい</a:t>
              </a:r>
              <a:endParaRPr kumimoji="1" lang="ja-JP" altLang="en-US" sz="800" dirty="0">
                <a:latin typeface="BIZ UDPゴシック" panose="020B0400000000000000" pitchFamily="50" charset="-128"/>
                <a:ea typeface="BIZ UDPゴシック" panose="020B0400000000000000" pitchFamily="50" charset="-128"/>
              </a:endParaRPr>
            </a:p>
          </p:txBody>
        </p:sp>
        <p:sp>
          <p:nvSpPr>
            <p:cNvPr id="28" name="テキスト ボックス 27">
              <a:extLst>
                <a:ext uri="{FF2B5EF4-FFF2-40B4-BE49-F238E27FC236}">
                  <a16:creationId xmlns:a16="http://schemas.microsoft.com/office/drawing/2014/main" id="{4F0BC1BB-2ED0-39FB-EFDB-18D10DCCEB18}"/>
                </a:ext>
              </a:extLst>
            </p:cNvPr>
            <p:cNvSpPr txBox="1"/>
            <p:nvPr/>
          </p:nvSpPr>
          <p:spPr>
            <a:xfrm>
              <a:off x="2174525" y="2910719"/>
              <a:ext cx="1353255" cy="338554"/>
            </a:xfrm>
            <a:prstGeom prst="rect">
              <a:avLst/>
            </a:prstGeom>
            <a:noFill/>
          </p:spPr>
          <p:txBody>
            <a:bodyPr wrap="none" rtlCol="0">
              <a:spAutoFit/>
            </a:bodyPr>
            <a:lstStyle/>
            <a:p>
              <a:pPr algn="ctr"/>
              <a:r>
                <a:rPr kumimoji="1" lang="ja-JP" altLang="en-US" sz="80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なるべくそのようなことの</a:t>
              </a:r>
              <a:endParaRPr kumimoji="1" lang="en-US" altLang="ja-JP" sz="80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algn="ctr"/>
              <a:r>
                <a:rPr kumimoji="1" lang="ja-JP" altLang="en-US" sz="80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ないように努力したい</a:t>
              </a:r>
              <a:endParaRPr kumimoji="1" lang="ja-JP" altLang="en-US" sz="800" dirty="0">
                <a:latin typeface="BIZ UDPゴシック" panose="020B0400000000000000" pitchFamily="50" charset="-128"/>
                <a:ea typeface="BIZ UDPゴシック" panose="020B0400000000000000" pitchFamily="50" charset="-128"/>
              </a:endParaRPr>
            </a:p>
          </p:txBody>
        </p:sp>
        <p:sp>
          <p:nvSpPr>
            <p:cNvPr id="29" name="テキスト ボックス 28">
              <a:extLst>
                <a:ext uri="{FF2B5EF4-FFF2-40B4-BE49-F238E27FC236}">
                  <a16:creationId xmlns:a16="http://schemas.microsoft.com/office/drawing/2014/main" id="{ADA0A01A-7FBA-984B-D62B-1359EF4E251A}"/>
                </a:ext>
              </a:extLst>
            </p:cNvPr>
            <p:cNvSpPr txBox="1"/>
            <p:nvPr/>
          </p:nvSpPr>
          <p:spPr>
            <a:xfrm>
              <a:off x="3195275" y="3524902"/>
              <a:ext cx="1107996" cy="461665"/>
            </a:xfrm>
            <a:prstGeom prst="rect">
              <a:avLst/>
            </a:prstGeom>
            <a:noFill/>
          </p:spPr>
          <p:txBody>
            <a:bodyPr wrap="none" rtlCol="0">
              <a:spAutoFit/>
            </a:bodyPr>
            <a:lstStyle/>
            <a:p>
              <a:r>
                <a:rPr kumimoji="1" lang="ja-JP" altLang="en-US" sz="800" dirty="0">
                  <a:solidFill>
                    <a:prstClr val="black"/>
                  </a:solidFill>
                  <a:latin typeface="BIZ UDPゴシック" panose="020B0400000000000000" pitchFamily="50" charset="-128"/>
                  <a:ea typeface="BIZ UDPゴシック" panose="020B0400000000000000" pitchFamily="50" charset="-128"/>
                </a:rPr>
                <a:t>一切、子どもには</a:t>
              </a:r>
              <a:endParaRPr kumimoji="1" lang="en-US" altLang="ja-JP" sz="800" dirty="0">
                <a:solidFill>
                  <a:prstClr val="black"/>
                </a:solidFill>
                <a:latin typeface="BIZ UDPゴシック" panose="020B0400000000000000" pitchFamily="50" charset="-128"/>
                <a:ea typeface="BIZ UDPゴシック" panose="020B0400000000000000" pitchFamily="50" charset="-128"/>
              </a:endParaRPr>
            </a:p>
            <a:p>
              <a:r>
                <a:rPr kumimoji="1" lang="ja-JP" altLang="en-US" sz="800" dirty="0">
                  <a:solidFill>
                    <a:prstClr val="black"/>
                  </a:solidFill>
                  <a:latin typeface="BIZ UDPゴシック" panose="020B0400000000000000" pitchFamily="50" charset="-128"/>
                  <a:ea typeface="BIZ UDPゴシック" panose="020B0400000000000000" pitchFamily="50" charset="-128"/>
                </a:rPr>
                <a:t>経済的なめんどうを</a:t>
              </a:r>
              <a:endParaRPr kumimoji="1" lang="en-US" altLang="ja-JP" sz="800" dirty="0">
                <a:solidFill>
                  <a:prstClr val="black"/>
                </a:solidFill>
                <a:latin typeface="BIZ UDPゴシック" panose="020B0400000000000000" pitchFamily="50" charset="-128"/>
                <a:ea typeface="BIZ UDPゴシック" panose="020B0400000000000000" pitchFamily="50" charset="-128"/>
              </a:endParaRPr>
            </a:p>
            <a:p>
              <a:r>
                <a:rPr kumimoji="1" lang="ja-JP" altLang="en-US" sz="800" dirty="0">
                  <a:solidFill>
                    <a:prstClr val="black"/>
                  </a:solidFill>
                  <a:latin typeface="BIZ UDPゴシック" panose="020B0400000000000000" pitchFamily="50" charset="-128"/>
                  <a:ea typeface="BIZ UDPゴシック" panose="020B0400000000000000" pitchFamily="50" charset="-128"/>
                </a:rPr>
                <a:t>かけない　</a:t>
              </a:r>
              <a:endParaRPr kumimoji="1" lang="ja-JP" altLang="en-US" sz="800" dirty="0">
                <a:latin typeface="BIZ UDPゴシック" panose="020B0400000000000000" pitchFamily="50" charset="-128"/>
                <a:ea typeface="BIZ UDPゴシック" panose="020B0400000000000000" pitchFamily="50" charset="-128"/>
              </a:endParaRPr>
            </a:p>
          </p:txBody>
        </p:sp>
        <p:sp>
          <p:nvSpPr>
            <p:cNvPr id="30" name="テキスト ボックス 29">
              <a:extLst>
                <a:ext uri="{FF2B5EF4-FFF2-40B4-BE49-F238E27FC236}">
                  <a16:creationId xmlns:a16="http://schemas.microsoft.com/office/drawing/2014/main" id="{B07C86B3-1B17-8891-89CA-5F4EE9F5E163}"/>
                </a:ext>
              </a:extLst>
            </p:cNvPr>
            <p:cNvSpPr txBox="1"/>
            <p:nvPr/>
          </p:nvSpPr>
          <p:spPr>
            <a:xfrm>
              <a:off x="4164326" y="3505031"/>
              <a:ext cx="724878" cy="338554"/>
            </a:xfrm>
            <a:prstGeom prst="rect">
              <a:avLst/>
            </a:prstGeom>
            <a:noFill/>
          </p:spPr>
          <p:txBody>
            <a:bodyPr wrap="none" rtlCol="0">
              <a:spAutoFit/>
            </a:bodyPr>
            <a:lstStyle/>
            <a:p>
              <a:r>
                <a:rPr kumimoji="1" lang="ja-JP" altLang="en-US" sz="80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何とも</a:t>
              </a:r>
              <a:endParaRPr kumimoji="1" lang="en-US" altLang="ja-JP" sz="80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r>
                <a:rPr kumimoji="1" lang="ja-JP" altLang="en-US" sz="80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言えない　　</a:t>
              </a:r>
              <a:endParaRPr kumimoji="1" lang="ja-JP" altLang="en-US" sz="800" dirty="0">
                <a:latin typeface="BIZ UDPゴシック" panose="020B0400000000000000" pitchFamily="50" charset="-128"/>
                <a:ea typeface="BIZ UDPゴシック" panose="020B0400000000000000" pitchFamily="50" charset="-128"/>
              </a:endParaRPr>
            </a:p>
          </p:txBody>
        </p:sp>
        <p:cxnSp>
          <p:nvCxnSpPr>
            <p:cNvPr id="34" name="直線コネクタ 33">
              <a:extLst>
                <a:ext uri="{FF2B5EF4-FFF2-40B4-BE49-F238E27FC236}">
                  <a16:creationId xmlns:a16="http://schemas.microsoft.com/office/drawing/2014/main" id="{28A35836-0BDB-CA03-1A36-5093D37651D9}"/>
                </a:ext>
              </a:extLst>
            </p:cNvPr>
            <p:cNvCxnSpPr>
              <a:cxnSpLocks/>
            </p:cNvCxnSpPr>
            <p:nvPr/>
          </p:nvCxnSpPr>
          <p:spPr>
            <a:xfrm flipH="1">
              <a:off x="828237" y="3378665"/>
              <a:ext cx="37549" cy="143256"/>
            </a:xfrm>
            <a:prstGeom prst="line">
              <a:avLst/>
            </a:prstGeom>
          </p:spPr>
          <p:style>
            <a:lnRef idx="1">
              <a:schemeClr val="dk1"/>
            </a:lnRef>
            <a:fillRef idx="0">
              <a:schemeClr val="dk1"/>
            </a:fillRef>
            <a:effectRef idx="0">
              <a:schemeClr val="dk1"/>
            </a:effectRef>
            <a:fontRef idx="minor">
              <a:schemeClr val="tx1"/>
            </a:fontRef>
          </p:style>
        </p:cxnSp>
        <p:cxnSp>
          <p:nvCxnSpPr>
            <p:cNvPr id="35" name="直線コネクタ 34">
              <a:extLst>
                <a:ext uri="{FF2B5EF4-FFF2-40B4-BE49-F238E27FC236}">
                  <a16:creationId xmlns:a16="http://schemas.microsoft.com/office/drawing/2014/main" id="{FDE53F41-1B49-5DC0-22A0-4A18E60656A0}"/>
                </a:ext>
              </a:extLst>
            </p:cNvPr>
            <p:cNvCxnSpPr/>
            <p:nvPr/>
          </p:nvCxnSpPr>
          <p:spPr>
            <a:xfrm flipH="1">
              <a:off x="1553528" y="3375155"/>
              <a:ext cx="37549" cy="143256"/>
            </a:xfrm>
            <a:prstGeom prst="line">
              <a:avLst/>
            </a:prstGeom>
          </p:spPr>
          <p:style>
            <a:lnRef idx="1">
              <a:schemeClr val="dk1"/>
            </a:lnRef>
            <a:fillRef idx="0">
              <a:schemeClr val="dk1"/>
            </a:fillRef>
            <a:effectRef idx="0">
              <a:schemeClr val="dk1"/>
            </a:effectRef>
            <a:fontRef idx="minor">
              <a:schemeClr val="tx1"/>
            </a:fontRef>
          </p:style>
        </p:cxnSp>
        <p:cxnSp>
          <p:nvCxnSpPr>
            <p:cNvPr id="36" name="直線コネクタ 35">
              <a:extLst>
                <a:ext uri="{FF2B5EF4-FFF2-40B4-BE49-F238E27FC236}">
                  <a16:creationId xmlns:a16="http://schemas.microsoft.com/office/drawing/2014/main" id="{EB93695A-E260-A7B5-69BF-07246CE02BB6}"/>
                </a:ext>
              </a:extLst>
            </p:cNvPr>
            <p:cNvCxnSpPr/>
            <p:nvPr/>
          </p:nvCxnSpPr>
          <p:spPr>
            <a:xfrm flipH="1">
              <a:off x="3750627" y="3381646"/>
              <a:ext cx="37549" cy="143256"/>
            </a:xfrm>
            <a:prstGeom prst="line">
              <a:avLst/>
            </a:prstGeom>
          </p:spPr>
          <p:style>
            <a:lnRef idx="1">
              <a:schemeClr val="dk1"/>
            </a:lnRef>
            <a:fillRef idx="0">
              <a:schemeClr val="dk1"/>
            </a:fillRef>
            <a:effectRef idx="0">
              <a:schemeClr val="dk1"/>
            </a:effectRef>
            <a:fontRef idx="minor">
              <a:schemeClr val="tx1"/>
            </a:fontRef>
          </p:style>
        </p:cxnSp>
        <p:cxnSp>
          <p:nvCxnSpPr>
            <p:cNvPr id="37" name="直線コネクタ 36">
              <a:extLst>
                <a:ext uri="{FF2B5EF4-FFF2-40B4-BE49-F238E27FC236}">
                  <a16:creationId xmlns:a16="http://schemas.microsoft.com/office/drawing/2014/main" id="{3223B33A-97E3-066E-A9F5-EE84DB5F9FCD}"/>
                </a:ext>
              </a:extLst>
            </p:cNvPr>
            <p:cNvCxnSpPr/>
            <p:nvPr/>
          </p:nvCxnSpPr>
          <p:spPr>
            <a:xfrm flipH="1">
              <a:off x="4377860" y="3382117"/>
              <a:ext cx="37549" cy="143256"/>
            </a:xfrm>
            <a:prstGeom prst="line">
              <a:avLst/>
            </a:prstGeom>
          </p:spPr>
          <p:style>
            <a:lnRef idx="1">
              <a:schemeClr val="dk1"/>
            </a:lnRef>
            <a:fillRef idx="0">
              <a:schemeClr val="dk1"/>
            </a:fillRef>
            <a:effectRef idx="0">
              <a:schemeClr val="dk1"/>
            </a:effectRef>
            <a:fontRef idx="minor">
              <a:schemeClr val="tx1"/>
            </a:fontRef>
          </p:style>
        </p:cxnSp>
        <p:sp>
          <p:nvSpPr>
            <p:cNvPr id="46" name="テキスト ボックス 45">
              <a:extLst>
                <a:ext uri="{FF2B5EF4-FFF2-40B4-BE49-F238E27FC236}">
                  <a16:creationId xmlns:a16="http://schemas.microsoft.com/office/drawing/2014/main" id="{2300EABD-8AFC-99EF-D4CE-ABA5A84EEBC8}"/>
                </a:ext>
              </a:extLst>
            </p:cNvPr>
            <p:cNvSpPr txBox="1"/>
            <p:nvPr/>
          </p:nvSpPr>
          <p:spPr>
            <a:xfrm>
              <a:off x="901399" y="2008993"/>
              <a:ext cx="496562" cy="253916"/>
            </a:xfrm>
            <a:prstGeom prst="rect">
              <a:avLst/>
            </a:prstGeom>
            <a:noFill/>
          </p:spPr>
          <p:txBody>
            <a:bodyPr wrap="square" rtlCol="0">
              <a:spAutoFit/>
            </a:bodyPr>
            <a:lstStyle/>
            <a:p>
              <a:r>
                <a:rPr kumimoji="1" lang="en-US" altLang="ja-JP" sz="1050" b="1" dirty="0">
                  <a:latin typeface="BIZ UDPゴシック" panose="020B0400000000000000" pitchFamily="50" charset="-128"/>
                  <a:ea typeface="BIZ UDPゴシック" panose="020B0400000000000000" pitchFamily="50" charset="-128"/>
                </a:rPr>
                <a:t>3</a:t>
              </a:r>
              <a:r>
                <a:rPr kumimoji="1" lang="ja-JP" altLang="en-US" sz="1050" b="1" dirty="0">
                  <a:latin typeface="BIZ UDPゴシック" panose="020B0400000000000000" pitchFamily="50" charset="-128"/>
                  <a:ea typeface="BIZ UDPゴシック" panose="020B0400000000000000" pitchFamily="50" charset="-128"/>
                </a:rPr>
                <a:t>％</a:t>
              </a:r>
            </a:p>
          </p:txBody>
        </p:sp>
        <p:sp>
          <p:nvSpPr>
            <p:cNvPr id="47" name="テキスト ボックス 46">
              <a:extLst>
                <a:ext uri="{FF2B5EF4-FFF2-40B4-BE49-F238E27FC236}">
                  <a16:creationId xmlns:a16="http://schemas.microsoft.com/office/drawing/2014/main" id="{F6C249C8-7854-C51C-718B-DB7E1656370B}"/>
                </a:ext>
              </a:extLst>
            </p:cNvPr>
            <p:cNvSpPr txBox="1"/>
            <p:nvPr/>
          </p:nvSpPr>
          <p:spPr>
            <a:xfrm>
              <a:off x="1208873" y="2388861"/>
              <a:ext cx="496562" cy="415498"/>
            </a:xfrm>
            <a:prstGeom prst="rect">
              <a:avLst/>
            </a:prstGeom>
            <a:noFill/>
          </p:spPr>
          <p:txBody>
            <a:bodyPr wrap="square" rtlCol="0">
              <a:spAutoFit/>
            </a:bodyPr>
            <a:lstStyle/>
            <a:p>
              <a:r>
                <a:rPr kumimoji="1" lang="en-US" altLang="ja-JP" sz="1050" b="1" dirty="0">
                  <a:latin typeface="BIZ UDPゴシック" panose="020B0400000000000000" pitchFamily="50" charset="-128"/>
                  <a:ea typeface="BIZ UDPゴシック" panose="020B0400000000000000" pitchFamily="50" charset="-128"/>
                </a:rPr>
                <a:t>31</a:t>
              </a:r>
              <a:r>
                <a:rPr kumimoji="1" lang="ja-JP" altLang="en-US" sz="1050" b="1" dirty="0">
                  <a:latin typeface="BIZ UDPゴシック" panose="020B0400000000000000" pitchFamily="50" charset="-128"/>
                  <a:ea typeface="BIZ UDPゴシック" panose="020B0400000000000000" pitchFamily="50" charset="-128"/>
                </a:rPr>
                <a:t>％</a:t>
              </a:r>
            </a:p>
          </p:txBody>
        </p:sp>
        <p:sp>
          <p:nvSpPr>
            <p:cNvPr id="48" name="テキスト ボックス 47">
              <a:extLst>
                <a:ext uri="{FF2B5EF4-FFF2-40B4-BE49-F238E27FC236}">
                  <a16:creationId xmlns:a16="http://schemas.microsoft.com/office/drawing/2014/main" id="{07635ECE-2398-D125-41AA-537FF9DC1E4B}"/>
                </a:ext>
              </a:extLst>
            </p:cNvPr>
            <p:cNvSpPr txBox="1"/>
            <p:nvPr/>
          </p:nvSpPr>
          <p:spPr>
            <a:xfrm>
              <a:off x="3039929" y="2388861"/>
              <a:ext cx="496562" cy="415498"/>
            </a:xfrm>
            <a:prstGeom prst="rect">
              <a:avLst/>
            </a:prstGeom>
            <a:noFill/>
          </p:spPr>
          <p:txBody>
            <a:bodyPr wrap="square" rtlCol="0">
              <a:spAutoFit/>
            </a:bodyPr>
            <a:lstStyle/>
            <a:p>
              <a:r>
                <a:rPr kumimoji="1" lang="en-US" altLang="ja-JP" sz="1050" b="1" dirty="0">
                  <a:solidFill>
                    <a:schemeClr val="bg1"/>
                  </a:solidFill>
                  <a:latin typeface="BIZ UDPゴシック" panose="020B0400000000000000" pitchFamily="50" charset="-128"/>
                  <a:ea typeface="BIZ UDPゴシック" panose="020B0400000000000000" pitchFamily="50" charset="-128"/>
                </a:rPr>
                <a:t>62</a:t>
              </a:r>
              <a:r>
                <a:rPr kumimoji="1" lang="ja-JP" altLang="en-US" sz="1050" b="1" dirty="0">
                  <a:solidFill>
                    <a:schemeClr val="bg1"/>
                  </a:solidFill>
                  <a:latin typeface="BIZ UDPゴシック" panose="020B0400000000000000" pitchFamily="50" charset="-128"/>
                  <a:ea typeface="BIZ UDPゴシック" panose="020B0400000000000000" pitchFamily="50" charset="-128"/>
                </a:rPr>
                <a:t>％</a:t>
              </a:r>
            </a:p>
          </p:txBody>
        </p:sp>
        <p:sp>
          <p:nvSpPr>
            <p:cNvPr id="50" name="テキスト ボックス 49">
              <a:extLst>
                <a:ext uri="{FF2B5EF4-FFF2-40B4-BE49-F238E27FC236}">
                  <a16:creationId xmlns:a16="http://schemas.microsoft.com/office/drawing/2014/main" id="{67A12CE9-D1C1-57B5-742E-E2405EB77AAF}"/>
                </a:ext>
              </a:extLst>
            </p:cNvPr>
            <p:cNvSpPr txBox="1"/>
            <p:nvPr/>
          </p:nvSpPr>
          <p:spPr>
            <a:xfrm>
              <a:off x="4192699" y="1933512"/>
              <a:ext cx="496562" cy="253916"/>
            </a:xfrm>
            <a:prstGeom prst="rect">
              <a:avLst/>
            </a:prstGeom>
            <a:noFill/>
          </p:spPr>
          <p:txBody>
            <a:bodyPr wrap="square" rtlCol="0">
              <a:spAutoFit/>
            </a:bodyPr>
            <a:lstStyle/>
            <a:p>
              <a:r>
                <a:rPr kumimoji="1" lang="en-US" altLang="ja-JP" sz="1050" b="1" dirty="0">
                  <a:latin typeface="BIZ UDPゴシック" panose="020B0400000000000000" pitchFamily="50" charset="-128"/>
                  <a:ea typeface="BIZ UDPゴシック" panose="020B0400000000000000" pitchFamily="50" charset="-128"/>
                </a:rPr>
                <a:t>1</a:t>
              </a:r>
              <a:r>
                <a:rPr kumimoji="1" lang="ja-JP" altLang="en-US" sz="1050" b="1" dirty="0">
                  <a:latin typeface="BIZ UDPゴシック" panose="020B0400000000000000" pitchFamily="50" charset="-128"/>
                  <a:ea typeface="BIZ UDPゴシック" panose="020B0400000000000000" pitchFamily="50" charset="-128"/>
                </a:rPr>
                <a:t>％</a:t>
              </a:r>
            </a:p>
          </p:txBody>
        </p:sp>
        <p:sp>
          <p:nvSpPr>
            <p:cNvPr id="51" name="テキスト ボックス 50">
              <a:extLst>
                <a:ext uri="{FF2B5EF4-FFF2-40B4-BE49-F238E27FC236}">
                  <a16:creationId xmlns:a16="http://schemas.microsoft.com/office/drawing/2014/main" id="{6B4CE059-5502-2109-218E-C7FA9DD8D3AD}"/>
                </a:ext>
              </a:extLst>
            </p:cNvPr>
            <p:cNvSpPr txBox="1"/>
            <p:nvPr/>
          </p:nvSpPr>
          <p:spPr>
            <a:xfrm>
              <a:off x="4440980" y="2335006"/>
              <a:ext cx="496562" cy="253916"/>
            </a:xfrm>
            <a:prstGeom prst="rect">
              <a:avLst/>
            </a:prstGeom>
            <a:noFill/>
          </p:spPr>
          <p:txBody>
            <a:bodyPr wrap="square" rtlCol="0">
              <a:spAutoFit/>
            </a:bodyPr>
            <a:lstStyle/>
            <a:p>
              <a:r>
                <a:rPr kumimoji="1" lang="en-US" altLang="ja-JP" sz="1050" b="1" dirty="0">
                  <a:latin typeface="BIZ UDPゴシック" panose="020B0400000000000000" pitchFamily="50" charset="-128"/>
                  <a:ea typeface="BIZ UDPゴシック" panose="020B0400000000000000" pitchFamily="50" charset="-128"/>
                </a:rPr>
                <a:t>3</a:t>
              </a:r>
              <a:r>
                <a:rPr kumimoji="1" lang="ja-JP" altLang="en-US" sz="1050" b="1" dirty="0">
                  <a:latin typeface="BIZ UDPゴシック" panose="020B0400000000000000" pitchFamily="50" charset="-128"/>
                  <a:ea typeface="BIZ UDPゴシック" panose="020B0400000000000000" pitchFamily="50" charset="-128"/>
                </a:rPr>
                <a:t>％</a:t>
              </a:r>
            </a:p>
          </p:txBody>
        </p:sp>
        <p:cxnSp>
          <p:nvCxnSpPr>
            <p:cNvPr id="53" name="直線コネクタ 52">
              <a:extLst>
                <a:ext uri="{FF2B5EF4-FFF2-40B4-BE49-F238E27FC236}">
                  <a16:creationId xmlns:a16="http://schemas.microsoft.com/office/drawing/2014/main" id="{5B6F23BA-B5F8-1B55-6774-814B61064A1A}"/>
                </a:ext>
              </a:extLst>
            </p:cNvPr>
            <p:cNvCxnSpPr>
              <a:cxnSpLocks/>
            </p:cNvCxnSpPr>
            <p:nvPr/>
          </p:nvCxnSpPr>
          <p:spPr>
            <a:xfrm flipH="1">
              <a:off x="836490" y="2117678"/>
              <a:ext cx="73162" cy="105464"/>
            </a:xfrm>
            <a:prstGeom prst="line">
              <a:avLst/>
            </a:prstGeom>
          </p:spPr>
          <p:style>
            <a:lnRef idx="1">
              <a:schemeClr val="dk1"/>
            </a:lnRef>
            <a:fillRef idx="0">
              <a:schemeClr val="dk1"/>
            </a:fillRef>
            <a:effectRef idx="0">
              <a:schemeClr val="dk1"/>
            </a:effectRef>
            <a:fontRef idx="minor">
              <a:schemeClr val="tx1"/>
            </a:fontRef>
          </p:style>
        </p:cxnSp>
        <p:cxnSp>
          <p:nvCxnSpPr>
            <p:cNvPr id="57" name="コネクタ: カギ線 56">
              <a:extLst>
                <a:ext uri="{FF2B5EF4-FFF2-40B4-BE49-F238E27FC236}">
                  <a16:creationId xmlns:a16="http://schemas.microsoft.com/office/drawing/2014/main" id="{B9E3CD00-00C2-4299-3324-043C89A46F10}"/>
                </a:ext>
              </a:extLst>
            </p:cNvPr>
            <p:cNvCxnSpPr>
              <a:cxnSpLocks/>
            </p:cNvCxnSpPr>
            <p:nvPr/>
          </p:nvCxnSpPr>
          <p:spPr>
            <a:xfrm rot="5400000" flipH="1" flipV="1">
              <a:off x="740734" y="1983088"/>
              <a:ext cx="279075" cy="227632"/>
            </a:xfrm>
            <a:prstGeom prst="bentConnector3">
              <a:avLst>
                <a:gd name="adj1" fmla="val 101196"/>
              </a:avLst>
            </a:prstGeom>
          </p:spPr>
          <p:style>
            <a:lnRef idx="1">
              <a:schemeClr val="dk1"/>
            </a:lnRef>
            <a:fillRef idx="0">
              <a:schemeClr val="dk1"/>
            </a:fillRef>
            <a:effectRef idx="0">
              <a:schemeClr val="dk1"/>
            </a:effectRef>
            <a:fontRef idx="minor">
              <a:schemeClr val="tx1"/>
            </a:fontRef>
          </p:style>
        </p:cxnSp>
        <p:sp>
          <p:nvSpPr>
            <p:cNvPr id="62" name="テキスト ボックス 61">
              <a:extLst>
                <a:ext uri="{FF2B5EF4-FFF2-40B4-BE49-F238E27FC236}">
                  <a16:creationId xmlns:a16="http://schemas.microsoft.com/office/drawing/2014/main" id="{9C518036-9C47-781B-2129-00E10736024E}"/>
                </a:ext>
              </a:extLst>
            </p:cNvPr>
            <p:cNvSpPr txBox="1"/>
            <p:nvPr/>
          </p:nvSpPr>
          <p:spPr>
            <a:xfrm>
              <a:off x="949252" y="1851541"/>
              <a:ext cx="496562" cy="253916"/>
            </a:xfrm>
            <a:prstGeom prst="rect">
              <a:avLst/>
            </a:prstGeom>
            <a:noFill/>
          </p:spPr>
          <p:txBody>
            <a:bodyPr wrap="square" rtlCol="0">
              <a:spAutoFit/>
            </a:bodyPr>
            <a:lstStyle/>
            <a:p>
              <a:r>
                <a:rPr kumimoji="1" lang="en-US" altLang="ja-JP" sz="1050" b="1" dirty="0">
                  <a:latin typeface="BIZ UDPゴシック" panose="020B0400000000000000" pitchFamily="50" charset="-128"/>
                  <a:ea typeface="BIZ UDPゴシック" panose="020B0400000000000000" pitchFamily="50" charset="-128"/>
                </a:rPr>
                <a:t>0</a:t>
              </a:r>
              <a:r>
                <a:rPr kumimoji="1" lang="ja-JP" altLang="en-US" sz="1050" b="1" dirty="0">
                  <a:latin typeface="BIZ UDPゴシック" panose="020B0400000000000000" pitchFamily="50" charset="-128"/>
                  <a:ea typeface="BIZ UDPゴシック" panose="020B0400000000000000" pitchFamily="50" charset="-128"/>
                </a:rPr>
                <a:t>％</a:t>
              </a:r>
            </a:p>
          </p:txBody>
        </p:sp>
        <p:sp>
          <p:nvSpPr>
            <p:cNvPr id="66" name="テキスト ボックス 65">
              <a:extLst>
                <a:ext uri="{FF2B5EF4-FFF2-40B4-BE49-F238E27FC236}">
                  <a16:creationId xmlns:a16="http://schemas.microsoft.com/office/drawing/2014/main" id="{A458FD5B-AE9E-ED05-FDEC-F3E7E5C1A1F7}"/>
                </a:ext>
              </a:extLst>
            </p:cNvPr>
            <p:cNvSpPr txBox="1"/>
            <p:nvPr/>
          </p:nvSpPr>
          <p:spPr>
            <a:xfrm>
              <a:off x="4426039" y="2236442"/>
              <a:ext cx="492443" cy="215444"/>
            </a:xfrm>
            <a:prstGeom prst="rect">
              <a:avLst/>
            </a:prstGeom>
            <a:noFill/>
          </p:spPr>
          <p:txBody>
            <a:bodyPr wrap="none" rtlCol="0">
              <a:spAutoFit/>
            </a:bodyPr>
            <a:lstStyle/>
            <a:p>
              <a:r>
                <a:rPr kumimoji="1" lang="ja-JP" altLang="en-US" sz="800" dirty="0">
                  <a:latin typeface="BIZ UDPゴシック" panose="020B0400000000000000" pitchFamily="50" charset="-128"/>
                  <a:ea typeface="BIZ UDPゴシック" panose="020B0400000000000000" pitchFamily="50" charset="-128"/>
                </a:rPr>
                <a:t>無回答</a:t>
              </a:r>
            </a:p>
          </p:txBody>
        </p:sp>
        <p:cxnSp>
          <p:nvCxnSpPr>
            <p:cNvPr id="68" name="直線コネクタ 67">
              <a:extLst>
                <a:ext uri="{FF2B5EF4-FFF2-40B4-BE49-F238E27FC236}">
                  <a16:creationId xmlns:a16="http://schemas.microsoft.com/office/drawing/2014/main" id="{D912CEF6-D14F-A9A5-2B69-17084ABBA474}"/>
                </a:ext>
              </a:extLst>
            </p:cNvPr>
            <p:cNvCxnSpPr>
              <a:cxnSpLocks/>
            </p:cNvCxnSpPr>
            <p:nvPr/>
          </p:nvCxnSpPr>
          <p:spPr>
            <a:xfrm flipV="1">
              <a:off x="4377860" y="2130365"/>
              <a:ext cx="0" cy="106077"/>
            </a:xfrm>
            <a:prstGeom prst="line">
              <a:avLst/>
            </a:prstGeom>
          </p:spPr>
          <p:style>
            <a:lnRef idx="1">
              <a:schemeClr val="dk1"/>
            </a:lnRef>
            <a:fillRef idx="0">
              <a:schemeClr val="dk1"/>
            </a:fillRef>
            <a:effectRef idx="0">
              <a:schemeClr val="dk1"/>
            </a:effectRef>
            <a:fontRef idx="minor">
              <a:schemeClr val="tx1"/>
            </a:fontRef>
          </p:style>
        </p:cxnSp>
      </p:grpSp>
      <p:sp>
        <p:nvSpPr>
          <p:cNvPr id="3" name="テキスト ボックス 2">
            <a:extLst>
              <a:ext uri="{FF2B5EF4-FFF2-40B4-BE49-F238E27FC236}">
                <a16:creationId xmlns:a16="http://schemas.microsoft.com/office/drawing/2014/main" id="{86B79A75-6792-AD9B-9D18-DC88AA8FEF0D}"/>
              </a:ext>
            </a:extLst>
          </p:cNvPr>
          <p:cNvSpPr txBox="1"/>
          <p:nvPr/>
        </p:nvSpPr>
        <p:spPr>
          <a:xfrm>
            <a:off x="6345936" y="6494760"/>
            <a:ext cx="3559871" cy="356380"/>
          </a:xfrm>
          <a:prstGeom prst="rect">
            <a:avLst/>
          </a:prstGeom>
          <a:solidFill>
            <a:srgbClr val="FDF1E9"/>
          </a:solidFill>
        </p:spPr>
        <p:txBody>
          <a:bodyPr wrap="square" rtlCol="0">
            <a:spAutoFit/>
          </a:bodyPr>
          <a:lstStyle/>
          <a:p>
            <a:pPr marL="0" marR="0">
              <a:lnSpc>
                <a:spcPct val="150000"/>
              </a:lnSpc>
            </a:pPr>
            <a:r>
              <a:rPr lang="zh-TW" altLang="en-US" sz="600" dirty="0">
                <a:effectLst/>
                <a:latin typeface="BIZ UDPゴシック" panose="020B0400000000000000" pitchFamily="50" charset="-128"/>
                <a:ea typeface="BIZ UDPゴシック" panose="020B0400000000000000" pitchFamily="50" charset="-128"/>
              </a:rPr>
              <a:t>出典</a:t>
            </a:r>
            <a:r>
              <a:rPr lang="ja-JP" altLang="en-US" sz="600" dirty="0">
                <a:effectLst/>
                <a:latin typeface="BIZ UDPゴシック" panose="020B0400000000000000" pitchFamily="50" charset="-128"/>
                <a:ea typeface="BIZ UDPゴシック" panose="020B0400000000000000" pitchFamily="50" charset="-128"/>
              </a:rPr>
              <a:t>：</a:t>
            </a:r>
            <a:r>
              <a:rPr lang="en-US" altLang="ja-JP" sz="600" dirty="0">
                <a:effectLst/>
                <a:latin typeface="BIZ UDPゴシック" panose="020B0400000000000000" pitchFamily="50" charset="-128"/>
                <a:ea typeface="BIZ UDPゴシック" panose="020B0400000000000000" pitchFamily="50" charset="-128"/>
              </a:rPr>
              <a:t>※1</a:t>
            </a:r>
            <a:r>
              <a:rPr lang="zh-TW" altLang="en-US" sz="600" dirty="0">
                <a:effectLst/>
                <a:latin typeface="BIZ UDPゴシック" panose="020B0400000000000000" pitchFamily="50" charset="-128"/>
                <a:ea typeface="BIZ UDPゴシック" panose="020B0400000000000000" pitchFamily="50" charset="-128"/>
              </a:rPr>
              <a:t>一般財団法人日本老人福祉財団</a:t>
            </a:r>
            <a:r>
              <a:rPr lang="ja-JP" altLang="en-US" sz="600" dirty="0">
                <a:latin typeface="BIZ UDPゴシック" panose="020B0400000000000000" pitchFamily="50" charset="-128"/>
                <a:ea typeface="BIZ UDPゴシック" panose="020B0400000000000000" pitchFamily="50" charset="-128"/>
              </a:rPr>
              <a:t> 購読者アンケート</a:t>
            </a:r>
            <a:r>
              <a:rPr lang="en-US" altLang="ja-JP" sz="600" dirty="0">
                <a:latin typeface="BIZ UDPゴシック" panose="020B0400000000000000" pitchFamily="50" charset="-128"/>
                <a:ea typeface="BIZ UDPゴシック" panose="020B0400000000000000" pitchFamily="50" charset="-128"/>
              </a:rPr>
              <a:t>/WEB</a:t>
            </a:r>
            <a:r>
              <a:rPr lang="ja-JP" altLang="en-US" sz="600" dirty="0">
                <a:latin typeface="BIZ UDPゴシック" panose="020B0400000000000000" pitchFamily="50" charset="-128"/>
                <a:ea typeface="BIZ UDPゴシック" panose="020B0400000000000000" pitchFamily="50" charset="-128"/>
              </a:rPr>
              <a:t>アンケート</a:t>
            </a:r>
            <a:endParaRPr lang="en-US" altLang="ja-JP" sz="600" dirty="0">
              <a:latin typeface="BIZ UDPゴシック" panose="020B0400000000000000" pitchFamily="50" charset="-128"/>
              <a:ea typeface="BIZ UDPゴシック" panose="020B0400000000000000" pitchFamily="50" charset="-128"/>
            </a:endParaRPr>
          </a:p>
          <a:p>
            <a:pPr marL="0" marR="0">
              <a:lnSpc>
                <a:spcPct val="150000"/>
              </a:lnSpc>
            </a:pPr>
            <a:r>
              <a:rPr lang="ja-JP" altLang="en-US" sz="600" dirty="0">
                <a:effectLst/>
                <a:latin typeface="BIZ UDPゴシック" panose="020B0400000000000000" pitchFamily="50" charset="-128"/>
                <a:ea typeface="BIZ UDPゴシック" panose="020B0400000000000000" pitchFamily="50" charset="-128"/>
              </a:rPr>
              <a:t>　　　</a:t>
            </a:r>
            <a:endParaRPr lang="en-US" altLang="ja-JP" sz="600" dirty="0">
              <a:effectLst/>
              <a:latin typeface="BIZ UDPゴシック" panose="020B0400000000000000" pitchFamily="50" charset="-128"/>
              <a:ea typeface="BIZ UDPゴシック" panose="020B0400000000000000" pitchFamily="50" charset="-128"/>
            </a:endParaRPr>
          </a:p>
        </p:txBody>
      </p:sp>
      <p:grpSp>
        <p:nvGrpSpPr>
          <p:cNvPr id="65" name="グループ化 64">
            <a:extLst>
              <a:ext uri="{FF2B5EF4-FFF2-40B4-BE49-F238E27FC236}">
                <a16:creationId xmlns:a16="http://schemas.microsoft.com/office/drawing/2014/main" id="{EA2AB617-EDF0-9850-24EE-C501A678396E}"/>
              </a:ext>
            </a:extLst>
          </p:cNvPr>
          <p:cNvGrpSpPr/>
          <p:nvPr/>
        </p:nvGrpSpPr>
        <p:grpSpPr>
          <a:xfrm>
            <a:off x="5103935" y="1004333"/>
            <a:ext cx="4151781" cy="3260140"/>
            <a:chOff x="5103935" y="1004333"/>
            <a:chExt cx="4151781" cy="3260140"/>
          </a:xfrm>
        </p:grpSpPr>
        <p:sp>
          <p:nvSpPr>
            <p:cNvPr id="5" name="吹き出し: 角を丸めた四角形 4">
              <a:extLst>
                <a:ext uri="{FF2B5EF4-FFF2-40B4-BE49-F238E27FC236}">
                  <a16:creationId xmlns:a16="http://schemas.microsoft.com/office/drawing/2014/main" id="{B8F109FC-BB50-6743-4A19-7729D5DFD8DF}"/>
                </a:ext>
              </a:extLst>
            </p:cNvPr>
            <p:cNvSpPr/>
            <p:nvPr/>
          </p:nvSpPr>
          <p:spPr>
            <a:xfrm>
              <a:off x="5277318" y="2635193"/>
              <a:ext cx="770160" cy="239997"/>
            </a:xfrm>
            <a:prstGeom prst="wedgeRoundRectCallout">
              <a:avLst>
                <a:gd name="adj1" fmla="val -20333"/>
                <a:gd name="adj2" fmla="val 89386"/>
                <a:gd name="adj3" fmla="val 16667"/>
              </a:avLst>
            </a:prstGeom>
            <a:solidFill>
              <a:srgbClr val="FFF8C5"/>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9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子：</a:t>
              </a:r>
              <a:r>
                <a:rPr kumimoji="1" lang="en-US" altLang="ja-JP" sz="9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5</a:t>
              </a:r>
              <a:r>
                <a:rPr kumimoji="1" lang="ja-JP" altLang="en-US" sz="9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歳</a:t>
              </a:r>
            </a:p>
          </p:txBody>
        </p:sp>
        <p:pic>
          <p:nvPicPr>
            <p:cNvPr id="7" name="グラフィックス 6">
              <a:extLst>
                <a:ext uri="{FF2B5EF4-FFF2-40B4-BE49-F238E27FC236}">
                  <a16:creationId xmlns:a16="http://schemas.microsoft.com/office/drawing/2014/main" id="{81FBFCAB-FEEF-B8B4-02D7-9D0385675E9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347022" y="1807848"/>
              <a:ext cx="500752" cy="1164792"/>
            </a:xfrm>
            <a:prstGeom prst="rect">
              <a:avLst/>
            </a:prstGeom>
          </p:spPr>
        </p:pic>
        <p:sp>
          <p:nvSpPr>
            <p:cNvPr id="8" name="吹き出し: 角を丸めた四角形 7">
              <a:extLst>
                <a:ext uri="{FF2B5EF4-FFF2-40B4-BE49-F238E27FC236}">
                  <a16:creationId xmlns:a16="http://schemas.microsoft.com/office/drawing/2014/main" id="{0327D90A-9F70-C1F8-A7CE-E95AA654C5E0}"/>
                </a:ext>
              </a:extLst>
            </p:cNvPr>
            <p:cNvSpPr/>
            <p:nvPr/>
          </p:nvSpPr>
          <p:spPr>
            <a:xfrm>
              <a:off x="5277318" y="1543722"/>
              <a:ext cx="770160" cy="239997"/>
            </a:xfrm>
            <a:prstGeom prst="wedgeRoundRectCallout">
              <a:avLst>
                <a:gd name="adj1" fmla="val -20333"/>
                <a:gd name="adj2" fmla="val 89386"/>
                <a:gd name="adj3" fmla="val 16667"/>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9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親：</a:t>
              </a:r>
              <a:r>
                <a:rPr kumimoji="1" lang="en-US" altLang="ja-JP" sz="9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35</a:t>
              </a:r>
              <a:r>
                <a:rPr kumimoji="1" lang="ja-JP" altLang="en-US" sz="9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歳</a:t>
              </a:r>
            </a:p>
          </p:txBody>
        </p:sp>
        <p:pic>
          <p:nvPicPr>
            <p:cNvPr id="13" name="グラフィックス 12">
              <a:extLst>
                <a:ext uri="{FF2B5EF4-FFF2-40B4-BE49-F238E27FC236}">
                  <a16:creationId xmlns:a16="http://schemas.microsoft.com/office/drawing/2014/main" id="{8A73D444-A131-A80B-2ABC-8379967E1052}"/>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347022" y="2888562"/>
              <a:ext cx="500752" cy="1164792"/>
            </a:xfrm>
            <a:prstGeom prst="rect">
              <a:avLst/>
            </a:prstGeom>
          </p:spPr>
        </p:pic>
        <p:grpSp>
          <p:nvGrpSpPr>
            <p:cNvPr id="14" name="グループ化 13">
              <a:extLst>
                <a:ext uri="{FF2B5EF4-FFF2-40B4-BE49-F238E27FC236}">
                  <a16:creationId xmlns:a16="http://schemas.microsoft.com/office/drawing/2014/main" id="{2E8E0812-033B-900C-1C76-5CF339EE0654}"/>
                </a:ext>
              </a:extLst>
            </p:cNvPr>
            <p:cNvGrpSpPr/>
            <p:nvPr/>
          </p:nvGrpSpPr>
          <p:grpSpPr>
            <a:xfrm>
              <a:off x="6239697" y="1243810"/>
              <a:ext cx="2866827" cy="2347050"/>
              <a:chOff x="1687463" y="1502548"/>
              <a:chExt cx="2986385" cy="2444931"/>
            </a:xfrm>
          </p:grpSpPr>
          <p:sp>
            <p:nvSpPr>
              <p:cNvPr id="24" name="四角形: 角を丸くする 23">
                <a:extLst>
                  <a:ext uri="{FF2B5EF4-FFF2-40B4-BE49-F238E27FC236}">
                    <a16:creationId xmlns:a16="http://schemas.microsoft.com/office/drawing/2014/main" id="{9E19C028-3774-6779-9FD2-663CD268D9BC}"/>
                  </a:ext>
                </a:extLst>
              </p:cNvPr>
              <p:cNvSpPr/>
              <p:nvPr/>
            </p:nvSpPr>
            <p:spPr>
              <a:xfrm>
                <a:off x="3168173" y="1570135"/>
                <a:ext cx="683110" cy="2377344"/>
              </a:xfrm>
              <a:prstGeom prst="roundRect">
                <a:avLst>
                  <a:gd name="adj" fmla="val 6029"/>
                </a:avLst>
              </a:prstGeom>
              <a:solidFill>
                <a:srgbClr val="FEF3E6"/>
              </a:solidFill>
              <a:ln w="19050">
                <a:solidFill>
                  <a:srgbClr val="EF7019"/>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sp>
            <p:nvSpPr>
              <p:cNvPr id="31" name="テキスト ボックス 30">
                <a:extLst>
                  <a:ext uri="{FF2B5EF4-FFF2-40B4-BE49-F238E27FC236}">
                    <a16:creationId xmlns:a16="http://schemas.microsoft.com/office/drawing/2014/main" id="{E0EE6B51-DDE3-0713-8E36-E94DB5E1D775}"/>
                  </a:ext>
                </a:extLst>
              </p:cNvPr>
              <p:cNvSpPr txBox="1"/>
              <p:nvPr/>
            </p:nvSpPr>
            <p:spPr>
              <a:xfrm>
                <a:off x="2482981" y="1502549"/>
                <a:ext cx="743393" cy="275793"/>
              </a:xfrm>
              <a:prstGeom prst="rect">
                <a:avLst/>
              </a:prstGeom>
              <a:noFill/>
            </p:spPr>
            <p:txBody>
              <a:bodyPr wrap="square" rtlCol="0">
                <a:spAutoFit/>
              </a:bodyP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1" lang="en-US" altLang="ja-JP" sz="9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20</a:t>
                </a:r>
                <a:r>
                  <a:rPr kumimoji="1" lang="ja-JP" altLang="en-US" sz="9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年後</a:t>
                </a:r>
              </a:p>
            </p:txBody>
          </p:sp>
          <p:sp>
            <p:nvSpPr>
              <p:cNvPr id="32" name="テキスト ボックス 31">
                <a:extLst>
                  <a:ext uri="{FF2B5EF4-FFF2-40B4-BE49-F238E27FC236}">
                    <a16:creationId xmlns:a16="http://schemas.microsoft.com/office/drawing/2014/main" id="{461F7C9E-9B9F-3CC6-3FEE-8AD8E5F50C27}"/>
                  </a:ext>
                </a:extLst>
              </p:cNvPr>
              <p:cNvSpPr txBox="1"/>
              <p:nvPr/>
            </p:nvSpPr>
            <p:spPr>
              <a:xfrm>
                <a:off x="3259465" y="1502549"/>
                <a:ext cx="709393" cy="275793"/>
              </a:xfrm>
              <a:prstGeom prst="rect">
                <a:avLst/>
              </a:prstGeom>
              <a:noFill/>
            </p:spPr>
            <p:txBody>
              <a:bodyPr wrap="square" rtlCol="0">
                <a:spAutoFit/>
              </a:bodyP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1" lang="en-US" altLang="ja-JP" sz="9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40</a:t>
                </a:r>
                <a:r>
                  <a:rPr kumimoji="1" lang="ja-JP" altLang="en-US" sz="9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年後</a:t>
                </a:r>
              </a:p>
            </p:txBody>
          </p:sp>
          <p:sp>
            <p:nvSpPr>
              <p:cNvPr id="33" name="テキスト ボックス 32">
                <a:extLst>
                  <a:ext uri="{FF2B5EF4-FFF2-40B4-BE49-F238E27FC236}">
                    <a16:creationId xmlns:a16="http://schemas.microsoft.com/office/drawing/2014/main" id="{73559162-C856-DAAF-0B64-1FDAE47F650F}"/>
                  </a:ext>
                </a:extLst>
              </p:cNvPr>
              <p:cNvSpPr txBox="1"/>
              <p:nvPr/>
            </p:nvSpPr>
            <p:spPr>
              <a:xfrm>
                <a:off x="3991353" y="1502548"/>
                <a:ext cx="682495" cy="275793"/>
              </a:xfrm>
              <a:prstGeom prst="rect">
                <a:avLst/>
              </a:prstGeom>
              <a:noFill/>
            </p:spPr>
            <p:txBody>
              <a:bodyPr wrap="square" rtlCol="0">
                <a:spAutoFit/>
              </a:bodyP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1" lang="en-US" altLang="ja-JP" sz="9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60</a:t>
                </a:r>
                <a:r>
                  <a:rPr kumimoji="1" lang="ja-JP" altLang="en-US" sz="9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年後</a:t>
                </a:r>
              </a:p>
            </p:txBody>
          </p:sp>
          <p:grpSp>
            <p:nvGrpSpPr>
              <p:cNvPr id="38" name="グループ化 37">
                <a:extLst>
                  <a:ext uri="{FF2B5EF4-FFF2-40B4-BE49-F238E27FC236}">
                    <a16:creationId xmlns:a16="http://schemas.microsoft.com/office/drawing/2014/main" id="{C0CB49D7-EE3F-789C-8C5A-E3DC9CF16C37}"/>
                  </a:ext>
                </a:extLst>
              </p:cNvPr>
              <p:cNvGrpSpPr/>
              <p:nvPr/>
            </p:nvGrpSpPr>
            <p:grpSpPr>
              <a:xfrm>
                <a:off x="1949570" y="1778555"/>
                <a:ext cx="2353426" cy="2069691"/>
                <a:chOff x="1949570" y="1778555"/>
                <a:chExt cx="2353426" cy="2069691"/>
              </a:xfrm>
            </p:grpSpPr>
            <p:cxnSp>
              <p:nvCxnSpPr>
                <p:cNvPr id="54" name="直線コネクタ 53">
                  <a:extLst>
                    <a:ext uri="{FF2B5EF4-FFF2-40B4-BE49-F238E27FC236}">
                      <a16:creationId xmlns:a16="http://schemas.microsoft.com/office/drawing/2014/main" id="{CCB813BD-133F-2511-D7B6-4BB4E6A0AEC6}"/>
                    </a:ext>
                  </a:extLst>
                </p:cNvPr>
                <p:cNvCxnSpPr/>
                <p:nvPr/>
              </p:nvCxnSpPr>
              <p:spPr>
                <a:xfrm>
                  <a:off x="1949570" y="1778555"/>
                  <a:ext cx="0" cy="2069691"/>
                </a:xfrm>
                <a:prstGeom prst="line">
                  <a:avLst/>
                </a:prstGeom>
                <a:ln>
                  <a:solidFill>
                    <a:schemeClr val="bg1">
                      <a:lumMod val="85000"/>
                    </a:schemeClr>
                  </a:solidFill>
                </a:ln>
              </p:spPr>
              <p:style>
                <a:lnRef idx="1">
                  <a:schemeClr val="dk1"/>
                </a:lnRef>
                <a:fillRef idx="0">
                  <a:schemeClr val="dk1"/>
                </a:fillRef>
                <a:effectRef idx="0">
                  <a:schemeClr val="dk1"/>
                </a:effectRef>
                <a:fontRef idx="minor">
                  <a:schemeClr val="tx1"/>
                </a:fontRef>
              </p:style>
            </p:cxnSp>
            <p:cxnSp>
              <p:nvCxnSpPr>
                <p:cNvPr id="55" name="直線コネクタ 54">
                  <a:extLst>
                    <a:ext uri="{FF2B5EF4-FFF2-40B4-BE49-F238E27FC236}">
                      <a16:creationId xmlns:a16="http://schemas.microsoft.com/office/drawing/2014/main" id="{7464A9CF-BBA4-4C1D-5C9D-3265C8C4E7A8}"/>
                    </a:ext>
                  </a:extLst>
                </p:cNvPr>
                <p:cNvCxnSpPr/>
                <p:nvPr/>
              </p:nvCxnSpPr>
              <p:spPr>
                <a:xfrm>
                  <a:off x="2750255" y="1778555"/>
                  <a:ext cx="0" cy="2069691"/>
                </a:xfrm>
                <a:prstGeom prst="line">
                  <a:avLst/>
                </a:prstGeom>
                <a:ln>
                  <a:solidFill>
                    <a:schemeClr val="bg1">
                      <a:lumMod val="85000"/>
                    </a:schemeClr>
                  </a:solidFill>
                </a:ln>
              </p:spPr>
              <p:style>
                <a:lnRef idx="1">
                  <a:schemeClr val="dk1"/>
                </a:lnRef>
                <a:fillRef idx="0">
                  <a:schemeClr val="dk1"/>
                </a:fillRef>
                <a:effectRef idx="0">
                  <a:schemeClr val="dk1"/>
                </a:effectRef>
                <a:fontRef idx="minor">
                  <a:schemeClr val="tx1"/>
                </a:fontRef>
              </p:style>
            </p:cxnSp>
            <p:cxnSp>
              <p:nvCxnSpPr>
                <p:cNvPr id="56" name="直線コネクタ 55">
                  <a:extLst>
                    <a:ext uri="{FF2B5EF4-FFF2-40B4-BE49-F238E27FC236}">
                      <a16:creationId xmlns:a16="http://schemas.microsoft.com/office/drawing/2014/main" id="{9F5FDD26-10B6-DF2E-314A-C34D8049244B}"/>
                    </a:ext>
                  </a:extLst>
                </p:cNvPr>
                <p:cNvCxnSpPr/>
                <p:nvPr/>
              </p:nvCxnSpPr>
              <p:spPr>
                <a:xfrm>
                  <a:off x="3538828" y="1778555"/>
                  <a:ext cx="0" cy="2069691"/>
                </a:xfrm>
                <a:prstGeom prst="line">
                  <a:avLst/>
                </a:prstGeom>
                <a:ln>
                  <a:solidFill>
                    <a:schemeClr val="bg1">
                      <a:lumMod val="85000"/>
                    </a:schemeClr>
                  </a:solidFill>
                </a:ln>
              </p:spPr>
              <p:style>
                <a:lnRef idx="1">
                  <a:schemeClr val="dk1"/>
                </a:lnRef>
                <a:fillRef idx="0">
                  <a:schemeClr val="dk1"/>
                </a:fillRef>
                <a:effectRef idx="0">
                  <a:schemeClr val="dk1"/>
                </a:effectRef>
                <a:fontRef idx="minor">
                  <a:schemeClr val="tx1"/>
                </a:fontRef>
              </p:style>
            </p:cxnSp>
            <p:cxnSp>
              <p:nvCxnSpPr>
                <p:cNvPr id="58" name="直線コネクタ 57">
                  <a:extLst>
                    <a:ext uri="{FF2B5EF4-FFF2-40B4-BE49-F238E27FC236}">
                      <a16:creationId xmlns:a16="http://schemas.microsoft.com/office/drawing/2014/main" id="{E1A8035A-1FDC-2A53-4BA0-F6273459D04D}"/>
                    </a:ext>
                  </a:extLst>
                </p:cNvPr>
                <p:cNvCxnSpPr/>
                <p:nvPr/>
              </p:nvCxnSpPr>
              <p:spPr>
                <a:xfrm>
                  <a:off x="4302996" y="1778555"/>
                  <a:ext cx="0" cy="2069691"/>
                </a:xfrm>
                <a:prstGeom prst="line">
                  <a:avLst/>
                </a:prstGeom>
                <a:ln>
                  <a:solidFill>
                    <a:schemeClr val="bg1">
                      <a:lumMod val="85000"/>
                    </a:schemeClr>
                  </a:solidFill>
                </a:ln>
              </p:spPr>
              <p:style>
                <a:lnRef idx="1">
                  <a:schemeClr val="dk1"/>
                </a:lnRef>
                <a:fillRef idx="0">
                  <a:schemeClr val="dk1"/>
                </a:fillRef>
                <a:effectRef idx="0">
                  <a:schemeClr val="dk1"/>
                </a:effectRef>
                <a:fontRef idx="minor">
                  <a:schemeClr val="tx1"/>
                </a:fontRef>
              </p:style>
            </p:cxnSp>
          </p:grpSp>
          <p:sp>
            <p:nvSpPr>
              <p:cNvPr id="39" name="正方形/長方形 38">
                <a:extLst>
                  <a:ext uri="{FF2B5EF4-FFF2-40B4-BE49-F238E27FC236}">
                    <a16:creationId xmlns:a16="http://schemas.microsoft.com/office/drawing/2014/main" id="{3B8F6570-4983-7780-7B8E-4390C3764F7D}"/>
                  </a:ext>
                </a:extLst>
              </p:cNvPr>
              <p:cNvSpPr/>
              <p:nvPr/>
            </p:nvSpPr>
            <p:spPr>
              <a:xfrm>
                <a:off x="2882925" y="2184085"/>
                <a:ext cx="1420070" cy="218699"/>
              </a:xfrm>
              <a:prstGeom prst="rect">
                <a:avLst/>
              </a:prstGeom>
              <a:solidFill>
                <a:srgbClr val="F28D4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latin typeface="BIZ UDPゴシック" panose="020B0400000000000000" pitchFamily="50" charset="-128"/>
                    <a:ea typeface="BIZ UDPゴシック" panose="020B0400000000000000" pitchFamily="50" charset="-128"/>
                  </a:rPr>
                  <a:t>老後費用</a:t>
                </a:r>
              </a:p>
            </p:txBody>
          </p:sp>
          <p:sp>
            <p:nvSpPr>
              <p:cNvPr id="40" name="テキスト ボックス 39">
                <a:extLst>
                  <a:ext uri="{FF2B5EF4-FFF2-40B4-BE49-F238E27FC236}">
                    <a16:creationId xmlns:a16="http://schemas.microsoft.com/office/drawing/2014/main" id="{054C9FE7-EB46-697B-A81F-EBD26BEF8E47}"/>
                  </a:ext>
                </a:extLst>
              </p:cNvPr>
              <p:cNvSpPr txBox="1"/>
              <p:nvPr/>
            </p:nvSpPr>
            <p:spPr>
              <a:xfrm>
                <a:off x="1713916" y="1502548"/>
                <a:ext cx="702201" cy="275793"/>
              </a:xfrm>
              <a:prstGeom prst="rect">
                <a:avLst/>
              </a:prstGeom>
              <a:noFill/>
            </p:spPr>
            <p:txBody>
              <a:bodyPr wrap="square" rtlCol="0">
                <a:spAutoFit/>
              </a:bodyP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1" lang="en-US" altLang="ja-JP" sz="900" b="1" dirty="0">
                    <a:solidFill>
                      <a:prstClr val="black"/>
                    </a:solidFill>
                    <a:latin typeface="BIZ UDPゴシック" panose="020B0400000000000000" pitchFamily="50" charset="-128"/>
                    <a:ea typeface="BIZ UDPゴシック" panose="020B0400000000000000" pitchFamily="50" charset="-128"/>
                  </a:rPr>
                  <a:t>1</a:t>
                </a:r>
                <a:r>
                  <a:rPr kumimoji="1" lang="en-US" altLang="ja-JP" sz="9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0</a:t>
                </a:r>
                <a:r>
                  <a:rPr kumimoji="1" lang="ja-JP" altLang="en-US" sz="9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年後</a:t>
                </a:r>
              </a:p>
            </p:txBody>
          </p:sp>
          <p:sp>
            <p:nvSpPr>
              <p:cNvPr id="41" name="正方形/長方形 40">
                <a:extLst>
                  <a:ext uri="{FF2B5EF4-FFF2-40B4-BE49-F238E27FC236}">
                    <a16:creationId xmlns:a16="http://schemas.microsoft.com/office/drawing/2014/main" id="{8F282B60-1A80-6D84-A768-1ABFEA2C5DF8}"/>
                  </a:ext>
                </a:extLst>
              </p:cNvPr>
              <p:cNvSpPr/>
              <p:nvPr/>
            </p:nvSpPr>
            <p:spPr>
              <a:xfrm>
                <a:off x="2947267" y="3280542"/>
                <a:ext cx="1044075" cy="218699"/>
              </a:xfrm>
              <a:prstGeom prst="rect">
                <a:avLst/>
              </a:prstGeom>
              <a:solidFill>
                <a:srgbClr val="F7B26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latin typeface="BIZ UDPゴシック" panose="020B0400000000000000" pitchFamily="50" charset="-128"/>
                    <a:ea typeface="BIZ UDPゴシック" panose="020B0400000000000000" pitchFamily="50" charset="-128"/>
                  </a:rPr>
                  <a:t>子育て費用</a:t>
                </a:r>
              </a:p>
            </p:txBody>
          </p:sp>
          <p:sp>
            <p:nvSpPr>
              <p:cNvPr id="42" name="正方形/長方形 41">
                <a:extLst>
                  <a:ext uri="{FF2B5EF4-FFF2-40B4-BE49-F238E27FC236}">
                    <a16:creationId xmlns:a16="http://schemas.microsoft.com/office/drawing/2014/main" id="{B103A608-48E8-20B0-2725-2293DF6143BC}"/>
                  </a:ext>
                </a:extLst>
              </p:cNvPr>
              <p:cNvSpPr/>
              <p:nvPr/>
            </p:nvSpPr>
            <p:spPr>
              <a:xfrm>
                <a:off x="1702079" y="2184085"/>
                <a:ext cx="961642" cy="218699"/>
              </a:xfrm>
              <a:prstGeom prst="rect">
                <a:avLst/>
              </a:prstGeom>
              <a:solidFill>
                <a:srgbClr val="F7B26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latin typeface="BIZ UDPゴシック" panose="020B0400000000000000" pitchFamily="50" charset="-128"/>
                    <a:ea typeface="BIZ UDPゴシック" panose="020B0400000000000000" pitchFamily="50" charset="-128"/>
                  </a:rPr>
                  <a:t>子育て費用</a:t>
                </a:r>
              </a:p>
            </p:txBody>
          </p:sp>
          <p:sp>
            <p:nvSpPr>
              <p:cNvPr id="43" name="矢印: 右 42">
                <a:extLst>
                  <a:ext uri="{FF2B5EF4-FFF2-40B4-BE49-F238E27FC236}">
                    <a16:creationId xmlns:a16="http://schemas.microsoft.com/office/drawing/2014/main" id="{281BC0D7-0442-39A9-1196-F0925703072B}"/>
                  </a:ext>
                </a:extLst>
              </p:cNvPr>
              <p:cNvSpPr/>
              <p:nvPr/>
            </p:nvSpPr>
            <p:spPr>
              <a:xfrm>
                <a:off x="1687463" y="2460033"/>
                <a:ext cx="2615527" cy="237906"/>
              </a:xfrm>
              <a:prstGeom prst="rightArrow">
                <a:avLst/>
              </a:prstGeom>
              <a:solidFill>
                <a:schemeClr val="bg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sp>
            <p:nvSpPr>
              <p:cNvPr id="44" name="テキスト ボックス 43">
                <a:extLst>
                  <a:ext uri="{FF2B5EF4-FFF2-40B4-BE49-F238E27FC236}">
                    <a16:creationId xmlns:a16="http://schemas.microsoft.com/office/drawing/2014/main" id="{A637551E-CE51-B608-F222-00627275DDE2}"/>
                  </a:ext>
                </a:extLst>
              </p:cNvPr>
              <p:cNvSpPr txBox="1"/>
              <p:nvPr/>
            </p:nvSpPr>
            <p:spPr>
              <a:xfrm>
                <a:off x="1870110" y="2382645"/>
                <a:ext cx="683133" cy="280333"/>
              </a:xfrm>
              <a:prstGeom prst="rect">
                <a:avLst/>
              </a:prstGeom>
              <a:noFill/>
            </p:spPr>
            <p:txBody>
              <a:bodyPr wrap="square" rtlCol="0">
                <a:spAutoFit/>
              </a:bodyP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9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生活費等</a:t>
                </a:r>
              </a:p>
            </p:txBody>
          </p:sp>
          <p:sp>
            <p:nvSpPr>
              <p:cNvPr id="49" name="矢印: 右 48">
                <a:extLst>
                  <a:ext uri="{FF2B5EF4-FFF2-40B4-BE49-F238E27FC236}">
                    <a16:creationId xmlns:a16="http://schemas.microsoft.com/office/drawing/2014/main" id="{6070AA35-7C6B-C75C-2A2D-C9B2D6EFDE86}"/>
                  </a:ext>
                </a:extLst>
              </p:cNvPr>
              <p:cNvSpPr/>
              <p:nvPr/>
            </p:nvSpPr>
            <p:spPr>
              <a:xfrm>
                <a:off x="2750255" y="3556337"/>
                <a:ext cx="1552735" cy="237906"/>
              </a:xfrm>
              <a:prstGeom prst="rightArrow">
                <a:avLst/>
              </a:prstGeom>
              <a:solidFill>
                <a:schemeClr val="bg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sp>
            <p:nvSpPr>
              <p:cNvPr id="52" name="テキスト ボックス 51">
                <a:extLst>
                  <a:ext uri="{FF2B5EF4-FFF2-40B4-BE49-F238E27FC236}">
                    <a16:creationId xmlns:a16="http://schemas.microsoft.com/office/drawing/2014/main" id="{72FAD57B-7AF9-1345-7730-AC710EA6BB29}"/>
                  </a:ext>
                </a:extLst>
              </p:cNvPr>
              <p:cNvSpPr txBox="1"/>
              <p:nvPr/>
            </p:nvSpPr>
            <p:spPr>
              <a:xfrm>
                <a:off x="2720158" y="3463266"/>
                <a:ext cx="683133" cy="280333"/>
              </a:xfrm>
              <a:prstGeom prst="rect">
                <a:avLst/>
              </a:prstGeom>
              <a:noFill/>
            </p:spPr>
            <p:txBody>
              <a:bodyPr wrap="square" rtlCol="0">
                <a:spAutoFit/>
              </a:bodyP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9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生活費等</a:t>
                </a:r>
              </a:p>
            </p:txBody>
          </p:sp>
        </p:grpSp>
        <p:sp>
          <p:nvSpPr>
            <p:cNvPr id="59" name="テキスト ボックス 58">
              <a:extLst>
                <a:ext uri="{FF2B5EF4-FFF2-40B4-BE49-F238E27FC236}">
                  <a16:creationId xmlns:a16="http://schemas.microsoft.com/office/drawing/2014/main" id="{19F846AF-9A89-73DE-124A-C36016A35ECE}"/>
                </a:ext>
              </a:extLst>
            </p:cNvPr>
            <p:cNvSpPr txBox="1"/>
            <p:nvPr/>
          </p:nvSpPr>
          <p:spPr>
            <a:xfrm>
              <a:off x="5103935" y="1004333"/>
              <a:ext cx="4151781" cy="264752"/>
            </a:xfrm>
            <a:prstGeom prst="rect">
              <a:avLst/>
            </a:prstGeom>
            <a:noFill/>
          </p:spPr>
          <p:txBody>
            <a:bodyPr wrap="square" rtlCol="0">
              <a:spAutoFit/>
            </a:bodyP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9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 老後費用のかかるタイミング ▼</a:t>
              </a:r>
            </a:p>
          </p:txBody>
        </p:sp>
        <p:sp>
          <p:nvSpPr>
            <p:cNvPr id="60" name="吹き出し: 角を丸めた四角形 59">
              <a:extLst>
                <a:ext uri="{FF2B5EF4-FFF2-40B4-BE49-F238E27FC236}">
                  <a16:creationId xmlns:a16="http://schemas.microsoft.com/office/drawing/2014/main" id="{F7964E41-BFD0-8EDB-7073-8D65C87EA054}"/>
                </a:ext>
              </a:extLst>
            </p:cNvPr>
            <p:cNvSpPr/>
            <p:nvPr/>
          </p:nvSpPr>
          <p:spPr>
            <a:xfrm>
              <a:off x="7664220" y="1539765"/>
              <a:ext cx="661021" cy="205987"/>
            </a:xfrm>
            <a:prstGeom prst="wedgeRoundRectCallout">
              <a:avLst>
                <a:gd name="adj1" fmla="val -20333"/>
                <a:gd name="adj2" fmla="val 89386"/>
                <a:gd name="adj3" fmla="val 16667"/>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親：</a:t>
              </a:r>
              <a:r>
                <a:rPr kumimoji="1" lang="en-US" altLang="ja-JP" sz="800" b="1" dirty="0">
                  <a:solidFill>
                    <a:prstClr val="black"/>
                  </a:solidFill>
                  <a:latin typeface="BIZ UDPゴシック" panose="020B0400000000000000" pitchFamily="50" charset="-128"/>
                  <a:ea typeface="BIZ UDPゴシック" panose="020B0400000000000000" pitchFamily="50" charset="-128"/>
                </a:rPr>
                <a:t>7</a:t>
              </a:r>
              <a:r>
                <a:rPr kumimoji="1" lang="en-US" altLang="ja-JP" sz="8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5</a:t>
              </a:r>
              <a:r>
                <a:rPr kumimoji="1" lang="ja-JP" altLang="en-US" sz="8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歳</a:t>
              </a:r>
            </a:p>
          </p:txBody>
        </p:sp>
        <p:sp>
          <p:nvSpPr>
            <p:cNvPr id="61" name="吹き出し: 角を丸めた四角形 60">
              <a:extLst>
                <a:ext uri="{FF2B5EF4-FFF2-40B4-BE49-F238E27FC236}">
                  <a16:creationId xmlns:a16="http://schemas.microsoft.com/office/drawing/2014/main" id="{11B7CCEB-2AA0-9A6D-2641-A6611B6FD071}"/>
                </a:ext>
              </a:extLst>
            </p:cNvPr>
            <p:cNvSpPr/>
            <p:nvPr/>
          </p:nvSpPr>
          <p:spPr>
            <a:xfrm>
              <a:off x="7664220" y="2614238"/>
              <a:ext cx="661021" cy="205987"/>
            </a:xfrm>
            <a:prstGeom prst="wedgeRoundRectCallout">
              <a:avLst>
                <a:gd name="adj1" fmla="val -20333"/>
                <a:gd name="adj2" fmla="val 89386"/>
                <a:gd name="adj3" fmla="val 16667"/>
              </a:avLst>
            </a:prstGeom>
            <a:solidFill>
              <a:srgbClr val="FFF8C5"/>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子：</a:t>
              </a:r>
              <a:r>
                <a:rPr kumimoji="1" lang="en-US" altLang="ja-JP" sz="800" b="1" dirty="0">
                  <a:solidFill>
                    <a:prstClr val="black"/>
                  </a:solidFill>
                  <a:latin typeface="BIZ UDPゴシック" panose="020B0400000000000000" pitchFamily="50" charset="-128"/>
                  <a:ea typeface="BIZ UDPゴシック" panose="020B0400000000000000" pitchFamily="50" charset="-128"/>
                </a:rPr>
                <a:t>4</a:t>
              </a:r>
              <a:r>
                <a:rPr kumimoji="1" lang="en-US" altLang="ja-JP" sz="8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5</a:t>
              </a:r>
              <a:r>
                <a:rPr kumimoji="1" lang="ja-JP" altLang="en-US" sz="8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歳</a:t>
              </a:r>
            </a:p>
          </p:txBody>
        </p:sp>
        <p:pic>
          <p:nvPicPr>
            <p:cNvPr id="63" name="グラフィックス 62">
              <a:extLst>
                <a:ext uri="{FF2B5EF4-FFF2-40B4-BE49-F238E27FC236}">
                  <a16:creationId xmlns:a16="http://schemas.microsoft.com/office/drawing/2014/main" id="{BC0BDBCC-6729-1344-183E-499EB69F1C6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483287" y="3172588"/>
              <a:ext cx="2157521" cy="1088613"/>
            </a:xfrm>
            <a:prstGeom prst="rect">
              <a:avLst/>
            </a:prstGeom>
          </p:spPr>
        </p:pic>
        <p:sp>
          <p:nvSpPr>
            <p:cNvPr id="64" name="テキスト ボックス 63">
              <a:extLst>
                <a:ext uri="{FF2B5EF4-FFF2-40B4-BE49-F238E27FC236}">
                  <a16:creationId xmlns:a16="http://schemas.microsoft.com/office/drawing/2014/main" id="{3EB8FF7E-DE29-BF0E-A843-7811BFE6AB12}"/>
                </a:ext>
              </a:extLst>
            </p:cNvPr>
            <p:cNvSpPr txBox="1"/>
            <p:nvPr/>
          </p:nvSpPr>
          <p:spPr>
            <a:xfrm>
              <a:off x="6643197" y="3618142"/>
              <a:ext cx="1870192" cy="646331"/>
            </a:xfrm>
            <a:prstGeom prst="rect">
              <a:avLst/>
            </a:prstGeom>
            <a:noFill/>
          </p:spPr>
          <p:txBody>
            <a:bodyPr wrap="none" rtlCol="0">
              <a:spAutoFit/>
            </a:bodyPr>
            <a:lstStyle/>
            <a:p>
              <a:pPr algn="ctr"/>
              <a:r>
                <a:rPr kumimoji="1" lang="ja-JP" altLang="en-US" sz="900" b="1" dirty="0">
                  <a:solidFill>
                    <a:schemeClr val="bg1"/>
                  </a:solidFill>
                  <a:latin typeface="BIZ UDPゴシック" panose="020B0400000000000000" pitchFamily="50" charset="-128"/>
                  <a:ea typeface="BIZ UDPゴシック" panose="020B0400000000000000" pitchFamily="50" charset="-128"/>
                </a:rPr>
                <a:t>親が経済的に自立していないと</a:t>
              </a:r>
              <a:endParaRPr kumimoji="1" lang="en-US" altLang="ja-JP" sz="900" b="1" dirty="0">
                <a:solidFill>
                  <a:schemeClr val="bg1"/>
                </a:solidFill>
                <a:latin typeface="BIZ UDPゴシック" panose="020B0400000000000000" pitchFamily="50" charset="-128"/>
                <a:ea typeface="BIZ UDPゴシック" panose="020B0400000000000000" pitchFamily="50" charset="-128"/>
              </a:endParaRPr>
            </a:p>
            <a:p>
              <a:pPr algn="ctr"/>
              <a:r>
                <a:rPr kumimoji="1" lang="ja-JP" altLang="en-US" sz="900" b="1" dirty="0">
                  <a:solidFill>
                    <a:schemeClr val="bg1"/>
                  </a:solidFill>
                  <a:latin typeface="BIZ UDPゴシック" panose="020B0400000000000000" pitchFamily="50" charset="-128"/>
                  <a:ea typeface="BIZ UDPゴシック" panose="020B0400000000000000" pitchFamily="50" charset="-128"/>
                </a:rPr>
                <a:t>子育て費用と老後費用の</a:t>
              </a:r>
              <a:endParaRPr kumimoji="1" lang="en-US" altLang="ja-JP" sz="900" b="1" dirty="0">
                <a:solidFill>
                  <a:schemeClr val="bg1"/>
                </a:solidFill>
                <a:latin typeface="BIZ UDPゴシック" panose="020B0400000000000000" pitchFamily="50" charset="-128"/>
                <a:ea typeface="BIZ UDPゴシック" panose="020B0400000000000000" pitchFamily="50" charset="-128"/>
              </a:endParaRPr>
            </a:p>
            <a:p>
              <a:pPr algn="ctr"/>
              <a:r>
                <a:rPr kumimoji="1" lang="ja-JP" altLang="en-US" sz="900" b="1" dirty="0">
                  <a:solidFill>
                    <a:schemeClr val="bg1"/>
                  </a:solidFill>
                  <a:latin typeface="BIZ UDPゴシック" panose="020B0400000000000000" pitchFamily="50" charset="-128"/>
                  <a:ea typeface="BIZ UDPゴシック" panose="020B0400000000000000" pitchFamily="50" charset="-128"/>
                </a:rPr>
                <a:t>ダブルパンチ！</a:t>
              </a:r>
            </a:p>
            <a:p>
              <a:endParaRPr kumimoji="1" lang="ja-JP" altLang="en-US" sz="900" dirty="0">
                <a:solidFill>
                  <a:schemeClr val="bg1"/>
                </a:solidFill>
                <a:latin typeface="BIZ UDPゴシック" panose="020B0400000000000000" pitchFamily="50" charset="-128"/>
                <a:ea typeface="BIZ UDPゴシック" panose="020B0400000000000000" pitchFamily="50" charset="-128"/>
              </a:endParaRPr>
            </a:p>
          </p:txBody>
        </p:sp>
      </p:grpSp>
      <p:sp>
        <p:nvSpPr>
          <p:cNvPr id="67" name="フッター プレースホルダー 3">
            <a:extLst>
              <a:ext uri="{FF2B5EF4-FFF2-40B4-BE49-F238E27FC236}">
                <a16:creationId xmlns:a16="http://schemas.microsoft.com/office/drawing/2014/main" id="{5C8BABBA-4108-70F7-C916-1D1AA4EC5BB4}"/>
              </a:ext>
            </a:extLst>
          </p:cNvPr>
          <p:cNvSpPr txBox="1">
            <a:spLocks/>
          </p:cNvSpPr>
          <p:nvPr/>
        </p:nvSpPr>
        <p:spPr>
          <a:xfrm>
            <a:off x="3316222" y="6454997"/>
            <a:ext cx="3273554" cy="290478"/>
          </a:xfrm>
          <a:prstGeom prst="rect">
            <a:avLst/>
          </a:prstGeom>
          <a:noFill/>
          <a:ln>
            <a:noFill/>
          </a:ln>
        </p:spPr>
        <p:txBody>
          <a:bodyPr spcFirstLastPara="1" wrap="square" lIns="82939" tIns="41458" rIns="82939" bIns="41458"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SzPts val="1400"/>
              <a:buFont typeface="Arial"/>
              <a:buNone/>
              <a:defRPr sz="1052" b="0" i="0" u="none" strike="noStrike" cap="none">
                <a:solidFill>
                  <a:srgbClr val="888888"/>
                </a:solidFill>
                <a:latin typeface="UD デジタル 教科書体 NK-B" panose="02020700000000000000" pitchFamily="18" charset="-128"/>
                <a:ea typeface="UD デジタル 教科書体 NK-B" panose="02020700000000000000" pitchFamily="18" charset="-128"/>
                <a:cs typeface="Arial"/>
                <a:sym typeface="Arial"/>
              </a:defRPr>
            </a:lvl1pPr>
            <a:lvl2pPr marR="0" lvl="1"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9pPr>
          </a:lstStyle>
          <a:p>
            <a:r>
              <a:rPr lang="en-US" altLang="ja-JP" sz="954" dirty="0">
                <a:latin typeface="BIZ UDPゴシック" panose="020B0400000000000000" pitchFamily="50" charset="-128"/>
                <a:ea typeface="BIZ UDPゴシック" panose="020B0400000000000000" pitchFamily="50" charset="-128"/>
              </a:rPr>
              <a:t>©2025</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kids</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money</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school</a:t>
            </a:r>
            <a:endParaRPr lang="ja-JP" altLang="en-US" sz="954"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413669710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81D2E0-21D4-FBA7-4E16-518906FA3898}"/>
            </a:ext>
          </a:extLst>
        </p:cNvPr>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FED94350-4F9B-A54D-9050-424F14DB5903}"/>
              </a:ext>
            </a:extLst>
          </p:cNvPr>
          <p:cNvSpPr txBox="1"/>
          <p:nvPr/>
        </p:nvSpPr>
        <p:spPr>
          <a:xfrm>
            <a:off x="560817" y="1621958"/>
            <a:ext cx="5538769"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b="1" dirty="0">
                <a:solidFill>
                  <a:srgbClr val="E7E6E6">
                    <a:lumMod val="25000"/>
                  </a:srgbClr>
                </a:solidFill>
                <a:latin typeface="BIZ UDPゴシック" panose="020B0400000000000000" pitchFamily="50" charset="-128"/>
                <a:ea typeface="BIZ UDPゴシック" panose="020B0400000000000000" pitchFamily="50" charset="-128"/>
              </a:rPr>
              <a:t>年金や老後の必要費用など</a:t>
            </a:r>
            <a:r>
              <a:rPr kumimoji="1" lang="ja-JP" altLang="en-US" sz="1800" b="1" i="0" u="none" strike="noStrike" kern="1200" cap="none" spc="0" normalizeH="0" baseline="0" noProof="0" dirty="0">
                <a:ln>
                  <a:noFill/>
                </a:ln>
                <a:solidFill>
                  <a:srgbClr val="E7E6E6">
                    <a:lumMod val="25000"/>
                  </a:srgbClr>
                </a:solidFill>
                <a:effectLst/>
                <a:uLnTx/>
                <a:uFillTx/>
                <a:latin typeface="BIZ UDPゴシック" panose="020B0400000000000000" pitchFamily="50" charset="-128"/>
                <a:ea typeface="BIZ UDPゴシック" panose="020B0400000000000000" pitchFamily="50" charset="-128"/>
                <a:cs typeface="+mn-cs"/>
              </a:rPr>
              <a:t>の話を挟みます</a:t>
            </a:r>
          </a:p>
        </p:txBody>
      </p:sp>
      <p:sp>
        <p:nvSpPr>
          <p:cNvPr id="4" name="テキスト ボックス 3">
            <a:extLst>
              <a:ext uri="{FF2B5EF4-FFF2-40B4-BE49-F238E27FC236}">
                <a16:creationId xmlns:a16="http://schemas.microsoft.com/office/drawing/2014/main" id="{EDAD6457-A73A-61BA-FDDC-90B724815E69}"/>
              </a:ext>
            </a:extLst>
          </p:cNvPr>
          <p:cNvSpPr txBox="1"/>
          <p:nvPr/>
        </p:nvSpPr>
        <p:spPr>
          <a:xfrm>
            <a:off x="440689" y="512127"/>
            <a:ext cx="6191605" cy="584775"/>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E7E6E6">
                    <a:lumMod val="25000"/>
                  </a:srgbClr>
                </a:solidFill>
                <a:effectLst/>
                <a:uLnTx/>
                <a:uFillTx/>
                <a:latin typeface="BIZ UDPゴシック" panose="020B0400000000000000" pitchFamily="50" charset="-128"/>
                <a:ea typeface="BIZ UDPゴシック" panose="020B0400000000000000" pitchFamily="50" charset="-128"/>
                <a:cs typeface="+mn-cs"/>
              </a:rPr>
              <a:t>子どもの将来のためのお金の話　～子どもに負担をかけない老後のお金～</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dirty="0">
              <a:ln>
                <a:noFill/>
              </a:ln>
              <a:solidFill>
                <a:srgbClr val="E7E6E6">
                  <a:lumMod val="25000"/>
                </a:srgbClr>
              </a:solidFill>
              <a:effectLst/>
              <a:uLnTx/>
              <a:uFillTx/>
              <a:latin typeface="BIZ UDPゴシック" panose="020B0400000000000000" pitchFamily="50" charset="-128"/>
              <a:ea typeface="BIZ UDPゴシック" panose="020B0400000000000000" pitchFamily="50" charset="-128"/>
              <a:cs typeface="+mn-cs"/>
            </a:endParaRPr>
          </a:p>
        </p:txBody>
      </p:sp>
    </p:spTree>
    <p:extLst>
      <p:ext uri="{BB962C8B-B14F-4D97-AF65-F5344CB8AC3E}">
        <p14:creationId xmlns:p14="http://schemas.microsoft.com/office/powerpoint/2010/main" val="176910722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1BC7D2-1313-F24B-CCE4-512F33752825}"/>
            </a:ext>
          </a:extLst>
        </p:cNvPr>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118849DE-D17B-5A73-0250-D7C2D437EACB}"/>
              </a:ext>
            </a:extLst>
          </p:cNvPr>
          <p:cNvSpPr txBox="1"/>
          <p:nvPr/>
        </p:nvSpPr>
        <p:spPr>
          <a:xfrm>
            <a:off x="440689" y="512127"/>
            <a:ext cx="6191605"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E7E6E6">
                    <a:lumMod val="25000"/>
                  </a:srgbClr>
                </a:solidFill>
                <a:effectLst/>
                <a:uLnTx/>
                <a:uFillTx/>
                <a:latin typeface="BIZ UDPゴシック" panose="020B0400000000000000" pitchFamily="50" charset="-128"/>
                <a:ea typeface="BIZ UDPゴシック" panose="020B0400000000000000" pitchFamily="50" charset="-128"/>
                <a:cs typeface="+mn-cs"/>
              </a:rPr>
              <a:t>子どもの将来のためのお金の話　～</a:t>
            </a:r>
            <a:r>
              <a:rPr kumimoji="1" lang="ja-JP" altLang="en-US" sz="1400" b="1" dirty="0">
                <a:solidFill>
                  <a:srgbClr val="E7E6E6">
                    <a:lumMod val="25000"/>
                  </a:srgbClr>
                </a:solidFill>
                <a:latin typeface="BIZ UDPゴシック" panose="020B0400000000000000" pitchFamily="50" charset="-128"/>
                <a:ea typeface="BIZ UDPゴシック" panose="020B0400000000000000" pitchFamily="50" charset="-128"/>
              </a:rPr>
              <a:t>子どもに負担をかけない老後のお金</a:t>
            </a:r>
            <a:r>
              <a:rPr kumimoji="1" lang="ja-JP" altLang="en-US" sz="1400" b="1" i="0" u="none" strike="noStrike" kern="1200" cap="none" spc="0" normalizeH="0" baseline="0" noProof="0" dirty="0">
                <a:ln>
                  <a:noFill/>
                </a:ln>
                <a:solidFill>
                  <a:srgbClr val="E7E6E6">
                    <a:lumMod val="25000"/>
                  </a:srgbClr>
                </a:solidFill>
                <a:effectLst/>
                <a:uLnTx/>
                <a:uFillTx/>
                <a:latin typeface="BIZ UDPゴシック" panose="020B0400000000000000" pitchFamily="50" charset="-128"/>
                <a:ea typeface="BIZ UDPゴシック" panose="020B0400000000000000" pitchFamily="50" charset="-128"/>
                <a:cs typeface="+mn-cs"/>
              </a:rPr>
              <a:t>～</a:t>
            </a:r>
            <a:endParaRPr kumimoji="1" lang="ja-JP" altLang="en-US" sz="1800" b="1" i="0" u="none" strike="noStrike" kern="1200" cap="none" spc="0" normalizeH="0" baseline="0" noProof="0" dirty="0">
              <a:ln>
                <a:noFill/>
              </a:ln>
              <a:solidFill>
                <a:srgbClr val="E7E6E6">
                  <a:lumMod val="25000"/>
                </a:srgbClr>
              </a:solidFill>
              <a:effectLst/>
              <a:uLnTx/>
              <a:uFillTx/>
              <a:latin typeface="BIZ UDPゴシック" panose="020B0400000000000000" pitchFamily="50" charset="-128"/>
              <a:ea typeface="BIZ UDPゴシック" panose="020B0400000000000000" pitchFamily="50" charset="-128"/>
              <a:cs typeface="+mn-cs"/>
            </a:endParaRPr>
          </a:p>
        </p:txBody>
      </p:sp>
      <p:sp>
        <p:nvSpPr>
          <p:cNvPr id="3" name="テキスト ボックス 2">
            <a:extLst>
              <a:ext uri="{FF2B5EF4-FFF2-40B4-BE49-F238E27FC236}">
                <a16:creationId xmlns:a16="http://schemas.microsoft.com/office/drawing/2014/main" id="{29197F61-36BE-A291-FD48-C677D819FA3C}"/>
              </a:ext>
            </a:extLst>
          </p:cNvPr>
          <p:cNvSpPr txBox="1"/>
          <p:nvPr/>
        </p:nvSpPr>
        <p:spPr>
          <a:xfrm>
            <a:off x="713305" y="1312321"/>
            <a:ext cx="7749722"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F4A169"/>
                </a:solidFill>
                <a:effectLst/>
                <a:uLnTx/>
                <a:uFillTx/>
                <a:latin typeface="BIZ UDPゴシック" panose="020B0400000000000000" pitchFamily="50" charset="-128"/>
                <a:ea typeface="BIZ UDPゴシック" panose="020B0400000000000000" pitchFamily="50" charset="-128"/>
                <a:cs typeface="+mn-cs"/>
              </a:rPr>
              <a:t> </a:t>
            </a:r>
            <a:r>
              <a:rPr kumimoji="1" lang="ja-JP" altLang="en-US" sz="1400" b="1" dirty="0">
                <a:solidFill>
                  <a:srgbClr val="F4A169"/>
                </a:solidFill>
                <a:latin typeface="BIZ UDPゴシック" panose="020B0400000000000000" pitchFamily="50" charset="-128"/>
                <a:ea typeface="BIZ UDPゴシック" panose="020B0400000000000000" pitchFamily="50" charset="-128"/>
              </a:rPr>
              <a:t>まとめ</a:t>
            </a:r>
            <a:endParaRPr kumimoji="1" lang="ja-JP" altLang="en-US" sz="1400" b="1" i="0" u="none" strike="noStrike" kern="1200" cap="none" spc="0" normalizeH="0" baseline="0" noProof="0" dirty="0">
              <a:ln>
                <a:noFill/>
              </a:ln>
              <a:solidFill>
                <a:srgbClr val="F4A169"/>
              </a:solidFill>
              <a:effectLst/>
              <a:uLnTx/>
              <a:uFillTx/>
              <a:latin typeface="BIZ UDPゴシック" panose="020B0400000000000000" pitchFamily="50" charset="-128"/>
              <a:ea typeface="BIZ UDPゴシック" panose="020B0400000000000000" pitchFamily="50" charset="-128"/>
              <a:cs typeface="+mn-cs"/>
            </a:endParaRPr>
          </a:p>
        </p:txBody>
      </p:sp>
      <p:pic>
        <p:nvPicPr>
          <p:cNvPr id="7" name="図 6">
            <a:extLst>
              <a:ext uri="{FF2B5EF4-FFF2-40B4-BE49-F238E27FC236}">
                <a16:creationId xmlns:a16="http://schemas.microsoft.com/office/drawing/2014/main" id="{1C11C262-4661-A248-94C1-1E8748666198}"/>
              </a:ext>
            </a:extLst>
          </p:cNvPr>
          <p:cNvPicPr>
            <a:picLocks noChangeAspect="1"/>
          </p:cNvPicPr>
          <p:nvPr/>
        </p:nvPicPr>
        <p:blipFill>
          <a:blip r:embed="rId3"/>
          <a:stretch>
            <a:fillRect/>
          </a:stretch>
        </p:blipFill>
        <p:spPr>
          <a:xfrm flipH="1">
            <a:off x="581042" y="1263737"/>
            <a:ext cx="45719" cy="384042"/>
          </a:xfrm>
          <a:prstGeom prst="rect">
            <a:avLst/>
          </a:prstGeom>
        </p:spPr>
      </p:pic>
      <p:pic>
        <p:nvPicPr>
          <p:cNvPr id="9" name="図 8">
            <a:extLst>
              <a:ext uri="{FF2B5EF4-FFF2-40B4-BE49-F238E27FC236}">
                <a16:creationId xmlns:a16="http://schemas.microsoft.com/office/drawing/2014/main" id="{86C5233C-31BB-9153-310B-3B6831FD8F6D}"/>
              </a:ext>
            </a:extLst>
          </p:cNvPr>
          <p:cNvPicPr>
            <a:picLocks noChangeAspect="1"/>
          </p:cNvPicPr>
          <p:nvPr/>
        </p:nvPicPr>
        <p:blipFill>
          <a:blip r:embed="rId4"/>
          <a:stretch>
            <a:fillRect/>
          </a:stretch>
        </p:blipFill>
        <p:spPr>
          <a:xfrm>
            <a:off x="789709" y="2043433"/>
            <a:ext cx="234860" cy="241571"/>
          </a:xfrm>
          <a:prstGeom prst="rect">
            <a:avLst/>
          </a:prstGeom>
        </p:spPr>
      </p:pic>
      <p:pic>
        <p:nvPicPr>
          <p:cNvPr id="12" name="図 11">
            <a:extLst>
              <a:ext uri="{FF2B5EF4-FFF2-40B4-BE49-F238E27FC236}">
                <a16:creationId xmlns:a16="http://schemas.microsoft.com/office/drawing/2014/main" id="{8B45673B-D5B7-5311-BBAA-0D7918854FC1}"/>
              </a:ext>
            </a:extLst>
          </p:cNvPr>
          <p:cNvPicPr>
            <a:picLocks noChangeAspect="1"/>
          </p:cNvPicPr>
          <p:nvPr/>
        </p:nvPicPr>
        <p:blipFill>
          <a:blip r:embed="rId4"/>
          <a:stretch>
            <a:fillRect/>
          </a:stretch>
        </p:blipFill>
        <p:spPr>
          <a:xfrm>
            <a:off x="789709" y="4294096"/>
            <a:ext cx="234860" cy="241571"/>
          </a:xfrm>
          <a:prstGeom prst="rect">
            <a:avLst/>
          </a:prstGeom>
        </p:spPr>
      </p:pic>
      <p:sp>
        <p:nvSpPr>
          <p:cNvPr id="15" name="テキスト ボックス 14">
            <a:extLst>
              <a:ext uri="{FF2B5EF4-FFF2-40B4-BE49-F238E27FC236}">
                <a16:creationId xmlns:a16="http://schemas.microsoft.com/office/drawing/2014/main" id="{3B9B5306-55D4-0AA0-E3B8-D9E5C109C48F}"/>
              </a:ext>
            </a:extLst>
          </p:cNvPr>
          <p:cNvSpPr txBox="1"/>
          <p:nvPr/>
        </p:nvSpPr>
        <p:spPr>
          <a:xfrm>
            <a:off x="1029386" y="1859044"/>
            <a:ext cx="8186345" cy="475515"/>
          </a:xfrm>
          <a:prstGeom prst="rect">
            <a:avLst/>
          </a:prstGeom>
          <a:noFill/>
        </p:spPr>
        <p:txBody>
          <a:bodyPr wrap="square" rtlCol="0">
            <a:spAutoFit/>
          </a:bodyP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dirty="0">
                <a:solidFill>
                  <a:prstClr val="black"/>
                </a:solidFill>
                <a:latin typeface="BIZ UDPゴシック" panose="020B0400000000000000" pitchFamily="50" charset="-128"/>
                <a:ea typeface="BIZ UDPゴシック" panose="020B0400000000000000" pitchFamily="50" charset="-128"/>
              </a:rPr>
              <a:t>目先の子育てにかかるお金も大事</a:t>
            </a:r>
            <a:endParaRPr kumimoji="1" lang="ja-JP" altLang="en-US" sz="20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pic>
        <p:nvPicPr>
          <p:cNvPr id="16" name="図 15">
            <a:extLst>
              <a:ext uri="{FF2B5EF4-FFF2-40B4-BE49-F238E27FC236}">
                <a16:creationId xmlns:a16="http://schemas.microsoft.com/office/drawing/2014/main" id="{73C4F799-DFC3-AB13-84B6-1435B271C3B3}"/>
              </a:ext>
            </a:extLst>
          </p:cNvPr>
          <p:cNvPicPr>
            <a:picLocks noChangeAspect="1"/>
          </p:cNvPicPr>
          <p:nvPr/>
        </p:nvPicPr>
        <p:blipFill>
          <a:blip r:embed="rId4"/>
          <a:stretch>
            <a:fillRect/>
          </a:stretch>
        </p:blipFill>
        <p:spPr>
          <a:xfrm>
            <a:off x="789709" y="2897538"/>
            <a:ext cx="234860" cy="241571"/>
          </a:xfrm>
          <a:prstGeom prst="rect">
            <a:avLst/>
          </a:prstGeom>
        </p:spPr>
      </p:pic>
      <p:sp>
        <p:nvSpPr>
          <p:cNvPr id="17" name="正方形/長方形 16">
            <a:extLst>
              <a:ext uri="{FF2B5EF4-FFF2-40B4-BE49-F238E27FC236}">
                <a16:creationId xmlns:a16="http://schemas.microsoft.com/office/drawing/2014/main" id="{DA35D45B-0A37-748A-65F1-3BD0A05FCBCD}"/>
              </a:ext>
            </a:extLst>
          </p:cNvPr>
          <p:cNvSpPr/>
          <p:nvPr/>
        </p:nvSpPr>
        <p:spPr>
          <a:xfrm>
            <a:off x="5936673" y="2894027"/>
            <a:ext cx="2667000" cy="313811"/>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sp>
        <p:nvSpPr>
          <p:cNvPr id="18" name="正方形/長方形 17">
            <a:extLst>
              <a:ext uri="{FF2B5EF4-FFF2-40B4-BE49-F238E27FC236}">
                <a16:creationId xmlns:a16="http://schemas.microsoft.com/office/drawing/2014/main" id="{4F020DC2-B348-EAE1-C40A-2E6392C09F2F}"/>
              </a:ext>
            </a:extLst>
          </p:cNvPr>
          <p:cNvSpPr/>
          <p:nvPr/>
        </p:nvSpPr>
        <p:spPr>
          <a:xfrm>
            <a:off x="1024569" y="3371180"/>
            <a:ext cx="1582444" cy="313811"/>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sp>
        <p:nvSpPr>
          <p:cNvPr id="13" name="テキスト ボックス 12">
            <a:extLst>
              <a:ext uri="{FF2B5EF4-FFF2-40B4-BE49-F238E27FC236}">
                <a16:creationId xmlns:a16="http://schemas.microsoft.com/office/drawing/2014/main" id="{D0ACE898-4AC9-F940-DE55-599351CE2330}"/>
              </a:ext>
            </a:extLst>
          </p:cNvPr>
          <p:cNvSpPr txBox="1"/>
          <p:nvPr/>
        </p:nvSpPr>
        <p:spPr>
          <a:xfrm>
            <a:off x="1006350" y="4116449"/>
            <a:ext cx="8186345" cy="475515"/>
          </a:xfrm>
          <a:prstGeom prst="rect">
            <a:avLst/>
          </a:prstGeom>
          <a:noFill/>
        </p:spPr>
        <p:txBody>
          <a:bodyPr wrap="square" rtlCol="0">
            <a:spAutoFit/>
          </a:bodyP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まずは、老後の支出や使える制度を把握しておくことが重要</a:t>
            </a:r>
          </a:p>
        </p:txBody>
      </p:sp>
      <p:grpSp>
        <p:nvGrpSpPr>
          <p:cNvPr id="4" name="グループ化 3">
            <a:extLst>
              <a:ext uri="{FF2B5EF4-FFF2-40B4-BE49-F238E27FC236}">
                <a16:creationId xmlns:a16="http://schemas.microsoft.com/office/drawing/2014/main" id="{097A1563-2C5D-433C-68B9-74A1162D0DFE}"/>
              </a:ext>
            </a:extLst>
          </p:cNvPr>
          <p:cNvGrpSpPr/>
          <p:nvPr/>
        </p:nvGrpSpPr>
        <p:grpSpPr>
          <a:xfrm>
            <a:off x="789709" y="2546701"/>
            <a:ext cx="8326582" cy="2308589"/>
            <a:chOff x="789709" y="2546701"/>
            <a:chExt cx="7813964" cy="2308589"/>
          </a:xfrm>
        </p:grpSpPr>
        <p:cxnSp>
          <p:nvCxnSpPr>
            <p:cNvPr id="5" name="直線コネクタ 4">
              <a:extLst>
                <a:ext uri="{FF2B5EF4-FFF2-40B4-BE49-F238E27FC236}">
                  <a16:creationId xmlns:a16="http://schemas.microsoft.com/office/drawing/2014/main" id="{F182A36A-C7F3-51A4-9026-22A672433B88}"/>
                </a:ext>
              </a:extLst>
            </p:cNvPr>
            <p:cNvCxnSpPr>
              <a:cxnSpLocks/>
            </p:cNvCxnSpPr>
            <p:nvPr/>
          </p:nvCxnSpPr>
          <p:spPr>
            <a:xfrm>
              <a:off x="789709" y="2546701"/>
              <a:ext cx="7813964" cy="0"/>
            </a:xfrm>
            <a:prstGeom prst="line">
              <a:avLst/>
            </a:prstGeom>
          </p:spPr>
          <p:style>
            <a:lnRef idx="1">
              <a:schemeClr val="accent2"/>
            </a:lnRef>
            <a:fillRef idx="0">
              <a:schemeClr val="accent2"/>
            </a:fillRef>
            <a:effectRef idx="0">
              <a:schemeClr val="accent2"/>
            </a:effectRef>
            <a:fontRef idx="minor">
              <a:schemeClr val="tx1"/>
            </a:fontRef>
          </p:style>
        </p:cxnSp>
        <p:cxnSp>
          <p:nvCxnSpPr>
            <p:cNvPr id="6" name="直線コネクタ 5">
              <a:extLst>
                <a:ext uri="{FF2B5EF4-FFF2-40B4-BE49-F238E27FC236}">
                  <a16:creationId xmlns:a16="http://schemas.microsoft.com/office/drawing/2014/main" id="{24B69BB5-D830-3185-8A1D-1BF14414405D}"/>
                </a:ext>
              </a:extLst>
            </p:cNvPr>
            <p:cNvCxnSpPr>
              <a:cxnSpLocks/>
            </p:cNvCxnSpPr>
            <p:nvPr/>
          </p:nvCxnSpPr>
          <p:spPr>
            <a:xfrm>
              <a:off x="789709" y="3924629"/>
              <a:ext cx="7813964" cy="0"/>
            </a:xfrm>
            <a:prstGeom prst="line">
              <a:avLst/>
            </a:prstGeom>
          </p:spPr>
          <p:style>
            <a:lnRef idx="1">
              <a:schemeClr val="accent2"/>
            </a:lnRef>
            <a:fillRef idx="0">
              <a:schemeClr val="accent2"/>
            </a:fillRef>
            <a:effectRef idx="0">
              <a:schemeClr val="accent2"/>
            </a:effectRef>
            <a:fontRef idx="minor">
              <a:schemeClr val="tx1"/>
            </a:fontRef>
          </p:style>
        </p:cxnSp>
        <p:cxnSp>
          <p:nvCxnSpPr>
            <p:cNvPr id="19" name="直線コネクタ 18">
              <a:extLst>
                <a:ext uri="{FF2B5EF4-FFF2-40B4-BE49-F238E27FC236}">
                  <a16:creationId xmlns:a16="http://schemas.microsoft.com/office/drawing/2014/main" id="{2B31086E-92EB-4D4F-32F5-925A9599338F}"/>
                </a:ext>
              </a:extLst>
            </p:cNvPr>
            <p:cNvCxnSpPr>
              <a:cxnSpLocks/>
            </p:cNvCxnSpPr>
            <p:nvPr/>
          </p:nvCxnSpPr>
          <p:spPr>
            <a:xfrm>
              <a:off x="789709" y="4855290"/>
              <a:ext cx="7813964" cy="0"/>
            </a:xfrm>
            <a:prstGeom prst="line">
              <a:avLst/>
            </a:prstGeom>
          </p:spPr>
          <p:style>
            <a:lnRef idx="1">
              <a:schemeClr val="accent2"/>
            </a:lnRef>
            <a:fillRef idx="0">
              <a:schemeClr val="accent2"/>
            </a:fillRef>
            <a:effectRef idx="0">
              <a:schemeClr val="accent2"/>
            </a:effectRef>
            <a:fontRef idx="minor">
              <a:schemeClr val="tx1"/>
            </a:fontRef>
          </p:style>
        </p:cxnSp>
      </p:grpSp>
      <p:sp>
        <p:nvSpPr>
          <p:cNvPr id="14" name="テキスト ボックス 13">
            <a:extLst>
              <a:ext uri="{FF2B5EF4-FFF2-40B4-BE49-F238E27FC236}">
                <a16:creationId xmlns:a16="http://schemas.microsoft.com/office/drawing/2014/main" id="{085AFAA3-0E21-110F-0DA9-BF8DEBCC384F}"/>
              </a:ext>
            </a:extLst>
          </p:cNvPr>
          <p:cNvSpPr txBox="1"/>
          <p:nvPr/>
        </p:nvSpPr>
        <p:spPr>
          <a:xfrm>
            <a:off x="1006350" y="2756803"/>
            <a:ext cx="7597323" cy="971676"/>
          </a:xfrm>
          <a:prstGeom prst="rect">
            <a:avLst/>
          </a:prstGeom>
          <a:noFill/>
        </p:spPr>
        <p:txBody>
          <a:bodyPr wrap="square" rtlCol="0">
            <a:spAutoFit/>
          </a:bodyP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しかし、親が経済的自立をしていないと、成人後の子どもの人生の負担になる</a:t>
            </a:r>
          </a:p>
        </p:txBody>
      </p:sp>
      <p:sp>
        <p:nvSpPr>
          <p:cNvPr id="8" name="フッター プレースホルダー 3">
            <a:extLst>
              <a:ext uri="{FF2B5EF4-FFF2-40B4-BE49-F238E27FC236}">
                <a16:creationId xmlns:a16="http://schemas.microsoft.com/office/drawing/2014/main" id="{E8EFE58E-647C-DD88-8153-9E0E5E031AFC}"/>
              </a:ext>
            </a:extLst>
          </p:cNvPr>
          <p:cNvSpPr txBox="1">
            <a:spLocks/>
          </p:cNvSpPr>
          <p:nvPr/>
        </p:nvSpPr>
        <p:spPr>
          <a:xfrm>
            <a:off x="3316222" y="6454997"/>
            <a:ext cx="3273554" cy="290478"/>
          </a:xfrm>
          <a:prstGeom prst="rect">
            <a:avLst/>
          </a:prstGeom>
          <a:noFill/>
          <a:ln>
            <a:noFill/>
          </a:ln>
        </p:spPr>
        <p:txBody>
          <a:bodyPr spcFirstLastPara="1" wrap="square" lIns="82939" tIns="41458" rIns="82939" bIns="41458"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SzPts val="1400"/>
              <a:buFont typeface="Arial"/>
              <a:buNone/>
              <a:defRPr sz="1052" b="0" i="0" u="none" strike="noStrike" cap="none">
                <a:solidFill>
                  <a:srgbClr val="888888"/>
                </a:solidFill>
                <a:latin typeface="UD デジタル 教科書体 NK-B" panose="02020700000000000000" pitchFamily="18" charset="-128"/>
                <a:ea typeface="UD デジタル 教科書体 NK-B" panose="02020700000000000000" pitchFamily="18" charset="-128"/>
                <a:cs typeface="Arial"/>
                <a:sym typeface="Arial"/>
              </a:defRPr>
            </a:lvl1pPr>
            <a:lvl2pPr marR="0" lvl="1"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9pPr>
          </a:lstStyle>
          <a:p>
            <a:r>
              <a:rPr lang="en-US" altLang="ja-JP" sz="954" dirty="0">
                <a:latin typeface="BIZ UDPゴシック" panose="020B0400000000000000" pitchFamily="50" charset="-128"/>
                <a:ea typeface="BIZ UDPゴシック" panose="020B0400000000000000" pitchFamily="50" charset="-128"/>
              </a:rPr>
              <a:t>©2025</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kids</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money</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school</a:t>
            </a:r>
            <a:endParaRPr lang="ja-JP" altLang="en-US" sz="954"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7860156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D878DC-9D0C-6555-F665-C17E1448DADF}"/>
            </a:ext>
          </a:extLst>
        </p:cNvPr>
        <p:cNvGrpSpPr/>
        <p:nvPr/>
      </p:nvGrpSpPr>
      <p:grpSpPr>
        <a:xfrm>
          <a:off x="0" y="0"/>
          <a:ext cx="0" cy="0"/>
          <a:chOff x="0" y="0"/>
          <a:chExt cx="0" cy="0"/>
        </a:xfrm>
      </p:grpSpPr>
      <p:pic>
        <p:nvPicPr>
          <p:cNvPr id="32" name="図 31">
            <a:extLst>
              <a:ext uri="{FF2B5EF4-FFF2-40B4-BE49-F238E27FC236}">
                <a16:creationId xmlns:a16="http://schemas.microsoft.com/office/drawing/2014/main" id="{4B45F728-DD28-AC73-096B-A0AF03829BAA}"/>
              </a:ext>
            </a:extLst>
          </p:cNvPr>
          <p:cNvPicPr>
            <a:picLocks noChangeAspect="1"/>
          </p:cNvPicPr>
          <p:nvPr/>
        </p:nvPicPr>
        <p:blipFill>
          <a:blip r:embed="rId3">
            <a:extLst>
              <a:ext uri="{28A0092B-C50C-407E-A947-70E740481C1C}">
                <a14:useLocalDpi xmlns:a14="http://schemas.microsoft.com/office/drawing/2010/main" val="0"/>
              </a:ext>
            </a:extLst>
          </a:blip>
          <a:srcRect t="1" b="3900"/>
          <a:stretch/>
        </p:blipFill>
        <p:spPr>
          <a:xfrm>
            <a:off x="5521229" y="2497765"/>
            <a:ext cx="2749199" cy="1719542"/>
          </a:xfrm>
          <a:prstGeom prst="rect">
            <a:avLst/>
          </a:prstGeom>
        </p:spPr>
      </p:pic>
      <p:sp>
        <p:nvSpPr>
          <p:cNvPr id="28" name="四角形: 角を丸くする 27">
            <a:extLst>
              <a:ext uri="{FF2B5EF4-FFF2-40B4-BE49-F238E27FC236}">
                <a16:creationId xmlns:a16="http://schemas.microsoft.com/office/drawing/2014/main" id="{03EA49BC-0C77-1412-C7FE-7A3C06357525}"/>
              </a:ext>
            </a:extLst>
          </p:cNvPr>
          <p:cNvSpPr/>
          <p:nvPr/>
        </p:nvSpPr>
        <p:spPr>
          <a:xfrm>
            <a:off x="628923" y="1174298"/>
            <a:ext cx="889619" cy="710222"/>
          </a:xfrm>
          <a:prstGeom prst="roundRect">
            <a:avLst/>
          </a:prstGeom>
          <a:solidFill>
            <a:srgbClr val="F7B26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監修</a:t>
            </a:r>
          </a:p>
        </p:txBody>
      </p:sp>
      <p:sp>
        <p:nvSpPr>
          <p:cNvPr id="2" name="テキスト ボックス 1">
            <a:extLst>
              <a:ext uri="{FF2B5EF4-FFF2-40B4-BE49-F238E27FC236}">
                <a16:creationId xmlns:a16="http://schemas.microsoft.com/office/drawing/2014/main" id="{9F3DF3F2-D142-0C0D-2508-36B5A28A8E30}"/>
              </a:ext>
            </a:extLst>
          </p:cNvPr>
          <p:cNvSpPr txBox="1"/>
          <p:nvPr/>
        </p:nvSpPr>
        <p:spPr>
          <a:xfrm>
            <a:off x="440689" y="512127"/>
            <a:ext cx="3879961"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E7E6E6">
                    <a:lumMod val="25000"/>
                  </a:srgbClr>
                </a:solidFill>
                <a:effectLst/>
                <a:uLnTx/>
                <a:uFillTx/>
                <a:latin typeface="BIZ UDPゴシック" panose="020B0400000000000000" pitchFamily="50" charset="-128"/>
                <a:ea typeface="BIZ UDPゴシック" panose="020B0400000000000000" pitchFamily="50" charset="-128"/>
                <a:cs typeface="+mn-cs"/>
              </a:rPr>
              <a:t>本日のイベントについて</a:t>
            </a:r>
            <a:endParaRPr kumimoji="1" lang="ja-JP" altLang="en-US" sz="1800" b="1" i="0" u="none" strike="noStrike" kern="1200" cap="none" spc="0" normalizeH="0" baseline="0" noProof="0" dirty="0">
              <a:ln>
                <a:noFill/>
              </a:ln>
              <a:solidFill>
                <a:srgbClr val="E7E6E6">
                  <a:lumMod val="25000"/>
                </a:srgbClr>
              </a:solidFill>
              <a:effectLst/>
              <a:uLnTx/>
              <a:uFillTx/>
              <a:latin typeface="BIZ UDPゴシック" panose="020B0400000000000000" pitchFamily="50" charset="-128"/>
              <a:ea typeface="BIZ UDPゴシック" panose="020B0400000000000000" pitchFamily="50" charset="-128"/>
              <a:cs typeface="+mn-cs"/>
            </a:endParaRPr>
          </a:p>
        </p:txBody>
      </p:sp>
      <p:sp>
        <p:nvSpPr>
          <p:cNvPr id="4" name="テキスト ボックス 3">
            <a:extLst>
              <a:ext uri="{FF2B5EF4-FFF2-40B4-BE49-F238E27FC236}">
                <a16:creationId xmlns:a16="http://schemas.microsoft.com/office/drawing/2014/main" id="{F258B2B8-D148-6370-8CBF-13383942A96A}"/>
              </a:ext>
            </a:extLst>
          </p:cNvPr>
          <p:cNvSpPr txBox="1"/>
          <p:nvPr/>
        </p:nvSpPr>
        <p:spPr>
          <a:xfrm>
            <a:off x="713305" y="2189988"/>
            <a:ext cx="1391158"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F4A169"/>
                </a:solidFill>
                <a:effectLst/>
                <a:uLnTx/>
                <a:uFillTx/>
                <a:latin typeface="BIZ UDPゴシック" panose="020B0400000000000000" pitchFamily="50" charset="-128"/>
                <a:ea typeface="BIZ UDPゴシック" panose="020B0400000000000000" pitchFamily="50" charset="-128"/>
                <a:cs typeface="+mn-cs"/>
              </a:rPr>
              <a:t>理念</a:t>
            </a:r>
          </a:p>
        </p:txBody>
      </p:sp>
      <p:sp>
        <p:nvSpPr>
          <p:cNvPr id="5" name="テキスト ボックス 4">
            <a:extLst>
              <a:ext uri="{FF2B5EF4-FFF2-40B4-BE49-F238E27FC236}">
                <a16:creationId xmlns:a16="http://schemas.microsoft.com/office/drawing/2014/main" id="{27320D6C-DE3B-E57D-BDA0-B0B1EA95AE6C}"/>
              </a:ext>
            </a:extLst>
          </p:cNvPr>
          <p:cNvSpPr txBox="1"/>
          <p:nvPr/>
        </p:nvSpPr>
        <p:spPr>
          <a:xfrm>
            <a:off x="698012" y="2545462"/>
            <a:ext cx="4398629" cy="707886"/>
          </a:xfrm>
          <a:prstGeom prst="rect">
            <a:avLst/>
          </a:prstGeom>
          <a:noFill/>
        </p:spPr>
        <p:txBody>
          <a:bodyPr wrap="square" rtlCol="0">
            <a:spAutoFit/>
          </a:bodyP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日本中の子どもたちの生き抜く力の育成に貢献する</a:t>
            </a:r>
            <a:endParaRPr kumimoji="1" lang="en-US" altLang="ja-JP" sz="14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日本中の子育て世代の生き抜く力の育成に貢献する</a:t>
            </a:r>
          </a:p>
        </p:txBody>
      </p:sp>
      <p:pic>
        <p:nvPicPr>
          <p:cNvPr id="6" name="図 5">
            <a:extLst>
              <a:ext uri="{FF2B5EF4-FFF2-40B4-BE49-F238E27FC236}">
                <a16:creationId xmlns:a16="http://schemas.microsoft.com/office/drawing/2014/main" id="{7597C938-4335-EF11-BEC8-1D641766C8A4}"/>
              </a:ext>
            </a:extLst>
          </p:cNvPr>
          <p:cNvPicPr>
            <a:picLocks noChangeAspect="1"/>
          </p:cNvPicPr>
          <p:nvPr/>
        </p:nvPicPr>
        <p:blipFill>
          <a:blip r:embed="rId4"/>
          <a:stretch>
            <a:fillRect/>
          </a:stretch>
        </p:blipFill>
        <p:spPr>
          <a:xfrm flipH="1">
            <a:off x="581042" y="2141404"/>
            <a:ext cx="45719" cy="384042"/>
          </a:xfrm>
          <a:prstGeom prst="rect">
            <a:avLst/>
          </a:prstGeom>
        </p:spPr>
      </p:pic>
      <p:sp>
        <p:nvSpPr>
          <p:cNvPr id="9" name="テキスト ボックス 8">
            <a:extLst>
              <a:ext uri="{FF2B5EF4-FFF2-40B4-BE49-F238E27FC236}">
                <a16:creationId xmlns:a16="http://schemas.microsoft.com/office/drawing/2014/main" id="{E32C1565-93FA-8691-BF67-7ACFCE5AF91C}"/>
              </a:ext>
            </a:extLst>
          </p:cNvPr>
          <p:cNvSpPr txBox="1"/>
          <p:nvPr/>
        </p:nvSpPr>
        <p:spPr>
          <a:xfrm>
            <a:off x="1595120" y="1183261"/>
            <a:ext cx="5054606" cy="398892"/>
          </a:xfrm>
          <a:prstGeom prst="rect">
            <a:avLst/>
          </a:prstGeom>
          <a:noFill/>
        </p:spPr>
        <p:txBody>
          <a:bodyPr wrap="square" rtlCol="0">
            <a:spAutoFit/>
          </a:bodyP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16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一般社団法人 日本こどもの生き抜く力育成協会</a:t>
            </a:r>
          </a:p>
        </p:txBody>
      </p:sp>
      <p:sp>
        <p:nvSpPr>
          <p:cNvPr id="10" name="テキスト ボックス 9">
            <a:extLst>
              <a:ext uri="{FF2B5EF4-FFF2-40B4-BE49-F238E27FC236}">
                <a16:creationId xmlns:a16="http://schemas.microsoft.com/office/drawing/2014/main" id="{5A8B3645-8651-B821-C9DC-3B63EDDCA83D}"/>
              </a:ext>
            </a:extLst>
          </p:cNvPr>
          <p:cNvSpPr txBox="1"/>
          <p:nvPr/>
        </p:nvSpPr>
        <p:spPr>
          <a:xfrm>
            <a:off x="713305" y="3363004"/>
            <a:ext cx="3268386"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F4A169"/>
                </a:solidFill>
                <a:effectLst/>
                <a:uLnTx/>
                <a:uFillTx/>
                <a:latin typeface="BIZ UDPゴシック" panose="020B0400000000000000" pitchFamily="50" charset="-128"/>
                <a:ea typeface="BIZ UDPゴシック" panose="020B0400000000000000" pitchFamily="50" charset="-128"/>
                <a:cs typeface="+mn-cs"/>
              </a:rPr>
              <a:t>出版書籍</a:t>
            </a:r>
          </a:p>
        </p:txBody>
      </p:sp>
      <p:pic>
        <p:nvPicPr>
          <p:cNvPr id="12" name="図 11">
            <a:extLst>
              <a:ext uri="{FF2B5EF4-FFF2-40B4-BE49-F238E27FC236}">
                <a16:creationId xmlns:a16="http://schemas.microsoft.com/office/drawing/2014/main" id="{202904B5-4713-76E6-663D-956E79904787}"/>
              </a:ext>
            </a:extLst>
          </p:cNvPr>
          <p:cNvPicPr>
            <a:picLocks noChangeAspect="1"/>
          </p:cNvPicPr>
          <p:nvPr/>
        </p:nvPicPr>
        <p:blipFill>
          <a:blip r:embed="rId4"/>
          <a:stretch>
            <a:fillRect/>
          </a:stretch>
        </p:blipFill>
        <p:spPr>
          <a:xfrm flipH="1">
            <a:off x="581042" y="3314420"/>
            <a:ext cx="45719" cy="384042"/>
          </a:xfrm>
          <a:prstGeom prst="rect">
            <a:avLst/>
          </a:prstGeom>
        </p:spPr>
      </p:pic>
      <p:grpSp>
        <p:nvGrpSpPr>
          <p:cNvPr id="14" name="グループ化 13">
            <a:extLst>
              <a:ext uri="{FF2B5EF4-FFF2-40B4-BE49-F238E27FC236}">
                <a16:creationId xmlns:a16="http://schemas.microsoft.com/office/drawing/2014/main" id="{7DCB643D-DAE6-9FBD-3433-54628398F442}"/>
              </a:ext>
            </a:extLst>
          </p:cNvPr>
          <p:cNvGrpSpPr/>
          <p:nvPr/>
        </p:nvGrpSpPr>
        <p:grpSpPr>
          <a:xfrm>
            <a:off x="644917" y="3916418"/>
            <a:ext cx="1242260" cy="1761680"/>
            <a:chOff x="359355" y="1133920"/>
            <a:chExt cx="1242260" cy="1761680"/>
          </a:xfrm>
          <a:effectLst>
            <a:outerShdw blurRad="50800" dist="38100" dir="2700000" algn="tl" rotWithShape="0">
              <a:prstClr val="black">
                <a:alpha val="40000"/>
              </a:prstClr>
            </a:outerShdw>
          </a:effectLst>
        </p:grpSpPr>
        <p:pic>
          <p:nvPicPr>
            <p:cNvPr id="15" name="図 14">
              <a:extLst>
                <a:ext uri="{FF2B5EF4-FFF2-40B4-BE49-F238E27FC236}">
                  <a16:creationId xmlns:a16="http://schemas.microsoft.com/office/drawing/2014/main" id="{4802F61B-6305-8C7B-89BE-0B96E87CACC5}"/>
                </a:ext>
              </a:extLst>
            </p:cNvPr>
            <p:cNvPicPr>
              <a:picLocks noChangeAspect="1"/>
            </p:cNvPicPr>
            <p:nvPr/>
          </p:nvPicPr>
          <p:blipFill>
            <a:blip r:embed="rId5"/>
            <a:stretch>
              <a:fillRect/>
            </a:stretch>
          </p:blipFill>
          <p:spPr>
            <a:xfrm>
              <a:off x="359355" y="1133921"/>
              <a:ext cx="1239114" cy="1761679"/>
            </a:xfrm>
            <a:prstGeom prst="rect">
              <a:avLst/>
            </a:prstGeom>
          </p:spPr>
        </p:pic>
        <p:sp>
          <p:nvSpPr>
            <p:cNvPr id="16" name="正方形/長方形 15">
              <a:extLst>
                <a:ext uri="{FF2B5EF4-FFF2-40B4-BE49-F238E27FC236}">
                  <a16:creationId xmlns:a16="http://schemas.microsoft.com/office/drawing/2014/main" id="{8CB6C54A-86BD-B4E6-13B3-DB12BE5DCA21}"/>
                </a:ext>
              </a:extLst>
            </p:cNvPr>
            <p:cNvSpPr/>
            <p:nvPr/>
          </p:nvSpPr>
          <p:spPr>
            <a:xfrm>
              <a:off x="362501" y="1133920"/>
              <a:ext cx="1239114" cy="1761680"/>
            </a:xfrm>
            <a:prstGeom prst="rect">
              <a:avLst/>
            </a:prstGeom>
            <a:noFill/>
            <a:ln>
              <a:solidFill>
                <a:schemeClr val="bg2">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grpSp>
      <p:grpSp>
        <p:nvGrpSpPr>
          <p:cNvPr id="17" name="グループ化 16">
            <a:extLst>
              <a:ext uri="{FF2B5EF4-FFF2-40B4-BE49-F238E27FC236}">
                <a16:creationId xmlns:a16="http://schemas.microsoft.com/office/drawing/2014/main" id="{388EABDE-AF4F-213E-BA3C-C7228B1E2D85}"/>
              </a:ext>
            </a:extLst>
          </p:cNvPr>
          <p:cNvGrpSpPr/>
          <p:nvPr/>
        </p:nvGrpSpPr>
        <p:grpSpPr>
          <a:xfrm>
            <a:off x="2197284" y="3916418"/>
            <a:ext cx="1199116" cy="1763405"/>
            <a:chOff x="3209590" y="1132194"/>
            <a:chExt cx="1199116" cy="1763405"/>
          </a:xfrm>
          <a:effectLst>
            <a:outerShdw blurRad="50800" dist="38100" dir="2700000" algn="tl" rotWithShape="0">
              <a:prstClr val="black">
                <a:alpha val="40000"/>
              </a:prstClr>
            </a:outerShdw>
          </a:effectLst>
        </p:grpSpPr>
        <p:pic>
          <p:nvPicPr>
            <p:cNvPr id="18" name="図 17">
              <a:extLst>
                <a:ext uri="{FF2B5EF4-FFF2-40B4-BE49-F238E27FC236}">
                  <a16:creationId xmlns:a16="http://schemas.microsoft.com/office/drawing/2014/main" id="{8B7F1D59-2BF7-8470-BC61-7B4BA4E06A82}"/>
                </a:ext>
              </a:extLst>
            </p:cNvPr>
            <p:cNvPicPr>
              <a:picLocks noChangeAspect="1"/>
            </p:cNvPicPr>
            <p:nvPr/>
          </p:nvPicPr>
          <p:blipFill>
            <a:blip r:embed="rId6"/>
            <a:stretch>
              <a:fillRect/>
            </a:stretch>
          </p:blipFill>
          <p:spPr>
            <a:xfrm>
              <a:off x="3209590" y="1133920"/>
              <a:ext cx="1199116" cy="1761679"/>
            </a:xfrm>
            <a:prstGeom prst="rect">
              <a:avLst/>
            </a:prstGeom>
          </p:spPr>
        </p:pic>
        <p:sp>
          <p:nvSpPr>
            <p:cNvPr id="19" name="正方形/長方形 18">
              <a:extLst>
                <a:ext uri="{FF2B5EF4-FFF2-40B4-BE49-F238E27FC236}">
                  <a16:creationId xmlns:a16="http://schemas.microsoft.com/office/drawing/2014/main" id="{5D1A422E-02DA-FEB2-DC7A-FDD37B7E3C93}"/>
                </a:ext>
              </a:extLst>
            </p:cNvPr>
            <p:cNvSpPr/>
            <p:nvPr/>
          </p:nvSpPr>
          <p:spPr>
            <a:xfrm>
              <a:off x="3213857" y="1132194"/>
              <a:ext cx="1194849" cy="1761680"/>
            </a:xfrm>
            <a:prstGeom prst="rect">
              <a:avLst/>
            </a:prstGeom>
            <a:noFill/>
            <a:ln>
              <a:solidFill>
                <a:schemeClr val="bg2">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grpSp>
      <p:grpSp>
        <p:nvGrpSpPr>
          <p:cNvPr id="20" name="グループ化 19">
            <a:extLst>
              <a:ext uri="{FF2B5EF4-FFF2-40B4-BE49-F238E27FC236}">
                <a16:creationId xmlns:a16="http://schemas.microsoft.com/office/drawing/2014/main" id="{32019313-71BC-ED33-67D1-C06916D07C1A}"/>
              </a:ext>
            </a:extLst>
          </p:cNvPr>
          <p:cNvGrpSpPr/>
          <p:nvPr/>
        </p:nvGrpSpPr>
        <p:grpSpPr>
          <a:xfrm>
            <a:off x="3817122" y="3931315"/>
            <a:ext cx="1273551" cy="1761681"/>
            <a:chOff x="6092351" y="1133920"/>
            <a:chExt cx="1273551" cy="1761681"/>
          </a:xfrm>
          <a:effectLst>
            <a:outerShdw blurRad="50800" dist="38100" dir="2700000" algn="tl" rotWithShape="0">
              <a:prstClr val="black">
                <a:alpha val="40000"/>
              </a:prstClr>
            </a:outerShdw>
          </a:effectLst>
        </p:grpSpPr>
        <p:pic>
          <p:nvPicPr>
            <p:cNvPr id="22" name="図 21">
              <a:extLst>
                <a:ext uri="{FF2B5EF4-FFF2-40B4-BE49-F238E27FC236}">
                  <a16:creationId xmlns:a16="http://schemas.microsoft.com/office/drawing/2014/main" id="{7138C6F3-207E-B4B3-1B78-AC9EA8D4D055}"/>
                </a:ext>
              </a:extLst>
            </p:cNvPr>
            <p:cNvPicPr>
              <a:picLocks noChangeAspect="1"/>
            </p:cNvPicPr>
            <p:nvPr/>
          </p:nvPicPr>
          <p:blipFill>
            <a:blip r:embed="rId7"/>
            <a:stretch>
              <a:fillRect/>
            </a:stretch>
          </p:blipFill>
          <p:spPr>
            <a:xfrm>
              <a:off x="6092351" y="1133920"/>
              <a:ext cx="1268410" cy="1761680"/>
            </a:xfrm>
            <a:prstGeom prst="rect">
              <a:avLst/>
            </a:prstGeom>
          </p:spPr>
        </p:pic>
        <p:sp>
          <p:nvSpPr>
            <p:cNvPr id="23" name="正方形/長方形 22">
              <a:extLst>
                <a:ext uri="{FF2B5EF4-FFF2-40B4-BE49-F238E27FC236}">
                  <a16:creationId xmlns:a16="http://schemas.microsoft.com/office/drawing/2014/main" id="{D9A7E1DA-5DDC-C231-B6C0-5E0A128FE9D1}"/>
                </a:ext>
              </a:extLst>
            </p:cNvPr>
            <p:cNvSpPr/>
            <p:nvPr/>
          </p:nvSpPr>
          <p:spPr>
            <a:xfrm>
              <a:off x="6097492" y="1133921"/>
              <a:ext cx="1268410" cy="1761680"/>
            </a:xfrm>
            <a:prstGeom prst="rect">
              <a:avLst/>
            </a:prstGeom>
            <a:noFill/>
            <a:ln>
              <a:solidFill>
                <a:schemeClr val="bg2">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grpSp>
      <p:sp>
        <p:nvSpPr>
          <p:cNvPr id="25" name="object 23">
            <a:extLst>
              <a:ext uri="{FF2B5EF4-FFF2-40B4-BE49-F238E27FC236}">
                <a16:creationId xmlns:a16="http://schemas.microsoft.com/office/drawing/2014/main" id="{30357129-BA9A-2728-D921-3DF48BC6D79E}"/>
              </a:ext>
            </a:extLst>
          </p:cNvPr>
          <p:cNvSpPr txBox="1"/>
          <p:nvPr/>
        </p:nvSpPr>
        <p:spPr>
          <a:xfrm>
            <a:off x="572095" y="5759853"/>
            <a:ext cx="1384758" cy="333416"/>
          </a:xfrm>
          <a:prstGeom prst="rect">
            <a:avLst/>
          </a:prstGeom>
        </p:spPr>
        <p:txBody>
          <a:bodyPr vert="horz" wrap="square" lIns="0" tIns="12691" rIns="0" bIns="0" rtlCol="0">
            <a:spAutoFit/>
          </a:bodyPr>
          <a:lstStyle/>
          <a:p>
            <a:pPr marL="12691" marR="5076" lvl="0" indent="0" algn="ctr" defTabSz="457200" rtl="0" eaLnBrk="1" fontAlgn="auto" latinLnBrk="0" hangingPunct="1">
              <a:lnSpc>
                <a:spcPct val="100000"/>
              </a:lnSpc>
              <a:spcBef>
                <a:spcPts val="100"/>
              </a:spcBef>
              <a:spcAft>
                <a:spcPts val="0"/>
              </a:spcAft>
              <a:buClrTx/>
              <a:buSzTx/>
              <a:buFontTx/>
              <a:buNone/>
              <a:tabLst/>
              <a:defRPr/>
            </a:pPr>
            <a:r>
              <a:rPr kumimoji="0" lang="ja-JP" altLang="en-US" sz="10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Calibri"/>
              </a:rPr>
              <a:t>子どもが一生困らない</a:t>
            </a:r>
            <a:endParaRPr kumimoji="0" lang="en-US" altLang="ja-JP" sz="10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Calibri"/>
            </a:endParaRPr>
          </a:p>
          <a:p>
            <a:pPr marL="12691" marR="5076" lvl="0" indent="0" algn="ctr" defTabSz="457200" rtl="0" eaLnBrk="1" fontAlgn="auto" latinLnBrk="0" hangingPunct="1">
              <a:lnSpc>
                <a:spcPct val="100000"/>
              </a:lnSpc>
              <a:spcBef>
                <a:spcPts val="100"/>
              </a:spcBef>
              <a:spcAft>
                <a:spcPts val="0"/>
              </a:spcAft>
              <a:buClrTx/>
              <a:buSzTx/>
              <a:buFontTx/>
              <a:buNone/>
              <a:tabLst/>
              <a:defRPr/>
            </a:pPr>
            <a:r>
              <a:rPr kumimoji="0" lang="ja-JP" altLang="en-US" sz="10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Calibri"/>
              </a:rPr>
              <a:t>お金のルール</a:t>
            </a:r>
            <a:endParaRPr kumimoji="0" sz="10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Yu Gothic"/>
            </a:endParaRPr>
          </a:p>
        </p:txBody>
      </p:sp>
      <p:sp>
        <p:nvSpPr>
          <p:cNvPr id="27" name="object 23">
            <a:extLst>
              <a:ext uri="{FF2B5EF4-FFF2-40B4-BE49-F238E27FC236}">
                <a16:creationId xmlns:a16="http://schemas.microsoft.com/office/drawing/2014/main" id="{F087D5D9-9AF6-8BA2-136B-203BA731C112}"/>
              </a:ext>
            </a:extLst>
          </p:cNvPr>
          <p:cNvSpPr txBox="1"/>
          <p:nvPr/>
        </p:nvSpPr>
        <p:spPr>
          <a:xfrm>
            <a:off x="2104463" y="5762025"/>
            <a:ext cx="1384758" cy="333416"/>
          </a:xfrm>
          <a:prstGeom prst="rect">
            <a:avLst/>
          </a:prstGeom>
        </p:spPr>
        <p:txBody>
          <a:bodyPr vert="horz" wrap="square" lIns="0" tIns="12691" rIns="0" bIns="0" rtlCol="0">
            <a:spAutoFit/>
          </a:bodyPr>
          <a:lstStyle/>
          <a:p>
            <a:pPr marL="12691" marR="5076" lvl="0" indent="0" algn="ctr" defTabSz="457200" rtl="0" eaLnBrk="1" fontAlgn="auto" latinLnBrk="0" hangingPunct="1">
              <a:lnSpc>
                <a:spcPct val="100000"/>
              </a:lnSpc>
              <a:spcBef>
                <a:spcPts val="100"/>
              </a:spcBef>
              <a:spcAft>
                <a:spcPts val="0"/>
              </a:spcAft>
              <a:buClrTx/>
              <a:buSzTx/>
              <a:buFontTx/>
              <a:buNone/>
              <a:tabLst/>
              <a:defRPr/>
            </a:pPr>
            <a:r>
              <a:rPr kumimoji="0" lang="ja-JP" altLang="en-US" sz="10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Calibri"/>
              </a:rPr>
              <a:t>子どものお金</a:t>
            </a:r>
            <a:endParaRPr kumimoji="0" lang="en-US" altLang="ja-JP" sz="10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Calibri"/>
            </a:endParaRPr>
          </a:p>
          <a:p>
            <a:pPr marL="12691" marR="5076" lvl="0" indent="0" algn="ctr" defTabSz="457200" rtl="0" eaLnBrk="1" fontAlgn="auto" latinLnBrk="0" hangingPunct="1">
              <a:lnSpc>
                <a:spcPct val="100000"/>
              </a:lnSpc>
              <a:spcBef>
                <a:spcPts val="100"/>
              </a:spcBef>
              <a:spcAft>
                <a:spcPts val="0"/>
              </a:spcAft>
              <a:buClrTx/>
              <a:buSzTx/>
              <a:buFontTx/>
              <a:buNone/>
              <a:tabLst/>
              <a:defRPr/>
            </a:pPr>
            <a:r>
              <a:rPr kumimoji="0" lang="ja-JP" altLang="en-US" sz="10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Calibri"/>
              </a:rPr>
              <a:t>相談室</a:t>
            </a:r>
            <a:endParaRPr kumimoji="0" lang="en-US" altLang="ja-JP" sz="10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Calibri"/>
            </a:endParaRPr>
          </a:p>
        </p:txBody>
      </p:sp>
      <p:sp>
        <p:nvSpPr>
          <p:cNvPr id="29" name="object 23">
            <a:extLst>
              <a:ext uri="{FF2B5EF4-FFF2-40B4-BE49-F238E27FC236}">
                <a16:creationId xmlns:a16="http://schemas.microsoft.com/office/drawing/2014/main" id="{6D876D80-9828-8909-A7D6-14B4A04FE36E}"/>
              </a:ext>
            </a:extLst>
          </p:cNvPr>
          <p:cNvSpPr txBox="1"/>
          <p:nvPr/>
        </p:nvSpPr>
        <p:spPr>
          <a:xfrm>
            <a:off x="3758948" y="5759853"/>
            <a:ext cx="1384758" cy="333416"/>
          </a:xfrm>
          <a:prstGeom prst="rect">
            <a:avLst/>
          </a:prstGeom>
        </p:spPr>
        <p:txBody>
          <a:bodyPr vert="horz" wrap="square" lIns="0" tIns="12691" rIns="0" bIns="0" rtlCol="0">
            <a:spAutoFit/>
          </a:bodyPr>
          <a:lstStyle/>
          <a:p>
            <a:pPr marL="12691" marR="5076" lvl="0" indent="0" algn="ctr" defTabSz="457200" rtl="0" eaLnBrk="1" fontAlgn="auto" latinLnBrk="0" hangingPunct="1">
              <a:lnSpc>
                <a:spcPct val="100000"/>
              </a:lnSpc>
              <a:spcBef>
                <a:spcPts val="100"/>
              </a:spcBef>
              <a:spcAft>
                <a:spcPts val="0"/>
              </a:spcAft>
              <a:buClrTx/>
              <a:buSzTx/>
              <a:buFontTx/>
              <a:buNone/>
              <a:tabLst/>
              <a:defRPr/>
            </a:pPr>
            <a:r>
              <a:rPr kumimoji="0" lang="ja-JP" altLang="en-US" sz="10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Calibri"/>
              </a:rPr>
              <a:t>おかねは</a:t>
            </a:r>
            <a:endParaRPr kumimoji="0" lang="en-US" altLang="ja-JP" sz="10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Calibri"/>
            </a:endParaRPr>
          </a:p>
          <a:p>
            <a:pPr marL="12691" marR="5076" lvl="0" indent="0" algn="ctr" defTabSz="457200" rtl="0" eaLnBrk="1" fontAlgn="auto" latinLnBrk="0" hangingPunct="1">
              <a:lnSpc>
                <a:spcPct val="100000"/>
              </a:lnSpc>
              <a:spcBef>
                <a:spcPts val="100"/>
              </a:spcBef>
              <a:spcAft>
                <a:spcPts val="0"/>
              </a:spcAft>
              <a:buClrTx/>
              <a:buSzTx/>
              <a:buFontTx/>
              <a:buNone/>
              <a:tabLst/>
              <a:defRPr/>
            </a:pPr>
            <a:r>
              <a:rPr kumimoji="0" lang="ja-JP" altLang="en-US" sz="10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Calibri"/>
              </a:rPr>
              <a:t>どこからやってくる？</a:t>
            </a:r>
            <a:endParaRPr kumimoji="0" lang="en-US" altLang="ja-JP" sz="10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Calibri"/>
            </a:endParaRPr>
          </a:p>
        </p:txBody>
      </p:sp>
      <p:sp>
        <p:nvSpPr>
          <p:cNvPr id="7" name="四角形: 角を丸くする 6">
            <a:extLst>
              <a:ext uri="{FF2B5EF4-FFF2-40B4-BE49-F238E27FC236}">
                <a16:creationId xmlns:a16="http://schemas.microsoft.com/office/drawing/2014/main" id="{3C214751-631C-9A99-F2BC-654DF2D4E312}"/>
              </a:ext>
            </a:extLst>
          </p:cNvPr>
          <p:cNvSpPr/>
          <p:nvPr/>
        </p:nvSpPr>
        <p:spPr>
          <a:xfrm>
            <a:off x="626761" y="1164376"/>
            <a:ext cx="8281365" cy="729108"/>
          </a:xfrm>
          <a:prstGeom prst="roundRect">
            <a:avLst/>
          </a:prstGeom>
          <a:noFill/>
          <a:ln w="28575">
            <a:solidFill>
              <a:srgbClr val="F7B2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400" b="1"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8" name="テキスト ボックス 7">
            <a:extLst>
              <a:ext uri="{FF2B5EF4-FFF2-40B4-BE49-F238E27FC236}">
                <a16:creationId xmlns:a16="http://schemas.microsoft.com/office/drawing/2014/main" id="{AB49E010-2242-CB97-FAE0-4EA4CB2AE370}"/>
              </a:ext>
            </a:extLst>
          </p:cNvPr>
          <p:cNvSpPr txBox="1"/>
          <p:nvPr/>
        </p:nvSpPr>
        <p:spPr>
          <a:xfrm>
            <a:off x="5752617" y="2237685"/>
            <a:ext cx="2518742"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F4A169"/>
                </a:solidFill>
                <a:effectLst/>
                <a:uLnTx/>
                <a:uFillTx/>
                <a:latin typeface="BIZ UDPゴシック" panose="020B0400000000000000" pitchFamily="50" charset="-128"/>
                <a:ea typeface="BIZ UDPゴシック" panose="020B0400000000000000" pitchFamily="50" charset="-128"/>
                <a:cs typeface="+mn-cs"/>
              </a:rPr>
              <a:t>年間イベント開催数（全国）</a:t>
            </a:r>
          </a:p>
        </p:txBody>
      </p:sp>
      <p:pic>
        <p:nvPicPr>
          <p:cNvPr id="11" name="図 10">
            <a:extLst>
              <a:ext uri="{FF2B5EF4-FFF2-40B4-BE49-F238E27FC236}">
                <a16:creationId xmlns:a16="http://schemas.microsoft.com/office/drawing/2014/main" id="{C8F3575D-E577-6106-BB5C-5C47877DE31A}"/>
              </a:ext>
            </a:extLst>
          </p:cNvPr>
          <p:cNvPicPr>
            <a:picLocks noChangeAspect="1"/>
          </p:cNvPicPr>
          <p:nvPr/>
        </p:nvPicPr>
        <p:blipFill>
          <a:blip r:embed="rId4"/>
          <a:stretch>
            <a:fillRect/>
          </a:stretch>
        </p:blipFill>
        <p:spPr>
          <a:xfrm flipH="1">
            <a:off x="5620355" y="2189101"/>
            <a:ext cx="45719" cy="384042"/>
          </a:xfrm>
          <a:prstGeom prst="rect">
            <a:avLst/>
          </a:prstGeom>
        </p:spPr>
      </p:pic>
      <p:sp>
        <p:nvSpPr>
          <p:cNvPr id="21" name="テキスト ボックス 20">
            <a:extLst>
              <a:ext uri="{FF2B5EF4-FFF2-40B4-BE49-F238E27FC236}">
                <a16:creationId xmlns:a16="http://schemas.microsoft.com/office/drawing/2014/main" id="{97C396F1-2394-C542-16FF-8101E9ECC6A3}"/>
              </a:ext>
            </a:extLst>
          </p:cNvPr>
          <p:cNvSpPr txBox="1"/>
          <p:nvPr/>
        </p:nvSpPr>
        <p:spPr>
          <a:xfrm>
            <a:off x="5752617" y="4375513"/>
            <a:ext cx="1961167"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F4A169"/>
                </a:solidFill>
                <a:effectLst/>
                <a:uLnTx/>
                <a:uFillTx/>
                <a:latin typeface="BIZ UDPゴシック" panose="020B0400000000000000" pitchFamily="50" charset="-128"/>
                <a:ea typeface="BIZ UDPゴシック" panose="020B0400000000000000" pitchFamily="50" charset="-128"/>
                <a:cs typeface="+mn-cs"/>
              </a:rPr>
              <a:t>全国認定講師数</a:t>
            </a:r>
          </a:p>
        </p:txBody>
      </p:sp>
      <p:pic>
        <p:nvPicPr>
          <p:cNvPr id="24" name="図 23">
            <a:extLst>
              <a:ext uri="{FF2B5EF4-FFF2-40B4-BE49-F238E27FC236}">
                <a16:creationId xmlns:a16="http://schemas.microsoft.com/office/drawing/2014/main" id="{5350B5F0-45EB-866A-BA4C-7EC6927B1598}"/>
              </a:ext>
            </a:extLst>
          </p:cNvPr>
          <p:cNvPicPr>
            <a:picLocks noChangeAspect="1"/>
          </p:cNvPicPr>
          <p:nvPr/>
        </p:nvPicPr>
        <p:blipFill>
          <a:blip r:embed="rId4"/>
          <a:stretch>
            <a:fillRect/>
          </a:stretch>
        </p:blipFill>
        <p:spPr>
          <a:xfrm flipH="1">
            <a:off x="5620355" y="4326929"/>
            <a:ext cx="45719" cy="384042"/>
          </a:xfrm>
          <a:prstGeom prst="rect">
            <a:avLst/>
          </a:prstGeom>
        </p:spPr>
      </p:pic>
      <p:sp>
        <p:nvSpPr>
          <p:cNvPr id="30" name="テキスト ボックス 29">
            <a:extLst>
              <a:ext uri="{FF2B5EF4-FFF2-40B4-BE49-F238E27FC236}">
                <a16:creationId xmlns:a16="http://schemas.microsoft.com/office/drawing/2014/main" id="{20F7329A-3B36-C4C5-5C4E-EFBAE8436FAF}"/>
              </a:ext>
            </a:extLst>
          </p:cNvPr>
          <p:cNvSpPr txBox="1"/>
          <p:nvPr/>
        </p:nvSpPr>
        <p:spPr>
          <a:xfrm>
            <a:off x="1614310" y="1547242"/>
            <a:ext cx="5054606" cy="293478"/>
          </a:xfrm>
          <a:prstGeom prst="rect">
            <a:avLst/>
          </a:prstGeom>
          <a:noFill/>
        </p:spPr>
        <p:txBody>
          <a:bodyPr wrap="square" rtlCol="0">
            <a:spAutoFit/>
          </a:bodyP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1050" b="1" dirty="0">
                <a:solidFill>
                  <a:prstClr val="black"/>
                </a:solidFill>
                <a:latin typeface="BIZ UDPゴシック" panose="020B0400000000000000" pitchFamily="50" charset="-128"/>
                <a:ea typeface="BIZ UDPゴシック" panose="020B0400000000000000" pitchFamily="50" charset="-128"/>
              </a:rPr>
              <a:t>設立 </a:t>
            </a:r>
            <a:r>
              <a:rPr kumimoji="1" lang="en-US" altLang="ja-JP" sz="1050" b="1" dirty="0">
                <a:solidFill>
                  <a:prstClr val="black"/>
                </a:solidFill>
                <a:latin typeface="BIZ UDPゴシック" panose="020B0400000000000000" pitchFamily="50" charset="-128"/>
                <a:ea typeface="BIZ UDPゴシック" panose="020B0400000000000000" pitchFamily="50" charset="-128"/>
              </a:rPr>
              <a:t>2014</a:t>
            </a:r>
            <a:r>
              <a:rPr kumimoji="1" lang="ja-JP" altLang="en-US" sz="1050" b="1" dirty="0">
                <a:solidFill>
                  <a:prstClr val="black"/>
                </a:solidFill>
                <a:latin typeface="BIZ UDPゴシック" panose="020B0400000000000000" pitchFamily="50" charset="-128"/>
                <a:ea typeface="BIZ UDPゴシック" panose="020B0400000000000000" pitchFamily="50" charset="-128"/>
              </a:rPr>
              <a:t>年</a:t>
            </a:r>
            <a:r>
              <a:rPr kumimoji="1" lang="en-US" altLang="ja-JP" sz="1050" b="1" dirty="0">
                <a:solidFill>
                  <a:prstClr val="black"/>
                </a:solidFill>
                <a:latin typeface="BIZ UDPゴシック" panose="020B0400000000000000" pitchFamily="50" charset="-128"/>
                <a:ea typeface="BIZ UDPゴシック" panose="020B0400000000000000" pitchFamily="50" charset="-128"/>
              </a:rPr>
              <a:t>/</a:t>
            </a:r>
            <a:r>
              <a:rPr kumimoji="1" lang="ja-JP" altLang="en-US" sz="1050" b="1" dirty="0">
                <a:solidFill>
                  <a:prstClr val="black"/>
                </a:solidFill>
                <a:latin typeface="BIZ UDPゴシック" panose="020B0400000000000000" pitchFamily="50" charset="-128"/>
                <a:ea typeface="BIZ UDPゴシック" panose="020B0400000000000000" pitchFamily="50" charset="-128"/>
              </a:rPr>
              <a:t>代表 三浦康司</a:t>
            </a:r>
            <a:r>
              <a:rPr kumimoji="1" lang="en-US" altLang="ja-JP" sz="1050" b="1" dirty="0">
                <a:solidFill>
                  <a:prstClr val="black"/>
                </a:solidFill>
                <a:latin typeface="BIZ UDPゴシック" panose="020B0400000000000000" pitchFamily="50" charset="-128"/>
                <a:ea typeface="BIZ UDPゴシック" panose="020B0400000000000000" pitchFamily="50" charset="-128"/>
              </a:rPr>
              <a:t>/</a:t>
            </a:r>
            <a:r>
              <a:rPr kumimoji="1" lang="ja-JP" altLang="en-US" sz="1050" b="1" dirty="0">
                <a:solidFill>
                  <a:prstClr val="black"/>
                </a:solidFill>
                <a:latin typeface="BIZ UDPゴシック" panose="020B0400000000000000" pitchFamily="50" charset="-128"/>
                <a:ea typeface="BIZ UDPゴシック" panose="020B0400000000000000" pitchFamily="50" charset="-128"/>
              </a:rPr>
              <a:t>本部 大分市羽田</a:t>
            </a:r>
            <a:r>
              <a:rPr kumimoji="1" lang="en-US" altLang="ja-JP" sz="1050" b="1" dirty="0">
                <a:solidFill>
                  <a:prstClr val="black"/>
                </a:solidFill>
                <a:latin typeface="BIZ UDPゴシック" panose="020B0400000000000000" pitchFamily="50" charset="-128"/>
                <a:ea typeface="BIZ UDPゴシック" panose="020B0400000000000000" pitchFamily="50" charset="-128"/>
              </a:rPr>
              <a:t>199-1 </a:t>
            </a:r>
            <a:r>
              <a:rPr kumimoji="1" lang="ja-JP" altLang="en-US" sz="1050" b="1" dirty="0">
                <a:solidFill>
                  <a:prstClr val="black"/>
                </a:solidFill>
                <a:latin typeface="BIZ UDPゴシック" panose="020B0400000000000000" pitchFamily="50" charset="-128"/>
                <a:ea typeface="BIZ UDPゴシック" panose="020B0400000000000000" pitchFamily="50" charset="-128"/>
              </a:rPr>
              <a:t>コミュニティ羽田</a:t>
            </a:r>
            <a:r>
              <a:rPr kumimoji="1" lang="en-US" altLang="ja-JP" sz="1050" b="1" dirty="0">
                <a:solidFill>
                  <a:prstClr val="black"/>
                </a:solidFill>
                <a:latin typeface="BIZ UDPゴシック" panose="020B0400000000000000" pitchFamily="50" charset="-128"/>
                <a:ea typeface="BIZ UDPゴシック" panose="020B0400000000000000" pitchFamily="50" charset="-128"/>
              </a:rPr>
              <a:t>8</a:t>
            </a:r>
            <a:r>
              <a:rPr kumimoji="1" lang="ja-JP" altLang="en-US" sz="1050" b="1" dirty="0">
                <a:solidFill>
                  <a:prstClr val="black"/>
                </a:solidFill>
                <a:latin typeface="BIZ UDPゴシック" panose="020B0400000000000000" pitchFamily="50" charset="-128"/>
                <a:ea typeface="BIZ UDPゴシック" panose="020B0400000000000000" pitchFamily="50" charset="-128"/>
              </a:rPr>
              <a:t>番館 </a:t>
            </a:r>
            <a:r>
              <a:rPr kumimoji="1" lang="en-US" altLang="ja-JP" sz="1050" b="1" dirty="0">
                <a:solidFill>
                  <a:prstClr val="black"/>
                </a:solidFill>
                <a:latin typeface="BIZ UDPゴシック" panose="020B0400000000000000" pitchFamily="50" charset="-128"/>
                <a:ea typeface="BIZ UDPゴシック" panose="020B0400000000000000" pitchFamily="50" charset="-128"/>
              </a:rPr>
              <a:t>3F</a:t>
            </a:r>
            <a:r>
              <a:rPr kumimoji="1" lang="ja-JP" altLang="en-US" sz="1050" b="1" dirty="0">
                <a:solidFill>
                  <a:prstClr val="black"/>
                </a:solidFill>
                <a:latin typeface="BIZ UDPゴシック" panose="020B0400000000000000" pitchFamily="50" charset="-128"/>
                <a:ea typeface="BIZ UDPゴシック" panose="020B0400000000000000" pitchFamily="50" charset="-128"/>
              </a:rPr>
              <a:t>　</a:t>
            </a:r>
            <a:endParaRPr kumimoji="1" lang="ja-JP" altLang="en-US" sz="105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3" name="正方形/長方形 2">
            <a:extLst>
              <a:ext uri="{FF2B5EF4-FFF2-40B4-BE49-F238E27FC236}">
                <a16:creationId xmlns:a16="http://schemas.microsoft.com/office/drawing/2014/main" id="{388BE341-736F-8A08-421C-BBDAB6A6B2F5}"/>
              </a:ext>
            </a:extLst>
          </p:cNvPr>
          <p:cNvSpPr/>
          <p:nvPr/>
        </p:nvSpPr>
        <p:spPr>
          <a:xfrm>
            <a:off x="1311965" y="1164376"/>
            <a:ext cx="206577" cy="729108"/>
          </a:xfrm>
          <a:prstGeom prst="rect">
            <a:avLst/>
          </a:prstGeom>
          <a:solidFill>
            <a:srgbClr val="F7B26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sp>
        <p:nvSpPr>
          <p:cNvPr id="36" name="テキスト ボックス 35">
            <a:extLst>
              <a:ext uri="{FF2B5EF4-FFF2-40B4-BE49-F238E27FC236}">
                <a16:creationId xmlns:a16="http://schemas.microsoft.com/office/drawing/2014/main" id="{59B106BB-9AC1-CA1B-D14E-36483F3F3A81}"/>
              </a:ext>
            </a:extLst>
          </p:cNvPr>
          <p:cNvSpPr txBox="1"/>
          <p:nvPr/>
        </p:nvSpPr>
        <p:spPr>
          <a:xfrm>
            <a:off x="5819522" y="4114971"/>
            <a:ext cx="468878" cy="207301"/>
          </a:xfrm>
          <a:prstGeom prst="rect">
            <a:avLst/>
          </a:prstGeom>
          <a:noFill/>
        </p:spPr>
        <p:txBody>
          <a:bodyPr wrap="square" rtlCol="0">
            <a:spAutoFit/>
          </a:bodyPr>
          <a:lstStyle/>
          <a:p>
            <a:pPr marL="0" marR="0" lvl="0" indent="0" algn="r" defTabSz="457200" rtl="0" eaLnBrk="1" fontAlgn="auto" latinLnBrk="0" hangingPunct="1">
              <a:lnSpc>
                <a:spcPct val="150000"/>
              </a:lnSpc>
              <a:spcBef>
                <a:spcPts val="0"/>
              </a:spcBef>
              <a:spcAft>
                <a:spcPts val="0"/>
              </a:spcAft>
              <a:buClrTx/>
              <a:buSzTx/>
              <a:buFontTx/>
              <a:buNone/>
              <a:tabLst/>
              <a:defRPr/>
            </a:pPr>
            <a:r>
              <a:rPr kumimoji="1" lang="en-US" altLang="ja-JP" sz="600" i="0" u="none" strike="noStrike" kern="1200" cap="none" spc="0" normalizeH="0" baseline="0" noProof="0" dirty="0">
                <a:ln>
                  <a:noFill/>
                </a:ln>
                <a:solidFill>
                  <a:schemeClr val="bg2">
                    <a:lumMod val="50000"/>
                  </a:schemeClr>
                </a:solidFill>
                <a:effectLst/>
                <a:uLnTx/>
                <a:uFillTx/>
                <a:latin typeface="BIZ UDPゴシック" panose="020B0400000000000000" pitchFamily="50" charset="-128"/>
                <a:ea typeface="BIZ UDPゴシック" panose="020B0400000000000000" pitchFamily="50" charset="-128"/>
                <a:cs typeface="+mn-cs"/>
              </a:rPr>
              <a:t>2016</a:t>
            </a:r>
            <a:endParaRPr kumimoji="1" lang="ja-JP" altLang="en-US" sz="600" i="0" u="none" strike="noStrike" kern="1200" cap="none" spc="0" normalizeH="0" baseline="0" noProof="0" dirty="0">
              <a:ln>
                <a:noFill/>
              </a:ln>
              <a:solidFill>
                <a:schemeClr val="bg2">
                  <a:lumMod val="50000"/>
                </a:schemeClr>
              </a:solidFill>
              <a:effectLst/>
              <a:uLnTx/>
              <a:uFillTx/>
              <a:latin typeface="BIZ UDPゴシック" panose="020B0400000000000000" pitchFamily="50" charset="-128"/>
              <a:ea typeface="BIZ UDPゴシック" panose="020B0400000000000000" pitchFamily="50" charset="-128"/>
              <a:cs typeface="+mn-cs"/>
            </a:endParaRPr>
          </a:p>
        </p:txBody>
      </p:sp>
      <p:sp>
        <p:nvSpPr>
          <p:cNvPr id="51" name="テキスト ボックス 50">
            <a:extLst>
              <a:ext uri="{FF2B5EF4-FFF2-40B4-BE49-F238E27FC236}">
                <a16:creationId xmlns:a16="http://schemas.microsoft.com/office/drawing/2014/main" id="{9CF2B838-FDC4-4D72-27CA-D9CBEA5C1676}"/>
              </a:ext>
            </a:extLst>
          </p:cNvPr>
          <p:cNvSpPr txBox="1"/>
          <p:nvPr/>
        </p:nvSpPr>
        <p:spPr>
          <a:xfrm>
            <a:off x="7589119" y="2474066"/>
            <a:ext cx="788698" cy="245580"/>
          </a:xfrm>
          <a:prstGeom prst="rect">
            <a:avLst/>
          </a:prstGeom>
          <a:noFill/>
        </p:spPr>
        <p:txBody>
          <a:bodyPr wrap="square" rtlCol="0">
            <a:spAutoFit/>
          </a:bodyP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srgbClr val="F29558"/>
                </a:solidFill>
                <a:effectLst/>
                <a:uLnTx/>
                <a:uFillTx/>
                <a:latin typeface="BIZ UDPゴシック" panose="020B0400000000000000" pitchFamily="50" charset="-128"/>
                <a:ea typeface="BIZ UDPゴシック" panose="020B0400000000000000" pitchFamily="50" charset="-128"/>
                <a:cs typeface="+mn-cs"/>
              </a:rPr>
              <a:t>1985</a:t>
            </a:r>
            <a:r>
              <a:rPr kumimoji="1" lang="ja-JP" altLang="en-US" sz="800" b="1" i="0" u="none" strike="noStrike" kern="1200" cap="none" spc="0" normalizeH="0" baseline="0" noProof="0" dirty="0">
                <a:ln>
                  <a:noFill/>
                </a:ln>
                <a:solidFill>
                  <a:srgbClr val="F29558"/>
                </a:solidFill>
                <a:effectLst/>
                <a:uLnTx/>
                <a:uFillTx/>
                <a:latin typeface="BIZ UDPゴシック" panose="020B0400000000000000" pitchFamily="50" charset="-128"/>
                <a:ea typeface="BIZ UDPゴシック" panose="020B0400000000000000" pitchFamily="50" charset="-128"/>
                <a:cs typeface="+mn-cs"/>
              </a:rPr>
              <a:t>件</a:t>
            </a:r>
          </a:p>
        </p:txBody>
      </p:sp>
      <p:grpSp>
        <p:nvGrpSpPr>
          <p:cNvPr id="59" name="グループ化 58">
            <a:extLst>
              <a:ext uri="{FF2B5EF4-FFF2-40B4-BE49-F238E27FC236}">
                <a16:creationId xmlns:a16="http://schemas.microsoft.com/office/drawing/2014/main" id="{284C1EDF-D25C-EDF8-1DE2-B50740D95AEC}"/>
              </a:ext>
            </a:extLst>
          </p:cNvPr>
          <p:cNvGrpSpPr/>
          <p:nvPr/>
        </p:nvGrpSpPr>
        <p:grpSpPr>
          <a:xfrm>
            <a:off x="8257183" y="2038189"/>
            <a:ext cx="1264058" cy="1140691"/>
            <a:chOff x="8030735" y="2106037"/>
            <a:chExt cx="1264058" cy="1140691"/>
          </a:xfrm>
        </p:grpSpPr>
        <p:sp>
          <p:nvSpPr>
            <p:cNvPr id="31" name="楕円 30">
              <a:extLst>
                <a:ext uri="{FF2B5EF4-FFF2-40B4-BE49-F238E27FC236}">
                  <a16:creationId xmlns:a16="http://schemas.microsoft.com/office/drawing/2014/main" id="{12B91A47-EEA9-1419-7FF9-33A616C7D106}"/>
                </a:ext>
              </a:extLst>
            </p:cNvPr>
            <p:cNvSpPr/>
            <p:nvPr/>
          </p:nvSpPr>
          <p:spPr>
            <a:xfrm>
              <a:off x="8087885" y="2106037"/>
              <a:ext cx="1133192" cy="1140691"/>
            </a:xfrm>
            <a:prstGeom prst="ellipse">
              <a:avLst/>
            </a:prstGeom>
            <a:solidFill>
              <a:srgbClr val="EF701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en-US" altLang="ja-JP" sz="1200" b="0"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grpSp>
          <p:nvGrpSpPr>
            <p:cNvPr id="58" name="グループ化 57">
              <a:extLst>
                <a:ext uri="{FF2B5EF4-FFF2-40B4-BE49-F238E27FC236}">
                  <a16:creationId xmlns:a16="http://schemas.microsoft.com/office/drawing/2014/main" id="{A63B01F3-FE65-778A-FB84-BE3F61ACAB59}"/>
                </a:ext>
              </a:extLst>
            </p:cNvPr>
            <p:cNvGrpSpPr/>
            <p:nvPr/>
          </p:nvGrpSpPr>
          <p:grpSpPr>
            <a:xfrm>
              <a:off x="8030735" y="2159470"/>
              <a:ext cx="1264058" cy="980964"/>
              <a:chOff x="8038669" y="2159470"/>
              <a:chExt cx="1264058" cy="980964"/>
            </a:xfrm>
          </p:grpSpPr>
          <p:sp>
            <p:nvSpPr>
              <p:cNvPr id="34" name="テキスト ボックス 33">
                <a:extLst>
                  <a:ext uri="{FF2B5EF4-FFF2-40B4-BE49-F238E27FC236}">
                    <a16:creationId xmlns:a16="http://schemas.microsoft.com/office/drawing/2014/main" id="{C4C3FA30-426E-3C75-5A94-3D605006B621}"/>
                  </a:ext>
                </a:extLst>
              </p:cNvPr>
              <p:cNvSpPr txBox="1"/>
              <p:nvPr/>
            </p:nvSpPr>
            <p:spPr>
              <a:xfrm>
                <a:off x="8038669" y="2401026"/>
                <a:ext cx="1264058" cy="475515"/>
              </a:xfrm>
              <a:prstGeom prst="rect">
                <a:avLst/>
              </a:prstGeom>
              <a:noFill/>
            </p:spPr>
            <p:txBody>
              <a:bodyPr wrap="square" rtlCol="0">
                <a:spAutoFit/>
              </a:bodyPr>
              <a:lstStyle/>
              <a:p>
                <a:pPr marL="0" marR="0" lvl="0" indent="0" algn="l" defTabSz="457200" rtl="0" eaLnBrk="1" fontAlgn="auto" latinLnBrk="0" hangingPunct="1">
                  <a:lnSpc>
                    <a:spcPct val="150000"/>
                  </a:lnSpc>
                  <a:spcBef>
                    <a:spcPts val="0"/>
                  </a:spcBef>
                  <a:spcAft>
                    <a:spcPts val="0"/>
                  </a:spcAft>
                  <a:buClrTx/>
                  <a:buSzTx/>
                  <a:buFontTx/>
                  <a:buNone/>
                  <a:tabLst/>
                  <a:defRPr/>
                </a:pPr>
                <a:r>
                  <a:rPr lang="en-US" altLang="ja-JP" sz="2000" b="1" i="0" dirty="0">
                    <a:solidFill>
                      <a:srgbClr val="FFFF00"/>
                    </a:solidFill>
                    <a:effectLst/>
                    <a:latin typeface="BIZ UDPゴシック" panose="020B0400000000000000" pitchFamily="50" charset="-128"/>
                    <a:ea typeface="BIZ UDPゴシック" panose="020B0400000000000000" pitchFamily="50" charset="-128"/>
                  </a:rPr>
                  <a:t>69,848</a:t>
                </a:r>
                <a:endParaRPr kumimoji="1" lang="ja-JP" altLang="en-US" sz="2000" b="1" i="0" u="none" strike="noStrike" kern="1200" cap="none" normalizeH="0" baseline="0" noProof="0" dirty="0">
                  <a:ln>
                    <a:noFill/>
                  </a:ln>
                  <a:solidFill>
                    <a:srgbClr val="FFFF00"/>
                  </a:solidFill>
                  <a:effectLst/>
                  <a:uLnTx/>
                  <a:uFillTx/>
                  <a:latin typeface="BIZ UDPゴシック" panose="020B0400000000000000" pitchFamily="50" charset="-128"/>
                  <a:ea typeface="BIZ UDPゴシック" panose="020B0400000000000000" pitchFamily="50" charset="-128"/>
                  <a:cs typeface="+mn-cs"/>
                </a:endParaRPr>
              </a:p>
            </p:txBody>
          </p:sp>
          <p:sp>
            <p:nvSpPr>
              <p:cNvPr id="52" name="テキスト ボックス 51">
                <a:extLst>
                  <a:ext uri="{FF2B5EF4-FFF2-40B4-BE49-F238E27FC236}">
                    <a16:creationId xmlns:a16="http://schemas.microsoft.com/office/drawing/2014/main" id="{42CD1C8F-FE95-1600-5FA5-3D3B5F8887AA}"/>
                  </a:ext>
                </a:extLst>
              </p:cNvPr>
              <p:cNvSpPr txBox="1"/>
              <p:nvPr/>
            </p:nvSpPr>
            <p:spPr>
              <a:xfrm>
                <a:off x="8199692" y="2159470"/>
                <a:ext cx="925446" cy="415498"/>
              </a:xfrm>
              <a:prstGeom prst="rect">
                <a:avLst/>
              </a:prstGeom>
              <a:noFill/>
            </p:spPr>
            <p:txBody>
              <a:bodyPr wrap="square" rtlCol="0">
                <a:spAutoFit/>
              </a:bodyPr>
              <a:lstStyle/>
              <a:p>
                <a:pPr marL="0" marR="0" lvl="0" indent="0" algn="ctr" defTabSz="457200" rtl="0" eaLnBrk="1" fontAlgn="auto" latinLnBrk="0" hangingPunct="1">
                  <a:spcBef>
                    <a:spcPts val="0"/>
                  </a:spcBef>
                  <a:spcAft>
                    <a:spcPts val="0"/>
                  </a:spcAft>
                  <a:buClrTx/>
                  <a:buSzTx/>
                  <a:buFontTx/>
                  <a:buNone/>
                  <a:tabLst/>
                  <a:defRPr/>
                </a:pPr>
                <a:r>
                  <a:rPr kumimoji="1" lang="ja-JP" altLang="en-US" sz="1000" b="1" i="0" u="none" strike="noStrike" kern="1200" cap="none" spc="0" normalizeH="0" baseline="0" noProof="0" dirty="0">
                    <a:ln>
                      <a:noFill/>
                    </a:ln>
                    <a:solidFill>
                      <a:schemeClr val="bg1"/>
                    </a:solidFill>
                    <a:effectLst/>
                    <a:uLnTx/>
                    <a:uFillTx/>
                    <a:latin typeface="BIZ UDPゴシック" panose="020B0400000000000000" pitchFamily="50" charset="-128"/>
                    <a:ea typeface="BIZ UDPゴシック" panose="020B0400000000000000" pitchFamily="50" charset="-128"/>
                    <a:cs typeface="+mn-cs"/>
                  </a:rPr>
                  <a:t>累計</a:t>
                </a:r>
                <a:endParaRPr kumimoji="1" lang="en-US" altLang="ja-JP" sz="1000" b="1" i="0" u="none" strike="noStrike" kern="1200" cap="none" spc="0" normalizeH="0" baseline="0" noProof="0" dirty="0">
                  <a:ln>
                    <a:noFill/>
                  </a:ln>
                  <a:solidFill>
                    <a:schemeClr val="bg1"/>
                  </a:solidFill>
                  <a:effectLst/>
                  <a:uLnTx/>
                  <a:uFillTx/>
                  <a:latin typeface="BIZ UDPゴシック" panose="020B0400000000000000" pitchFamily="50" charset="-128"/>
                  <a:ea typeface="BIZ UDPゴシック" panose="020B0400000000000000" pitchFamily="50" charset="-128"/>
                  <a:cs typeface="+mn-cs"/>
                </a:endParaRPr>
              </a:p>
              <a:p>
                <a:pPr marL="0" marR="0" lvl="0" indent="0" algn="ctr" defTabSz="457200" rtl="0" eaLnBrk="1" fontAlgn="auto" latinLnBrk="0" hangingPunct="1">
                  <a:spcBef>
                    <a:spcPts val="0"/>
                  </a:spcBef>
                  <a:spcAft>
                    <a:spcPts val="0"/>
                  </a:spcAft>
                  <a:buClrTx/>
                  <a:buSzTx/>
                  <a:buFontTx/>
                  <a:buNone/>
                  <a:tabLst/>
                  <a:defRPr/>
                </a:pPr>
                <a:r>
                  <a:rPr kumimoji="1" lang="ja-JP" altLang="en-US" sz="1100" b="1" i="0" u="none" strike="noStrike" kern="1200" cap="none" spc="0" normalizeH="0" baseline="0" noProof="0" dirty="0">
                    <a:ln>
                      <a:noFill/>
                    </a:ln>
                    <a:solidFill>
                      <a:schemeClr val="bg1"/>
                    </a:solidFill>
                    <a:effectLst/>
                    <a:uLnTx/>
                    <a:uFillTx/>
                    <a:latin typeface="BIZ UDPゴシック" panose="020B0400000000000000" pitchFamily="50" charset="-128"/>
                    <a:ea typeface="BIZ UDPゴシック" panose="020B0400000000000000" pitchFamily="50" charset="-128"/>
                    <a:cs typeface="+mn-cs"/>
                  </a:rPr>
                  <a:t>来場者数</a:t>
                </a:r>
              </a:p>
            </p:txBody>
          </p:sp>
          <p:sp>
            <p:nvSpPr>
              <p:cNvPr id="55" name="テキスト ボックス 54">
                <a:extLst>
                  <a:ext uri="{FF2B5EF4-FFF2-40B4-BE49-F238E27FC236}">
                    <a16:creationId xmlns:a16="http://schemas.microsoft.com/office/drawing/2014/main" id="{CE17C828-C412-01D3-59A8-350D85A8418C}"/>
                  </a:ext>
                </a:extLst>
              </p:cNvPr>
              <p:cNvSpPr txBox="1"/>
              <p:nvPr/>
            </p:nvSpPr>
            <p:spPr>
              <a:xfrm>
                <a:off x="8199692" y="2801880"/>
                <a:ext cx="925446" cy="338554"/>
              </a:xfrm>
              <a:prstGeom prst="rect">
                <a:avLst/>
              </a:prstGeom>
              <a:noFill/>
            </p:spPr>
            <p:txBody>
              <a:bodyPr wrap="square" rtlCol="0">
                <a:spAutoFit/>
              </a:bodyPr>
              <a:lstStyle/>
              <a:p>
                <a:pPr marL="0" marR="0" lvl="0" indent="0" algn="ctr" defTabSz="457200" rtl="0" eaLnBrk="1" fontAlgn="auto" latinLnBrk="0" hangingPunct="1">
                  <a:spcBef>
                    <a:spcPts val="0"/>
                  </a:spcBef>
                  <a:spcAft>
                    <a:spcPts val="0"/>
                  </a:spcAft>
                  <a:buClrTx/>
                  <a:buSzTx/>
                  <a:buFontTx/>
                  <a:buNone/>
                  <a:tabLst/>
                  <a:defRPr/>
                </a:pPr>
                <a:r>
                  <a:rPr kumimoji="1" lang="ja-JP" altLang="en-US" sz="1600" b="1" dirty="0">
                    <a:solidFill>
                      <a:schemeClr val="bg1"/>
                    </a:solidFill>
                    <a:latin typeface="BIZ UDPゴシック" panose="020B0400000000000000" pitchFamily="50" charset="-128"/>
                    <a:ea typeface="BIZ UDPゴシック" panose="020B0400000000000000" pitchFamily="50" charset="-128"/>
                  </a:rPr>
                  <a:t>世帯</a:t>
                </a:r>
                <a:endParaRPr kumimoji="1" lang="en-US" altLang="ja-JP" sz="1600" b="1" i="0" u="none" strike="noStrike" kern="1200" cap="none" spc="0" normalizeH="0" baseline="0" noProof="0" dirty="0">
                  <a:ln>
                    <a:noFill/>
                  </a:ln>
                  <a:solidFill>
                    <a:schemeClr val="bg1"/>
                  </a:solidFill>
                  <a:effectLst/>
                  <a:uLnTx/>
                  <a:uFillTx/>
                  <a:latin typeface="BIZ UDPゴシック" panose="020B0400000000000000" pitchFamily="50" charset="-128"/>
                  <a:ea typeface="BIZ UDPゴシック" panose="020B0400000000000000" pitchFamily="50" charset="-128"/>
                  <a:cs typeface="+mn-cs"/>
                </a:endParaRPr>
              </a:p>
            </p:txBody>
          </p:sp>
        </p:grpSp>
      </p:grpSp>
      <p:sp>
        <p:nvSpPr>
          <p:cNvPr id="61" name="テキスト ボックス 60">
            <a:extLst>
              <a:ext uri="{FF2B5EF4-FFF2-40B4-BE49-F238E27FC236}">
                <a16:creationId xmlns:a16="http://schemas.microsoft.com/office/drawing/2014/main" id="{05655567-5E17-A422-08D0-A25633CB809F}"/>
              </a:ext>
            </a:extLst>
          </p:cNvPr>
          <p:cNvSpPr txBox="1"/>
          <p:nvPr/>
        </p:nvSpPr>
        <p:spPr>
          <a:xfrm>
            <a:off x="6159531" y="4114971"/>
            <a:ext cx="354570" cy="354136"/>
          </a:xfrm>
          <a:prstGeom prst="rect">
            <a:avLst/>
          </a:prstGeom>
          <a:noFill/>
        </p:spPr>
        <p:txBody>
          <a:bodyPr wrap="square" rtlCol="0">
            <a:spAutoFit/>
          </a:bodyPr>
          <a:lstStyle/>
          <a:p>
            <a:pPr marL="0" marR="0" lvl="0" indent="0" algn="r" defTabSz="457200" rtl="0" eaLnBrk="1" fontAlgn="auto" latinLnBrk="0" hangingPunct="1">
              <a:lnSpc>
                <a:spcPct val="150000"/>
              </a:lnSpc>
              <a:spcBef>
                <a:spcPts val="0"/>
              </a:spcBef>
              <a:spcAft>
                <a:spcPts val="0"/>
              </a:spcAft>
              <a:buClrTx/>
              <a:buSzTx/>
              <a:buFontTx/>
              <a:buNone/>
              <a:tabLst/>
              <a:defRPr/>
            </a:pPr>
            <a:r>
              <a:rPr kumimoji="1" lang="en-US" altLang="ja-JP" sz="600" i="0" u="none" strike="noStrike" kern="1200" cap="none" spc="0" normalizeH="0" baseline="0" noProof="0" dirty="0">
                <a:ln>
                  <a:noFill/>
                </a:ln>
                <a:solidFill>
                  <a:schemeClr val="bg2">
                    <a:lumMod val="50000"/>
                  </a:schemeClr>
                </a:solidFill>
                <a:effectLst/>
                <a:uLnTx/>
                <a:uFillTx/>
                <a:latin typeface="BIZ UDPゴシック" panose="020B0400000000000000" pitchFamily="50" charset="-128"/>
                <a:ea typeface="BIZ UDPゴシック" panose="020B0400000000000000" pitchFamily="50" charset="-128"/>
                <a:cs typeface="+mn-cs"/>
              </a:rPr>
              <a:t>2017</a:t>
            </a:r>
            <a:endParaRPr kumimoji="1" lang="ja-JP" altLang="en-US" sz="600" i="0" u="none" strike="noStrike" kern="1200" cap="none" spc="0" normalizeH="0" baseline="0" noProof="0" dirty="0">
              <a:ln>
                <a:noFill/>
              </a:ln>
              <a:solidFill>
                <a:schemeClr val="bg2">
                  <a:lumMod val="50000"/>
                </a:schemeClr>
              </a:solidFill>
              <a:effectLst/>
              <a:uLnTx/>
              <a:uFillTx/>
              <a:latin typeface="BIZ UDPゴシック" panose="020B0400000000000000" pitchFamily="50" charset="-128"/>
              <a:ea typeface="BIZ UDPゴシック" panose="020B0400000000000000" pitchFamily="50" charset="-128"/>
              <a:cs typeface="+mn-cs"/>
            </a:endParaRPr>
          </a:p>
        </p:txBody>
      </p:sp>
      <p:sp>
        <p:nvSpPr>
          <p:cNvPr id="62" name="テキスト ボックス 61">
            <a:extLst>
              <a:ext uri="{FF2B5EF4-FFF2-40B4-BE49-F238E27FC236}">
                <a16:creationId xmlns:a16="http://schemas.microsoft.com/office/drawing/2014/main" id="{0B5963C8-A57A-9CFC-0C42-724C2256A8D0}"/>
              </a:ext>
            </a:extLst>
          </p:cNvPr>
          <p:cNvSpPr txBox="1"/>
          <p:nvPr/>
        </p:nvSpPr>
        <p:spPr>
          <a:xfrm>
            <a:off x="6390853" y="4114971"/>
            <a:ext cx="354570" cy="354136"/>
          </a:xfrm>
          <a:prstGeom prst="rect">
            <a:avLst/>
          </a:prstGeom>
          <a:noFill/>
        </p:spPr>
        <p:txBody>
          <a:bodyPr wrap="square" rtlCol="0">
            <a:spAutoFit/>
          </a:bodyPr>
          <a:lstStyle/>
          <a:p>
            <a:pPr marL="0" marR="0" lvl="0" indent="0" algn="r" defTabSz="457200" rtl="0" eaLnBrk="1" fontAlgn="auto" latinLnBrk="0" hangingPunct="1">
              <a:lnSpc>
                <a:spcPct val="150000"/>
              </a:lnSpc>
              <a:spcBef>
                <a:spcPts val="0"/>
              </a:spcBef>
              <a:spcAft>
                <a:spcPts val="0"/>
              </a:spcAft>
              <a:buClrTx/>
              <a:buSzTx/>
              <a:buFontTx/>
              <a:buNone/>
              <a:tabLst/>
              <a:defRPr/>
            </a:pPr>
            <a:r>
              <a:rPr kumimoji="1" lang="en-US" altLang="ja-JP" sz="600" i="0" u="none" strike="noStrike" kern="1200" cap="none" spc="0" normalizeH="0" baseline="0" noProof="0" dirty="0">
                <a:ln>
                  <a:noFill/>
                </a:ln>
                <a:solidFill>
                  <a:schemeClr val="bg2">
                    <a:lumMod val="50000"/>
                  </a:schemeClr>
                </a:solidFill>
                <a:effectLst/>
                <a:uLnTx/>
                <a:uFillTx/>
                <a:latin typeface="BIZ UDPゴシック" panose="020B0400000000000000" pitchFamily="50" charset="-128"/>
                <a:ea typeface="BIZ UDPゴシック" panose="020B0400000000000000" pitchFamily="50" charset="-128"/>
                <a:cs typeface="+mn-cs"/>
              </a:rPr>
              <a:t>2018</a:t>
            </a:r>
            <a:endParaRPr kumimoji="1" lang="ja-JP" altLang="en-US" sz="600" i="0" u="none" strike="noStrike" kern="1200" cap="none" spc="0" normalizeH="0" baseline="0" noProof="0" dirty="0">
              <a:ln>
                <a:noFill/>
              </a:ln>
              <a:solidFill>
                <a:schemeClr val="bg2">
                  <a:lumMod val="50000"/>
                </a:schemeClr>
              </a:solidFill>
              <a:effectLst/>
              <a:uLnTx/>
              <a:uFillTx/>
              <a:latin typeface="BIZ UDPゴシック" panose="020B0400000000000000" pitchFamily="50" charset="-128"/>
              <a:ea typeface="BIZ UDPゴシック" panose="020B0400000000000000" pitchFamily="50" charset="-128"/>
              <a:cs typeface="+mn-cs"/>
            </a:endParaRPr>
          </a:p>
        </p:txBody>
      </p:sp>
      <p:sp>
        <p:nvSpPr>
          <p:cNvPr id="63" name="テキスト ボックス 62">
            <a:extLst>
              <a:ext uri="{FF2B5EF4-FFF2-40B4-BE49-F238E27FC236}">
                <a16:creationId xmlns:a16="http://schemas.microsoft.com/office/drawing/2014/main" id="{EE301A3C-5285-39BD-2806-8F8A119F5B88}"/>
              </a:ext>
            </a:extLst>
          </p:cNvPr>
          <p:cNvSpPr txBox="1"/>
          <p:nvPr/>
        </p:nvSpPr>
        <p:spPr>
          <a:xfrm>
            <a:off x="6635782" y="4114971"/>
            <a:ext cx="354570" cy="354136"/>
          </a:xfrm>
          <a:prstGeom prst="rect">
            <a:avLst/>
          </a:prstGeom>
          <a:noFill/>
        </p:spPr>
        <p:txBody>
          <a:bodyPr wrap="square" rtlCol="0">
            <a:spAutoFit/>
          </a:bodyPr>
          <a:lstStyle/>
          <a:p>
            <a:pPr marL="0" marR="0" lvl="0" indent="0" algn="r" defTabSz="457200" rtl="0" eaLnBrk="1" fontAlgn="auto" latinLnBrk="0" hangingPunct="1">
              <a:lnSpc>
                <a:spcPct val="150000"/>
              </a:lnSpc>
              <a:spcBef>
                <a:spcPts val="0"/>
              </a:spcBef>
              <a:spcAft>
                <a:spcPts val="0"/>
              </a:spcAft>
              <a:buClrTx/>
              <a:buSzTx/>
              <a:buFontTx/>
              <a:buNone/>
              <a:tabLst/>
              <a:defRPr/>
            </a:pPr>
            <a:r>
              <a:rPr kumimoji="1" lang="en-US" altLang="ja-JP" sz="600" i="0" u="none" strike="noStrike" kern="1200" cap="none" spc="0" normalizeH="0" baseline="0" noProof="0" dirty="0">
                <a:ln>
                  <a:noFill/>
                </a:ln>
                <a:solidFill>
                  <a:schemeClr val="bg2">
                    <a:lumMod val="50000"/>
                  </a:schemeClr>
                </a:solidFill>
                <a:effectLst/>
                <a:uLnTx/>
                <a:uFillTx/>
                <a:latin typeface="BIZ UDPゴシック" panose="020B0400000000000000" pitchFamily="50" charset="-128"/>
                <a:ea typeface="BIZ UDPゴシック" panose="020B0400000000000000" pitchFamily="50" charset="-128"/>
                <a:cs typeface="+mn-cs"/>
              </a:rPr>
              <a:t>2019</a:t>
            </a:r>
            <a:endParaRPr kumimoji="1" lang="ja-JP" altLang="en-US" sz="600" i="0" u="none" strike="noStrike" kern="1200" cap="none" spc="0" normalizeH="0" baseline="0" noProof="0" dirty="0">
              <a:ln>
                <a:noFill/>
              </a:ln>
              <a:solidFill>
                <a:schemeClr val="bg2">
                  <a:lumMod val="50000"/>
                </a:schemeClr>
              </a:solidFill>
              <a:effectLst/>
              <a:uLnTx/>
              <a:uFillTx/>
              <a:latin typeface="BIZ UDPゴシック" panose="020B0400000000000000" pitchFamily="50" charset="-128"/>
              <a:ea typeface="BIZ UDPゴシック" panose="020B0400000000000000" pitchFamily="50" charset="-128"/>
              <a:cs typeface="+mn-cs"/>
            </a:endParaRPr>
          </a:p>
        </p:txBody>
      </p:sp>
      <p:sp>
        <p:nvSpPr>
          <p:cNvPr id="64" name="テキスト ボックス 63">
            <a:extLst>
              <a:ext uri="{FF2B5EF4-FFF2-40B4-BE49-F238E27FC236}">
                <a16:creationId xmlns:a16="http://schemas.microsoft.com/office/drawing/2014/main" id="{804334E2-4C78-013C-99E3-8D12248E4710}"/>
              </a:ext>
            </a:extLst>
          </p:cNvPr>
          <p:cNvSpPr txBox="1"/>
          <p:nvPr/>
        </p:nvSpPr>
        <p:spPr>
          <a:xfrm>
            <a:off x="6869825" y="4114971"/>
            <a:ext cx="354570" cy="354136"/>
          </a:xfrm>
          <a:prstGeom prst="rect">
            <a:avLst/>
          </a:prstGeom>
          <a:noFill/>
        </p:spPr>
        <p:txBody>
          <a:bodyPr wrap="square" rtlCol="0">
            <a:spAutoFit/>
          </a:bodyPr>
          <a:lstStyle/>
          <a:p>
            <a:pPr marL="0" marR="0" lvl="0" indent="0" algn="r" defTabSz="457200" rtl="0" eaLnBrk="1" fontAlgn="auto" latinLnBrk="0" hangingPunct="1">
              <a:lnSpc>
                <a:spcPct val="150000"/>
              </a:lnSpc>
              <a:spcBef>
                <a:spcPts val="0"/>
              </a:spcBef>
              <a:spcAft>
                <a:spcPts val="0"/>
              </a:spcAft>
              <a:buClrTx/>
              <a:buSzTx/>
              <a:buFontTx/>
              <a:buNone/>
              <a:tabLst/>
              <a:defRPr/>
            </a:pPr>
            <a:r>
              <a:rPr kumimoji="1" lang="en-US" altLang="ja-JP" sz="600" i="0" u="none" strike="noStrike" kern="1200" cap="none" spc="0" normalizeH="0" baseline="0" noProof="0" dirty="0">
                <a:ln>
                  <a:noFill/>
                </a:ln>
                <a:solidFill>
                  <a:schemeClr val="bg2">
                    <a:lumMod val="50000"/>
                  </a:schemeClr>
                </a:solidFill>
                <a:effectLst/>
                <a:uLnTx/>
                <a:uFillTx/>
                <a:latin typeface="BIZ UDPゴシック" panose="020B0400000000000000" pitchFamily="50" charset="-128"/>
                <a:ea typeface="BIZ UDPゴシック" panose="020B0400000000000000" pitchFamily="50" charset="-128"/>
                <a:cs typeface="+mn-cs"/>
              </a:rPr>
              <a:t>2020</a:t>
            </a:r>
            <a:endParaRPr kumimoji="1" lang="ja-JP" altLang="en-US" sz="600" i="0" u="none" strike="noStrike" kern="1200" cap="none" spc="0" normalizeH="0" baseline="0" noProof="0" dirty="0">
              <a:ln>
                <a:noFill/>
              </a:ln>
              <a:solidFill>
                <a:schemeClr val="bg2">
                  <a:lumMod val="50000"/>
                </a:schemeClr>
              </a:solidFill>
              <a:effectLst/>
              <a:uLnTx/>
              <a:uFillTx/>
              <a:latin typeface="BIZ UDPゴシック" panose="020B0400000000000000" pitchFamily="50" charset="-128"/>
              <a:ea typeface="BIZ UDPゴシック" panose="020B0400000000000000" pitchFamily="50" charset="-128"/>
              <a:cs typeface="+mn-cs"/>
            </a:endParaRPr>
          </a:p>
        </p:txBody>
      </p:sp>
      <p:sp>
        <p:nvSpPr>
          <p:cNvPr id="65" name="テキスト ボックス 64">
            <a:extLst>
              <a:ext uri="{FF2B5EF4-FFF2-40B4-BE49-F238E27FC236}">
                <a16:creationId xmlns:a16="http://schemas.microsoft.com/office/drawing/2014/main" id="{0DC8386C-1868-78CD-5084-028864523BCA}"/>
              </a:ext>
            </a:extLst>
          </p:cNvPr>
          <p:cNvSpPr txBox="1"/>
          <p:nvPr/>
        </p:nvSpPr>
        <p:spPr>
          <a:xfrm>
            <a:off x="7112032" y="4114971"/>
            <a:ext cx="354570" cy="354136"/>
          </a:xfrm>
          <a:prstGeom prst="rect">
            <a:avLst/>
          </a:prstGeom>
          <a:noFill/>
        </p:spPr>
        <p:txBody>
          <a:bodyPr wrap="square" rtlCol="0">
            <a:spAutoFit/>
          </a:bodyPr>
          <a:lstStyle/>
          <a:p>
            <a:pPr marL="0" marR="0" lvl="0" indent="0" algn="r" defTabSz="457200" rtl="0" eaLnBrk="1" fontAlgn="auto" latinLnBrk="0" hangingPunct="1">
              <a:lnSpc>
                <a:spcPct val="150000"/>
              </a:lnSpc>
              <a:spcBef>
                <a:spcPts val="0"/>
              </a:spcBef>
              <a:spcAft>
                <a:spcPts val="0"/>
              </a:spcAft>
              <a:buClrTx/>
              <a:buSzTx/>
              <a:buFontTx/>
              <a:buNone/>
              <a:tabLst/>
              <a:defRPr/>
            </a:pPr>
            <a:r>
              <a:rPr kumimoji="1" lang="en-US" altLang="ja-JP" sz="600" i="0" u="none" strike="noStrike" kern="1200" cap="none" spc="0" normalizeH="0" baseline="0" noProof="0" dirty="0">
                <a:ln>
                  <a:noFill/>
                </a:ln>
                <a:solidFill>
                  <a:schemeClr val="bg2">
                    <a:lumMod val="50000"/>
                  </a:schemeClr>
                </a:solidFill>
                <a:effectLst/>
                <a:uLnTx/>
                <a:uFillTx/>
                <a:latin typeface="BIZ UDPゴシック" panose="020B0400000000000000" pitchFamily="50" charset="-128"/>
                <a:ea typeface="BIZ UDPゴシック" panose="020B0400000000000000" pitchFamily="50" charset="-128"/>
                <a:cs typeface="+mn-cs"/>
              </a:rPr>
              <a:t>2021</a:t>
            </a:r>
            <a:endParaRPr kumimoji="1" lang="ja-JP" altLang="en-US" sz="600" i="0" u="none" strike="noStrike" kern="1200" cap="none" spc="0" normalizeH="0" baseline="0" noProof="0" dirty="0">
              <a:ln>
                <a:noFill/>
              </a:ln>
              <a:solidFill>
                <a:schemeClr val="bg2">
                  <a:lumMod val="50000"/>
                </a:schemeClr>
              </a:solidFill>
              <a:effectLst/>
              <a:uLnTx/>
              <a:uFillTx/>
              <a:latin typeface="BIZ UDPゴシック" panose="020B0400000000000000" pitchFamily="50" charset="-128"/>
              <a:ea typeface="BIZ UDPゴシック" panose="020B0400000000000000" pitchFamily="50" charset="-128"/>
              <a:cs typeface="+mn-cs"/>
            </a:endParaRPr>
          </a:p>
        </p:txBody>
      </p:sp>
      <p:sp>
        <p:nvSpPr>
          <p:cNvPr id="66" name="テキスト ボックス 65">
            <a:extLst>
              <a:ext uri="{FF2B5EF4-FFF2-40B4-BE49-F238E27FC236}">
                <a16:creationId xmlns:a16="http://schemas.microsoft.com/office/drawing/2014/main" id="{AEF6A0C7-EB67-B684-6F56-62B6C171CAE9}"/>
              </a:ext>
            </a:extLst>
          </p:cNvPr>
          <p:cNvSpPr txBox="1"/>
          <p:nvPr/>
        </p:nvSpPr>
        <p:spPr>
          <a:xfrm>
            <a:off x="7343354" y="4114971"/>
            <a:ext cx="354570" cy="354136"/>
          </a:xfrm>
          <a:prstGeom prst="rect">
            <a:avLst/>
          </a:prstGeom>
          <a:noFill/>
        </p:spPr>
        <p:txBody>
          <a:bodyPr wrap="square" rtlCol="0">
            <a:spAutoFit/>
          </a:bodyPr>
          <a:lstStyle/>
          <a:p>
            <a:pPr marL="0" marR="0" lvl="0" indent="0" algn="r" defTabSz="457200" rtl="0" eaLnBrk="1" fontAlgn="auto" latinLnBrk="0" hangingPunct="1">
              <a:lnSpc>
                <a:spcPct val="150000"/>
              </a:lnSpc>
              <a:spcBef>
                <a:spcPts val="0"/>
              </a:spcBef>
              <a:spcAft>
                <a:spcPts val="0"/>
              </a:spcAft>
              <a:buClrTx/>
              <a:buSzTx/>
              <a:buFontTx/>
              <a:buNone/>
              <a:tabLst/>
              <a:defRPr/>
            </a:pPr>
            <a:r>
              <a:rPr kumimoji="1" lang="en-US" altLang="ja-JP" sz="600" i="0" u="none" strike="noStrike" kern="1200" cap="none" spc="0" normalizeH="0" baseline="0" noProof="0" dirty="0">
                <a:ln>
                  <a:noFill/>
                </a:ln>
                <a:solidFill>
                  <a:schemeClr val="bg2">
                    <a:lumMod val="50000"/>
                  </a:schemeClr>
                </a:solidFill>
                <a:effectLst/>
                <a:uLnTx/>
                <a:uFillTx/>
                <a:latin typeface="BIZ UDPゴシック" panose="020B0400000000000000" pitchFamily="50" charset="-128"/>
                <a:ea typeface="BIZ UDPゴシック" panose="020B0400000000000000" pitchFamily="50" charset="-128"/>
                <a:cs typeface="+mn-cs"/>
              </a:rPr>
              <a:t>2022</a:t>
            </a:r>
            <a:endParaRPr kumimoji="1" lang="ja-JP" altLang="en-US" sz="600" i="0" u="none" strike="noStrike" kern="1200" cap="none" spc="0" normalizeH="0" baseline="0" noProof="0" dirty="0">
              <a:ln>
                <a:noFill/>
              </a:ln>
              <a:solidFill>
                <a:schemeClr val="bg2">
                  <a:lumMod val="50000"/>
                </a:schemeClr>
              </a:solidFill>
              <a:effectLst/>
              <a:uLnTx/>
              <a:uFillTx/>
              <a:latin typeface="BIZ UDPゴシック" panose="020B0400000000000000" pitchFamily="50" charset="-128"/>
              <a:ea typeface="BIZ UDPゴシック" panose="020B0400000000000000" pitchFamily="50" charset="-128"/>
              <a:cs typeface="+mn-cs"/>
            </a:endParaRPr>
          </a:p>
        </p:txBody>
      </p:sp>
      <p:sp>
        <p:nvSpPr>
          <p:cNvPr id="67" name="テキスト ボックス 66">
            <a:extLst>
              <a:ext uri="{FF2B5EF4-FFF2-40B4-BE49-F238E27FC236}">
                <a16:creationId xmlns:a16="http://schemas.microsoft.com/office/drawing/2014/main" id="{93C4E23E-84C5-D24C-6E54-7A902089E665}"/>
              </a:ext>
            </a:extLst>
          </p:cNvPr>
          <p:cNvSpPr txBox="1"/>
          <p:nvPr/>
        </p:nvSpPr>
        <p:spPr>
          <a:xfrm>
            <a:off x="7580118" y="4114971"/>
            <a:ext cx="354570" cy="354136"/>
          </a:xfrm>
          <a:prstGeom prst="rect">
            <a:avLst/>
          </a:prstGeom>
          <a:noFill/>
        </p:spPr>
        <p:txBody>
          <a:bodyPr wrap="square" rtlCol="0">
            <a:spAutoFit/>
          </a:bodyPr>
          <a:lstStyle/>
          <a:p>
            <a:pPr marL="0" marR="0" lvl="0" indent="0" algn="r" defTabSz="457200" rtl="0" eaLnBrk="1" fontAlgn="auto" latinLnBrk="0" hangingPunct="1">
              <a:lnSpc>
                <a:spcPct val="150000"/>
              </a:lnSpc>
              <a:spcBef>
                <a:spcPts val="0"/>
              </a:spcBef>
              <a:spcAft>
                <a:spcPts val="0"/>
              </a:spcAft>
              <a:buClrTx/>
              <a:buSzTx/>
              <a:buFontTx/>
              <a:buNone/>
              <a:tabLst/>
              <a:defRPr/>
            </a:pPr>
            <a:r>
              <a:rPr kumimoji="1" lang="en-US" altLang="ja-JP" sz="600" i="0" u="none" strike="noStrike" kern="1200" cap="none" spc="0" normalizeH="0" baseline="0" noProof="0" dirty="0">
                <a:ln>
                  <a:noFill/>
                </a:ln>
                <a:solidFill>
                  <a:schemeClr val="bg2">
                    <a:lumMod val="50000"/>
                  </a:schemeClr>
                </a:solidFill>
                <a:effectLst/>
                <a:uLnTx/>
                <a:uFillTx/>
                <a:latin typeface="BIZ UDPゴシック" panose="020B0400000000000000" pitchFamily="50" charset="-128"/>
                <a:ea typeface="BIZ UDPゴシック" panose="020B0400000000000000" pitchFamily="50" charset="-128"/>
                <a:cs typeface="+mn-cs"/>
              </a:rPr>
              <a:t>2023</a:t>
            </a:r>
            <a:endParaRPr kumimoji="1" lang="ja-JP" altLang="en-US" sz="600" i="0" u="none" strike="noStrike" kern="1200" cap="none" spc="0" normalizeH="0" baseline="0" noProof="0" dirty="0">
              <a:ln>
                <a:noFill/>
              </a:ln>
              <a:solidFill>
                <a:schemeClr val="bg2">
                  <a:lumMod val="50000"/>
                </a:schemeClr>
              </a:solidFill>
              <a:effectLst/>
              <a:uLnTx/>
              <a:uFillTx/>
              <a:latin typeface="BIZ UDPゴシック" panose="020B0400000000000000" pitchFamily="50" charset="-128"/>
              <a:ea typeface="BIZ UDPゴシック" panose="020B0400000000000000" pitchFamily="50" charset="-128"/>
              <a:cs typeface="+mn-cs"/>
            </a:endParaRPr>
          </a:p>
        </p:txBody>
      </p:sp>
      <p:sp>
        <p:nvSpPr>
          <p:cNvPr id="68" name="テキスト ボックス 67">
            <a:extLst>
              <a:ext uri="{FF2B5EF4-FFF2-40B4-BE49-F238E27FC236}">
                <a16:creationId xmlns:a16="http://schemas.microsoft.com/office/drawing/2014/main" id="{603E6E3C-23F3-3ADA-71B2-0DE67169425E}"/>
              </a:ext>
            </a:extLst>
          </p:cNvPr>
          <p:cNvSpPr txBox="1"/>
          <p:nvPr/>
        </p:nvSpPr>
        <p:spPr>
          <a:xfrm>
            <a:off x="7811440" y="4114971"/>
            <a:ext cx="354570" cy="354136"/>
          </a:xfrm>
          <a:prstGeom prst="rect">
            <a:avLst/>
          </a:prstGeom>
          <a:noFill/>
        </p:spPr>
        <p:txBody>
          <a:bodyPr wrap="square" rtlCol="0">
            <a:spAutoFit/>
          </a:bodyPr>
          <a:lstStyle/>
          <a:p>
            <a:pPr marL="0" marR="0" lvl="0" indent="0" algn="r" defTabSz="457200" rtl="0" eaLnBrk="1" fontAlgn="auto" latinLnBrk="0" hangingPunct="1">
              <a:lnSpc>
                <a:spcPct val="150000"/>
              </a:lnSpc>
              <a:spcBef>
                <a:spcPts val="0"/>
              </a:spcBef>
              <a:spcAft>
                <a:spcPts val="0"/>
              </a:spcAft>
              <a:buClrTx/>
              <a:buSzTx/>
              <a:buFontTx/>
              <a:buNone/>
              <a:tabLst/>
              <a:defRPr/>
            </a:pPr>
            <a:r>
              <a:rPr kumimoji="1" lang="en-US" altLang="ja-JP" sz="600" i="0" u="none" strike="noStrike" kern="1200" cap="none" spc="0" normalizeH="0" baseline="0" noProof="0" dirty="0">
                <a:ln>
                  <a:noFill/>
                </a:ln>
                <a:solidFill>
                  <a:schemeClr val="bg2">
                    <a:lumMod val="50000"/>
                  </a:schemeClr>
                </a:solidFill>
                <a:effectLst/>
                <a:uLnTx/>
                <a:uFillTx/>
                <a:latin typeface="BIZ UDPゴシック" panose="020B0400000000000000" pitchFamily="50" charset="-128"/>
                <a:ea typeface="BIZ UDPゴシック" panose="020B0400000000000000" pitchFamily="50" charset="-128"/>
                <a:cs typeface="+mn-cs"/>
              </a:rPr>
              <a:t>2024</a:t>
            </a:r>
            <a:endParaRPr kumimoji="1" lang="ja-JP" altLang="en-US" sz="600" i="0" u="none" strike="noStrike" kern="1200" cap="none" spc="0" normalizeH="0" baseline="0" noProof="0" dirty="0">
              <a:ln>
                <a:noFill/>
              </a:ln>
              <a:solidFill>
                <a:schemeClr val="bg2">
                  <a:lumMod val="50000"/>
                </a:schemeClr>
              </a:solidFill>
              <a:effectLst/>
              <a:uLnTx/>
              <a:uFillTx/>
              <a:latin typeface="BIZ UDPゴシック" panose="020B0400000000000000" pitchFamily="50" charset="-128"/>
              <a:ea typeface="BIZ UDPゴシック" panose="020B0400000000000000" pitchFamily="50" charset="-128"/>
              <a:cs typeface="+mn-cs"/>
            </a:endParaRPr>
          </a:p>
        </p:txBody>
      </p:sp>
      <p:sp>
        <p:nvSpPr>
          <p:cNvPr id="69" name="テキスト ボックス 68">
            <a:extLst>
              <a:ext uri="{FF2B5EF4-FFF2-40B4-BE49-F238E27FC236}">
                <a16:creationId xmlns:a16="http://schemas.microsoft.com/office/drawing/2014/main" id="{46B73161-8E4D-8813-AEA5-712CCEBAD6B3}"/>
              </a:ext>
            </a:extLst>
          </p:cNvPr>
          <p:cNvSpPr txBox="1"/>
          <p:nvPr/>
        </p:nvSpPr>
        <p:spPr>
          <a:xfrm>
            <a:off x="7924956" y="4114971"/>
            <a:ext cx="354570" cy="207301"/>
          </a:xfrm>
          <a:prstGeom prst="rect">
            <a:avLst/>
          </a:prstGeom>
          <a:noFill/>
        </p:spPr>
        <p:txBody>
          <a:bodyPr wrap="square" rtlCol="0">
            <a:spAutoFit/>
          </a:bodyPr>
          <a:lstStyle/>
          <a:p>
            <a:pPr marL="0" marR="0" lvl="0" indent="0" algn="r" defTabSz="457200" rtl="0" eaLnBrk="1" fontAlgn="auto" latinLnBrk="0" hangingPunct="1">
              <a:lnSpc>
                <a:spcPct val="150000"/>
              </a:lnSpc>
              <a:spcBef>
                <a:spcPts val="0"/>
              </a:spcBef>
              <a:spcAft>
                <a:spcPts val="0"/>
              </a:spcAft>
              <a:buClrTx/>
              <a:buSzTx/>
              <a:buFontTx/>
              <a:buNone/>
              <a:tabLst/>
              <a:defRPr/>
            </a:pPr>
            <a:r>
              <a:rPr kumimoji="1" lang="ja-JP" altLang="en-US" sz="600" i="0" u="none" strike="noStrike" kern="1200" cap="none" spc="0" normalizeH="0" baseline="0" noProof="0" dirty="0">
                <a:ln>
                  <a:noFill/>
                </a:ln>
                <a:solidFill>
                  <a:schemeClr val="bg2">
                    <a:lumMod val="50000"/>
                  </a:schemeClr>
                </a:solidFill>
                <a:effectLst/>
                <a:uLnTx/>
                <a:uFillTx/>
                <a:latin typeface="BIZ UDPゴシック" panose="020B0400000000000000" pitchFamily="50" charset="-128"/>
                <a:ea typeface="BIZ UDPゴシック" panose="020B0400000000000000" pitchFamily="50" charset="-128"/>
                <a:cs typeface="+mn-cs"/>
              </a:rPr>
              <a:t>年</a:t>
            </a:r>
          </a:p>
        </p:txBody>
      </p:sp>
      <p:sp>
        <p:nvSpPr>
          <p:cNvPr id="70" name="テキスト ボックス 69">
            <a:extLst>
              <a:ext uri="{FF2B5EF4-FFF2-40B4-BE49-F238E27FC236}">
                <a16:creationId xmlns:a16="http://schemas.microsoft.com/office/drawing/2014/main" id="{64013765-4779-4F79-111E-5A93E4E58BA3}"/>
              </a:ext>
            </a:extLst>
          </p:cNvPr>
          <p:cNvSpPr txBox="1"/>
          <p:nvPr/>
        </p:nvSpPr>
        <p:spPr>
          <a:xfrm>
            <a:off x="8215310" y="3838944"/>
            <a:ext cx="1567934" cy="494879"/>
          </a:xfrm>
          <a:prstGeom prst="rect">
            <a:avLst/>
          </a:prstGeom>
          <a:noFill/>
        </p:spPr>
        <p:txBody>
          <a:bodyPr wrap="square" rtlCol="0">
            <a:spAutoFit/>
          </a:bodyPr>
          <a:lstStyle/>
          <a:p>
            <a:pPr marL="0" marR="0" lvl="0" indent="0" defTabSz="457200" rtl="0" eaLnBrk="1" fontAlgn="auto" latinLnBrk="0" hangingPunct="1">
              <a:lnSpc>
                <a:spcPct val="150000"/>
              </a:lnSpc>
              <a:spcBef>
                <a:spcPts val="0"/>
              </a:spcBef>
              <a:spcAft>
                <a:spcPts val="0"/>
              </a:spcAft>
              <a:buClrTx/>
              <a:buSzTx/>
              <a:buFontTx/>
              <a:buNone/>
              <a:tabLst/>
              <a:defRPr/>
            </a:pPr>
            <a:r>
              <a:rPr kumimoji="1" lang="en-US" altLang="ja-JP" sz="600" dirty="0">
                <a:solidFill>
                  <a:schemeClr val="bg2">
                    <a:lumMod val="50000"/>
                  </a:schemeClr>
                </a:solidFill>
                <a:latin typeface="BIZ UDPゴシック" panose="020B0400000000000000" pitchFamily="50" charset="-128"/>
                <a:ea typeface="BIZ UDPゴシック" panose="020B0400000000000000" pitchFamily="50" charset="-128"/>
              </a:rPr>
              <a:t>※2020</a:t>
            </a:r>
            <a:r>
              <a:rPr kumimoji="1" lang="ja-JP" altLang="en-US" sz="600" dirty="0">
                <a:solidFill>
                  <a:schemeClr val="bg2">
                    <a:lumMod val="50000"/>
                  </a:schemeClr>
                </a:solidFill>
                <a:latin typeface="BIZ UDPゴシック" panose="020B0400000000000000" pitchFamily="50" charset="-128"/>
                <a:ea typeface="BIZ UDPゴシック" panose="020B0400000000000000" pitchFamily="50" charset="-128"/>
              </a:rPr>
              <a:t>年</a:t>
            </a:r>
            <a:r>
              <a:rPr kumimoji="1" lang="en-US" altLang="ja-JP" sz="600" dirty="0">
                <a:solidFill>
                  <a:schemeClr val="bg2">
                    <a:lumMod val="50000"/>
                  </a:schemeClr>
                </a:solidFill>
                <a:latin typeface="BIZ UDPゴシック" panose="020B0400000000000000" pitchFamily="50" charset="-128"/>
                <a:ea typeface="BIZ UDPゴシック" panose="020B0400000000000000" pitchFamily="50" charset="-128"/>
              </a:rPr>
              <a:t>4</a:t>
            </a:r>
            <a:r>
              <a:rPr kumimoji="1" lang="ja-JP" altLang="en-US" sz="600" dirty="0">
                <a:solidFill>
                  <a:schemeClr val="bg2">
                    <a:lumMod val="50000"/>
                  </a:schemeClr>
                </a:solidFill>
                <a:latin typeface="BIZ UDPゴシック" panose="020B0400000000000000" pitchFamily="50" charset="-128"/>
                <a:ea typeface="BIZ UDPゴシック" panose="020B0400000000000000" pitchFamily="50" charset="-128"/>
              </a:rPr>
              <a:t>月</a:t>
            </a:r>
            <a:endParaRPr kumimoji="1" lang="en-US" altLang="ja-JP" sz="600" dirty="0">
              <a:solidFill>
                <a:schemeClr val="bg2">
                  <a:lumMod val="50000"/>
                </a:schemeClr>
              </a:solidFill>
              <a:latin typeface="BIZ UDPゴシック" panose="020B0400000000000000" pitchFamily="50" charset="-128"/>
              <a:ea typeface="BIZ UDPゴシック" panose="020B0400000000000000" pitchFamily="50" charset="-128"/>
            </a:endParaRPr>
          </a:p>
          <a:p>
            <a:pPr marL="0" marR="0" lvl="0" indent="0" defTabSz="457200" rtl="0" eaLnBrk="1" fontAlgn="auto" latinLnBrk="0" hangingPunct="1">
              <a:lnSpc>
                <a:spcPct val="150000"/>
              </a:lnSpc>
              <a:spcBef>
                <a:spcPts val="0"/>
              </a:spcBef>
              <a:spcAft>
                <a:spcPts val="0"/>
              </a:spcAft>
              <a:buClrTx/>
              <a:buSzTx/>
              <a:buFontTx/>
              <a:buNone/>
              <a:tabLst/>
              <a:defRPr/>
            </a:pPr>
            <a:r>
              <a:rPr kumimoji="1" lang="ja-JP" altLang="en-US" sz="600" dirty="0">
                <a:solidFill>
                  <a:schemeClr val="bg2">
                    <a:lumMod val="50000"/>
                  </a:schemeClr>
                </a:solidFill>
                <a:latin typeface="BIZ UDPゴシック" panose="020B0400000000000000" pitchFamily="50" charset="-128"/>
                <a:ea typeface="BIZ UDPゴシック" panose="020B0400000000000000" pitchFamily="50" charset="-128"/>
              </a:rPr>
              <a:t>新型コロナウイルス緊急事態宣言</a:t>
            </a:r>
            <a:endParaRPr kumimoji="1" lang="en-US" altLang="ja-JP" sz="600" dirty="0">
              <a:solidFill>
                <a:schemeClr val="bg2">
                  <a:lumMod val="50000"/>
                </a:schemeClr>
              </a:solidFill>
              <a:latin typeface="BIZ UDPゴシック" panose="020B0400000000000000" pitchFamily="50" charset="-128"/>
              <a:ea typeface="BIZ UDPゴシック" panose="020B0400000000000000" pitchFamily="50" charset="-128"/>
            </a:endParaRPr>
          </a:p>
          <a:p>
            <a:pPr marL="0" marR="0" lvl="0" indent="0" defTabSz="457200" rtl="0" eaLnBrk="1" fontAlgn="auto" latinLnBrk="0" hangingPunct="1">
              <a:lnSpc>
                <a:spcPct val="150000"/>
              </a:lnSpc>
              <a:spcBef>
                <a:spcPts val="0"/>
              </a:spcBef>
              <a:spcAft>
                <a:spcPts val="0"/>
              </a:spcAft>
              <a:buClrTx/>
              <a:buSzTx/>
              <a:buFontTx/>
              <a:buNone/>
              <a:tabLst/>
              <a:defRPr/>
            </a:pPr>
            <a:r>
              <a:rPr kumimoji="1" lang="en-US" altLang="ja-JP" sz="600" i="0" u="none" strike="noStrike" kern="1200" cap="none" spc="0" normalizeH="0" baseline="0" noProof="0" dirty="0">
                <a:ln>
                  <a:noFill/>
                </a:ln>
                <a:solidFill>
                  <a:schemeClr val="bg2">
                    <a:lumMod val="50000"/>
                  </a:schemeClr>
                </a:solidFill>
                <a:effectLst/>
                <a:uLnTx/>
                <a:uFillTx/>
                <a:latin typeface="BIZ UDPゴシック" panose="020B0400000000000000" pitchFamily="50" charset="-128"/>
                <a:ea typeface="BIZ UDPゴシック" panose="020B0400000000000000" pitchFamily="50" charset="-128"/>
                <a:cs typeface="+mn-cs"/>
              </a:rPr>
              <a:t>※2024</a:t>
            </a:r>
            <a:r>
              <a:rPr kumimoji="1" lang="ja-JP" altLang="en-US" sz="600" i="0" u="none" strike="noStrike" kern="1200" cap="none" spc="0" normalizeH="0" baseline="0" noProof="0" dirty="0">
                <a:ln>
                  <a:noFill/>
                </a:ln>
                <a:solidFill>
                  <a:schemeClr val="bg2">
                    <a:lumMod val="50000"/>
                  </a:schemeClr>
                </a:solidFill>
                <a:effectLst/>
                <a:uLnTx/>
                <a:uFillTx/>
                <a:latin typeface="BIZ UDPゴシック" panose="020B0400000000000000" pitchFamily="50" charset="-128"/>
                <a:ea typeface="BIZ UDPゴシック" panose="020B0400000000000000" pitchFamily="50" charset="-128"/>
                <a:cs typeface="+mn-cs"/>
              </a:rPr>
              <a:t>年</a:t>
            </a:r>
            <a:r>
              <a:rPr kumimoji="1" lang="en-US" altLang="ja-JP" sz="600" i="0" u="none" strike="noStrike" kern="1200" cap="none" spc="0" normalizeH="0" baseline="0" noProof="0" dirty="0">
                <a:ln>
                  <a:noFill/>
                </a:ln>
                <a:solidFill>
                  <a:schemeClr val="bg2">
                    <a:lumMod val="50000"/>
                  </a:schemeClr>
                </a:solidFill>
                <a:effectLst/>
                <a:uLnTx/>
                <a:uFillTx/>
                <a:latin typeface="BIZ UDPゴシック" panose="020B0400000000000000" pitchFamily="50" charset="-128"/>
                <a:ea typeface="BIZ UDPゴシック" panose="020B0400000000000000" pitchFamily="50" charset="-128"/>
                <a:cs typeface="+mn-cs"/>
              </a:rPr>
              <a:t>12</a:t>
            </a:r>
            <a:r>
              <a:rPr kumimoji="1" lang="ja-JP" altLang="en-US" sz="600" i="0" u="none" strike="noStrike" kern="1200" cap="none" spc="0" normalizeH="0" baseline="0" noProof="0" dirty="0">
                <a:ln>
                  <a:noFill/>
                </a:ln>
                <a:solidFill>
                  <a:schemeClr val="bg2">
                    <a:lumMod val="50000"/>
                  </a:schemeClr>
                </a:solidFill>
                <a:effectLst/>
                <a:uLnTx/>
                <a:uFillTx/>
                <a:latin typeface="BIZ UDPゴシック" panose="020B0400000000000000" pitchFamily="50" charset="-128"/>
                <a:ea typeface="BIZ UDPゴシック" panose="020B0400000000000000" pitchFamily="50" charset="-128"/>
                <a:cs typeface="+mn-cs"/>
              </a:rPr>
              <a:t>月</a:t>
            </a:r>
            <a:r>
              <a:rPr kumimoji="1" lang="en-US" altLang="ja-JP" sz="600" i="0" u="none" strike="noStrike" kern="1200" cap="none" spc="0" normalizeH="0" baseline="0" noProof="0" dirty="0">
                <a:ln>
                  <a:noFill/>
                </a:ln>
                <a:solidFill>
                  <a:schemeClr val="bg2">
                    <a:lumMod val="50000"/>
                  </a:schemeClr>
                </a:solidFill>
                <a:effectLst/>
                <a:uLnTx/>
                <a:uFillTx/>
                <a:latin typeface="BIZ UDPゴシック" panose="020B0400000000000000" pitchFamily="50" charset="-128"/>
                <a:ea typeface="BIZ UDPゴシック" panose="020B0400000000000000" pitchFamily="50" charset="-128"/>
                <a:cs typeface="+mn-cs"/>
              </a:rPr>
              <a:t>31</a:t>
            </a:r>
            <a:r>
              <a:rPr kumimoji="1" lang="ja-JP" altLang="en-US" sz="600" i="0" u="none" strike="noStrike" kern="1200" cap="none" spc="0" normalizeH="0" baseline="0" noProof="0" dirty="0">
                <a:ln>
                  <a:noFill/>
                </a:ln>
                <a:solidFill>
                  <a:schemeClr val="bg2">
                    <a:lumMod val="50000"/>
                  </a:schemeClr>
                </a:solidFill>
                <a:effectLst/>
                <a:uLnTx/>
                <a:uFillTx/>
                <a:latin typeface="BIZ UDPゴシック" panose="020B0400000000000000" pitchFamily="50" charset="-128"/>
                <a:ea typeface="BIZ UDPゴシック" panose="020B0400000000000000" pitchFamily="50" charset="-128"/>
                <a:cs typeface="+mn-cs"/>
              </a:rPr>
              <a:t>日時点</a:t>
            </a:r>
          </a:p>
        </p:txBody>
      </p:sp>
      <p:grpSp>
        <p:nvGrpSpPr>
          <p:cNvPr id="98" name="グループ化 97">
            <a:extLst>
              <a:ext uri="{FF2B5EF4-FFF2-40B4-BE49-F238E27FC236}">
                <a16:creationId xmlns:a16="http://schemas.microsoft.com/office/drawing/2014/main" id="{1A8E0E72-6E84-7F1B-E079-DD833ACEE9F2}"/>
              </a:ext>
            </a:extLst>
          </p:cNvPr>
          <p:cNvGrpSpPr/>
          <p:nvPr/>
        </p:nvGrpSpPr>
        <p:grpSpPr>
          <a:xfrm>
            <a:off x="6104548" y="2612960"/>
            <a:ext cx="1247278" cy="860435"/>
            <a:chOff x="6104548" y="2612960"/>
            <a:chExt cx="1247278" cy="860435"/>
          </a:xfrm>
        </p:grpSpPr>
        <p:pic>
          <p:nvPicPr>
            <p:cNvPr id="75" name="グラフィックス 74">
              <a:extLst>
                <a:ext uri="{FF2B5EF4-FFF2-40B4-BE49-F238E27FC236}">
                  <a16:creationId xmlns:a16="http://schemas.microsoft.com/office/drawing/2014/main" id="{95535518-7BE2-11F9-65DD-3A915DA9EB3C}"/>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139019" y="2612960"/>
              <a:ext cx="1212807" cy="789735"/>
            </a:xfrm>
            <a:prstGeom prst="rect">
              <a:avLst/>
            </a:prstGeom>
          </p:spPr>
        </p:pic>
        <p:sp>
          <p:nvSpPr>
            <p:cNvPr id="76" name="テキスト ボックス 75">
              <a:extLst>
                <a:ext uri="{FF2B5EF4-FFF2-40B4-BE49-F238E27FC236}">
                  <a16:creationId xmlns:a16="http://schemas.microsoft.com/office/drawing/2014/main" id="{44F0E12B-5B9E-600F-3F50-EEFE5DA53E27}"/>
                </a:ext>
              </a:extLst>
            </p:cNvPr>
            <p:cNvSpPr txBox="1"/>
            <p:nvPr/>
          </p:nvSpPr>
          <p:spPr>
            <a:xfrm>
              <a:off x="6104548" y="2642398"/>
              <a:ext cx="776110" cy="83099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sz="2400" b="1" i="0" u="none" strike="noStrike" kern="1200" cap="none" spc="0" normalizeH="0" baseline="0" noProof="0" dirty="0">
                  <a:ln>
                    <a:noFill/>
                  </a:ln>
                  <a:solidFill>
                    <a:srgbClr val="E60012"/>
                  </a:solidFill>
                  <a:effectLst/>
                  <a:uLnTx/>
                  <a:uFillTx/>
                  <a:latin typeface="BIZ UDPゴシック" panose="020B0400000000000000" pitchFamily="50" charset="-128"/>
                  <a:ea typeface="BIZ UDPゴシック" panose="020B0400000000000000" pitchFamily="50" charset="-128"/>
                  <a:cs typeface="+mn-cs"/>
                </a:rPr>
                <a:t>UP!</a:t>
              </a:r>
              <a:endParaRPr kumimoji="1" lang="ja-JP" altLang="en-US" sz="2400" b="1" i="0" u="none" strike="noStrike" kern="1200" cap="none" spc="0" normalizeH="0" baseline="0" noProof="0" dirty="0">
                <a:ln>
                  <a:noFill/>
                </a:ln>
                <a:solidFill>
                  <a:srgbClr val="E60012"/>
                </a:solidFill>
                <a:effectLst/>
                <a:uLnTx/>
                <a:uFillTx/>
                <a:latin typeface="BIZ UDPゴシック" panose="020B0400000000000000" pitchFamily="50" charset="-128"/>
                <a:ea typeface="BIZ UDPゴシック" panose="020B0400000000000000" pitchFamily="50" charset="-128"/>
                <a:cs typeface="+mn-cs"/>
              </a:endParaRPr>
            </a:p>
          </p:txBody>
        </p:sp>
      </p:grpSp>
      <p:pic>
        <p:nvPicPr>
          <p:cNvPr id="78" name="グラフィックス 77">
            <a:extLst>
              <a:ext uri="{FF2B5EF4-FFF2-40B4-BE49-F238E27FC236}">
                <a16:creationId xmlns:a16="http://schemas.microsoft.com/office/drawing/2014/main" id="{437FECF3-C3C7-1443-714C-9BB34D1C765F}"/>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5783846" y="4713217"/>
            <a:ext cx="2323910" cy="1591085"/>
          </a:xfrm>
          <a:prstGeom prst="rect">
            <a:avLst/>
          </a:prstGeom>
        </p:spPr>
      </p:pic>
      <p:sp>
        <p:nvSpPr>
          <p:cNvPr id="80" name="テキスト ボックス 79">
            <a:extLst>
              <a:ext uri="{FF2B5EF4-FFF2-40B4-BE49-F238E27FC236}">
                <a16:creationId xmlns:a16="http://schemas.microsoft.com/office/drawing/2014/main" id="{E35DA3E3-125B-8606-BB59-707740026B75}"/>
              </a:ext>
            </a:extLst>
          </p:cNvPr>
          <p:cNvSpPr txBox="1"/>
          <p:nvPr/>
        </p:nvSpPr>
        <p:spPr>
          <a:xfrm>
            <a:off x="5982246" y="6195362"/>
            <a:ext cx="354570" cy="354136"/>
          </a:xfrm>
          <a:prstGeom prst="rect">
            <a:avLst/>
          </a:prstGeom>
          <a:noFill/>
        </p:spPr>
        <p:txBody>
          <a:bodyPr wrap="square" rtlCol="0">
            <a:spAutoFit/>
          </a:bodyPr>
          <a:lstStyle/>
          <a:p>
            <a:pPr marL="0" marR="0" lvl="0" indent="0" algn="r" defTabSz="457200" rtl="0" eaLnBrk="1" fontAlgn="auto" latinLnBrk="0" hangingPunct="1">
              <a:lnSpc>
                <a:spcPct val="150000"/>
              </a:lnSpc>
              <a:spcBef>
                <a:spcPts val="0"/>
              </a:spcBef>
              <a:spcAft>
                <a:spcPts val="0"/>
              </a:spcAft>
              <a:buClrTx/>
              <a:buSzTx/>
              <a:buFontTx/>
              <a:buNone/>
              <a:tabLst/>
              <a:defRPr/>
            </a:pPr>
            <a:r>
              <a:rPr kumimoji="1" lang="en-US" altLang="ja-JP" sz="600" i="0" u="none" strike="noStrike" kern="1200" cap="none" spc="0" normalizeH="0" baseline="0" noProof="0" dirty="0">
                <a:ln>
                  <a:noFill/>
                </a:ln>
                <a:solidFill>
                  <a:schemeClr val="bg2">
                    <a:lumMod val="50000"/>
                  </a:schemeClr>
                </a:solidFill>
                <a:effectLst/>
                <a:uLnTx/>
                <a:uFillTx/>
                <a:latin typeface="BIZ UDPゴシック" panose="020B0400000000000000" pitchFamily="50" charset="-128"/>
                <a:ea typeface="BIZ UDPゴシック" panose="020B0400000000000000" pitchFamily="50" charset="-128"/>
                <a:cs typeface="+mn-cs"/>
              </a:rPr>
              <a:t>2017</a:t>
            </a:r>
            <a:endParaRPr kumimoji="1" lang="ja-JP" altLang="en-US" sz="600" i="0" u="none" strike="noStrike" kern="1200" cap="none" spc="0" normalizeH="0" baseline="0" noProof="0" dirty="0">
              <a:ln>
                <a:noFill/>
              </a:ln>
              <a:solidFill>
                <a:schemeClr val="bg2">
                  <a:lumMod val="50000"/>
                </a:schemeClr>
              </a:solidFill>
              <a:effectLst/>
              <a:uLnTx/>
              <a:uFillTx/>
              <a:latin typeface="BIZ UDPゴシック" panose="020B0400000000000000" pitchFamily="50" charset="-128"/>
              <a:ea typeface="BIZ UDPゴシック" panose="020B0400000000000000" pitchFamily="50" charset="-128"/>
              <a:cs typeface="+mn-cs"/>
            </a:endParaRPr>
          </a:p>
        </p:txBody>
      </p:sp>
      <p:sp>
        <p:nvSpPr>
          <p:cNvPr id="81" name="テキスト ボックス 80">
            <a:extLst>
              <a:ext uri="{FF2B5EF4-FFF2-40B4-BE49-F238E27FC236}">
                <a16:creationId xmlns:a16="http://schemas.microsoft.com/office/drawing/2014/main" id="{BA57E46F-4AA7-BD43-5721-B6506D76DB7F}"/>
              </a:ext>
            </a:extLst>
          </p:cNvPr>
          <p:cNvSpPr txBox="1"/>
          <p:nvPr/>
        </p:nvSpPr>
        <p:spPr>
          <a:xfrm>
            <a:off x="6249757" y="6195362"/>
            <a:ext cx="354570" cy="354136"/>
          </a:xfrm>
          <a:prstGeom prst="rect">
            <a:avLst/>
          </a:prstGeom>
          <a:noFill/>
        </p:spPr>
        <p:txBody>
          <a:bodyPr wrap="square" rtlCol="0">
            <a:spAutoFit/>
          </a:bodyPr>
          <a:lstStyle/>
          <a:p>
            <a:pPr marL="0" marR="0" lvl="0" indent="0" algn="r" defTabSz="457200" rtl="0" eaLnBrk="1" fontAlgn="auto" latinLnBrk="0" hangingPunct="1">
              <a:lnSpc>
                <a:spcPct val="150000"/>
              </a:lnSpc>
              <a:spcBef>
                <a:spcPts val="0"/>
              </a:spcBef>
              <a:spcAft>
                <a:spcPts val="0"/>
              </a:spcAft>
              <a:buClrTx/>
              <a:buSzTx/>
              <a:buFontTx/>
              <a:buNone/>
              <a:tabLst/>
              <a:defRPr/>
            </a:pPr>
            <a:r>
              <a:rPr kumimoji="1" lang="en-US" altLang="ja-JP" sz="600" i="0" u="none" strike="noStrike" kern="1200" cap="none" spc="0" normalizeH="0" baseline="0" noProof="0" dirty="0">
                <a:ln>
                  <a:noFill/>
                </a:ln>
                <a:solidFill>
                  <a:schemeClr val="bg2">
                    <a:lumMod val="50000"/>
                  </a:schemeClr>
                </a:solidFill>
                <a:effectLst/>
                <a:uLnTx/>
                <a:uFillTx/>
                <a:latin typeface="BIZ UDPゴシック" panose="020B0400000000000000" pitchFamily="50" charset="-128"/>
                <a:ea typeface="BIZ UDPゴシック" panose="020B0400000000000000" pitchFamily="50" charset="-128"/>
                <a:cs typeface="+mn-cs"/>
              </a:rPr>
              <a:t>2018</a:t>
            </a:r>
            <a:endParaRPr kumimoji="1" lang="ja-JP" altLang="en-US" sz="600" i="0" u="none" strike="noStrike" kern="1200" cap="none" spc="0" normalizeH="0" baseline="0" noProof="0" dirty="0">
              <a:ln>
                <a:noFill/>
              </a:ln>
              <a:solidFill>
                <a:schemeClr val="bg2">
                  <a:lumMod val="50000"/>
                </a:schemeClr>
              </a:solidFill>
              <a:effectLst/>
              <a:uLnTx/>
              <a:uFillTx/>
              <a:latin typeface="BIZ UDPゴシック" panose="020B0400000000000000" pitchFamily="50" charset="-128"/>
              <a:ea typeface="BIZ UDPゴシック" panose="020B0400000000000000" pitchFamily="50" charset="-128"/>
              <a:cs typeface="+mn-cs"/>
            </a:endParaRPr>
          </a:p>
        </p:txBody>
      </p:sp>
      <p:sp>
        <p:nvSpPr>
          <p:cNvPr id="82" name="テキスト ボックス 81">
            <a:extLst>
              <a:ext uri="{FF2B5EF4-FFF2-40B4-BE49-F238E27FC236}">
                <a16:creationId xmlns:a16="http://schemas.microsoft.com/office/drawing/2014/main" id="{8639319C-7528-27BD-7604-F8D2AF0875EF}"/>
              </a:ext>
            </a:extLst>
          </p:cNvPr>
          <p:cNvSpPr txBox="1"/>
          <p:nvPr/>
        </p:nvSpPr>
        <p:spPr>
          <a:xfrm>
            <a:off x="6492949" y="6195362"/>
            <a:ext cx="354570" cy="354136"/>
          </a:xfrm>
          <a:prstGeom prst="rect">
            <a:avLst/>
          </a:prstGeom>
          <a:noFill/>
        </p:spPr>
        <p:txBody>
          <a:bodyPr wrap="square" rtlCol="0">
            <a:spAutoFit/>
          </a:bodyPr>
          <a:lstStyle/>
          <a:p>
            <a:pPr marL="0" marR="0" lvl="0" indent="0" algn="r" defTabSz="457200" rtl="0" eaLnBrk="1" fontAlgn="auto" latinLnBrk="0" hangingPunct="1">
              <a:lnSpc>
                <a:spcPct val="150000"/>
              </a:lnSpc>
              <a:spcBef>
                <a:spcPts val="0"/>
              </a:spcBef>
              <a:spcAft>
                <a:spcPts val="0"/>
              </a:spcAft>
              <a:buClrTx/>
              <a:buSzTx/>
              <a:buFontTx/>
              <a:buNone/>
              <a:tabLst/>
              <a:defRPr/>
            </a:pPr>
            <a:r>
              <a:rPr kumimoji="1" lang="en-US" altLang="ja-JP" sz="600" i="0" u="none" strike="noStrike" kern="1200" cap="none" spc="0" normalizeH="0" baseline="0" noProof="0" dirty="0">
                <a:ln>
                  <a:noFill/>
                </a:ln>
                <a:solidFill>
                  <a:schemeClr val="bg2">
                    <a:lumMod val="50000"/>
                  </a:schemeClr>
                </a:solidFill>
                <a:effectLst/>
                <a:uLnTx/>
                <a:uFillTx/>
                <a:latin typeface="BIZ UDPゴシック" panose="020B0400000000000000" pitchFamily="50" charset="-128"/>
                <a:ea typeface="BIZ UDPゴシック" panose="020B0400000000000000" pitchFamily="50" charset="-128"/>
                <a:cs typeface="+mn-cs"/>
              </a:rPr>
              <a:t>2019</a:t>
            </a:r>
            <a:endParaRPr kumimoji="1" lang="ja-JP" altLang="en-US" sz="600" i="0" u="none" strike="noStrike" kern="1200" cap="none" spc="0" normalizeH="0" baseline="0" noProof="0" dirty="0">
              <a:ln>
                <a:noFill/>
              </a:ln>
              <a:solidFill>
                <a:schemeClr val="bg2">
                  <a:lumMod val="50000"/>
                </a:schemeClr>
              </a:solidFill>
              <a:effectLst/>
              <a:uLnTx/>
              <a:uFillTx/>
              <a:latin typeface="BIZ UDPゴシック" panose="020B0400000000000000" pitchFamily="50" charset="-128"/>
              <a:ea typeface="BIZ UDPゴシック" panose="020B0400000000000000" pitchFamily="50" charset="-128"/>
              <a:cs typeface="+mn-cs"/>
            </a:endParaRPr>
          </a:p>
        </p:txBody>
      </p:sp>
      <p:sp>
        <p:nvSpPr>
          <p:cNvPr id="83" name="テキスト ボックス 82">
            <a:extLst>
              <a:ext uri="{FF2B5EF4-FFF2-40B4-BE49-F238E27FC236}">
                <a16:creationId xmlns:a16="http://schemas.microsoft.com/office/drawing/2014/main" id="{04FAF702-F009-E245-E59E-ADF7DD28B42C}"/>
              </a:ext>
            </a:extLst>
          </p:cNvPr>
          <p:cNvSpPr txBox="1"/>
          <p:nvPr/>
        </p:nvSpPr>
        <p:spPr>
          <a:xfrm>
            <a:off x="6758027" y="6195362"/>
            <a:ext cx="354570" cy="354136"/>
          </a:xfrm>
          <a:prstGeom prst="rect">
            <a:avLst/>
          </a:prstGeom>
          <a:noFill/>
        </p:spPr>
        <p:txBody>
          <a:bodyPr wrap="square" rtlCol="0">
            <a:spAutoFit/>
          </a:bodyPr>
          <a:lstStyle/>
          <a:p>
            <a:pPr marL="0" marR="0" lvl="0" indent="0" algn="r" defTabSz="457200" rtl="0" eaLnBrk="1" fontAlgn="auto" latinLnBrk="0" hangingPunct="1">
              <a:lnSpc>
                <a:spcPct val="150000"/>
              </a:lnSpc>
              <a:spcBef>
                <a:spcPts val="0"/>
              </a:spcBef>
              <a:spcAft>
                <a:spcPts val="0"/>
              </a:spcAft>
              <a:buClrTx/>
              <a:buSzTx/>
              <a:buFontTx/>
              <a:buNone/>
              <a:tabLst/>
              <a:defRPr/>
            </a:pPr>
            <a:r>
              <a:rPr kumimoji="1" lang="en-US" altLang="ja-JP" sz="600" i="0" u="none" strike="noStrike" kern="1200" cap="none" spc="0" normalizeH="0" baseline="0" noProof="0" dirty="0">
                <a:ln>
                  <a:noFill/>
                </a:ln>
                <a:solidFill>
                  <a:schemeClr val="bg2">
                    <a:lumMod val="50000"/>
                  </a:schemeClr>
                </a:solidFill>
                <a:effectLst/>
                <a:uLnTx/>
                <a:uFillTx/>
                <a:latin typeface="BIZ UDPゴシック" panose="020B0400000000000000" pitchFamily="50" charset="-128"/>
                <a:ea typeface="BIZ UDPゴシック" panose="020B0400000000000000" pitchFamily="50" charset="-128"/>
                <a:cs typeface="+mn-cs"/>
              </a:rPr>
              <a:t>2020</a:t>
            </a:r>
            <a:endParaRPr kumimoji="1" lang="ja-JP" altLang="en-US" sz="600" i="0" u="none" strike="noStrike" kern="1200" cap="none" spc="0" normalizeH="0" baseline="0" noProof="0" dirty="0">
              <a:ln>
                <a:noFill/>
              </a:ln>
              <a:solidFill>
                <a:schemeClr val="bg2">
                  <a:lumMod val="50000"/>
                </a:schemeClr>
              </a:solidFill>
              <a:effectLst/>
              <a:uLnTx/>
              <a:uFillTx/>
              <a:latin typeface="BIZ UDPゴシック" panose="020B0400000000000000" pitchFamily="50" charset="-128"/>
              <a:ea typeface="BIZ UDPゴシック" panose="020B0400000000000000" pitchFamily="50" charset="-128"/>
              <a:cs typeface="+mn-cs"/>
            </a:endParaRPr>
          </a:p>
        </p:txBody>
      </p:sp>
      <p:sp>
        <p:nvSpPr>
          <p:cNvPr id="84" name="テキスト ボックス 83">
            <a:extLst>
              <a:ext uri="{FF2B5EF4-FFF2-40B4-BE49-F238E27FC236}">
                <a16:creationId xmlns:a16="http://schemas.microsoft.com/office/drawing/2014/main" id="{4B82A995-9DA3-465D-1D0C-030149860E84}"/>
              </a:ext>
            </a:extLst>
          </p:cNvPr>
          <p:cNvSpPr txBox="1"/>
          <p:nvPr/>
        </p:nvSpPr>
        <p:spPr>
          <a:xfrm>
            <a:off x="7013378" y="6195362"/>
            <a:ext cx="354570" cy="354136"/>
          </a:xfrm>
          <a:prstGeom prst="rect">
            <a:avLst/>
          </a:prstGeom>
          <a:noFill/>
        </p:spPr>
        <p:txBody>
          <a:bodyPr wrap="square" rtlCol="0">
            <a:spAutoFit/>
          </a:bodyPr>
          <a:lstStyle/>
          <a:p>
            <a:pPr marL="0" marR="0" lvl="0" indent="0" algn="r" defTabSz="457200" rtl="0" eaLnBrk="1" fontAlgn="auto" latinLnBrk="0" hangingPunct="1">
              <a:lnSpc>
                <a:spcPct val="150000"/>
              </a:lnSpc>
              <a:spcBef>
                <a:spcPts val="0"/>
              </a:spcBef>
              <a:spcAft>
                <a:spcPts val="0"/>
              </a:spcAft>
              <a:buClrTx/>
              <a:buSzTx/>
              <a:buFontTx/>
              <a:buNone/>
              <a:tabLst/>
              <a:defRPr/>
            </a:pPr>
            <a:r>
              <a:rPr kumimoji="1" lang="en-US" altLang="ja-JP" sz="600" i="0" u="none" strike="noStrike" kern="1200" cap="none" spc="0" normalizeH="0" baseline="0" noProof="0" dirty="0">
                <a:ln>
                  <a:noFill/>
                </a:ln>
                <a:solidFill>
                  <a:schemeClr val="bg2">
                    <a:lumMod val="50000"/>
                  </a:schemeClr>
                </a:solidFill>
                <a:effectLst/>
                <a:uLnTx/>
                <a:uFillTx/>
                <a:latin typeface="BIZ UDPゴシック" panose="020B0400000000000000" pitchFamily="50" charset="-128"/>
                <a:ea typeface="BIZ UDPゴシック" panose="020B0400000000000000" pitchFamily="50" charset="-128"/>
                <a:cs typeface="+mn-cs"/>
              </a:rPr>
              <a:t>2021</a:t>
            </a:r>
            <a:endParaRPr kumimoji="1" lang="ja-JP" altLang="en-US" sz="600" i="0" u="none" strike="noStrike" kern="1200" cap="none" spc="0" normalizeH="0" baseline="0" noProof="0" dirty="0">
              <a:ln>
                <a:noFill/>
              </a:ln>
              <a:solidFill>
                <a:schemeClr val="bg2">
                  <a:lumMod val="50000"/>
                </a:schemeClr>
              </a:solidFill>
              <a:effectLst/>
              <a:uLnTx/>
              <a:uFillTx/>
              <a:latin typeface="BIZ UDPゴシック" panose="020B0400000000000000" pitchFamily="50" charset="-128"/>
              <a:ea typeface="BIZ UDPゴシック" panose="020B0400000000000000" pitchFamily="50" charset="-128"/>
              <a:cs typeface="+mn-cs"/>
            </a:endParaRPr>
          </a:p>
        </p:txBody>
      </p:sp>
      <p:sp>
        <p:nvSpPr>
          <p:cNvPr id="85" name="テキスト ボックス 84">
            <a:extLst>
              <a:ext uri="{FF2B5EF4-FFF2-40B4-BE49-F238E27FC236}">
                <a16:creationId xmlns:a16="http://schemas.microsoft.com/office/drawing/2014/main" id="{F8C56EBC-41E3-5469-4902-6218A403A605}"/>
              </a:ext>
            </a:extLst>
          </p:cNvPr>
          <p:cNvSpPr txBox="1"/>
          <p:nvPr/>
        </p:nvSpPr>
        <p:spPr>
          <a:xfrm>
            <a:off x="7283321" y="6195362"/>
            <a:ext cx="354570" cy="354136"/>
          </a:xfrm>
          <a:prstGeom prst="rect">
            <a:avLst/>
          </a:prstGeom>
          <a:noFill/>
        </p:spPr>
        <p:txBody>
          <a:bodyPr wrap="square" rtlCol="0">
            <a:spAutoFit/>
          </a:bodyPr>
          <a:lstStyle/>
          <a:p>
            <a:pPr marL="0" marR="0" lvl="0" indent="0" algn="r" defTabSz="457200" rtl="0" eaLnBrk="1" fontAlgn="auto" latinLnBrk="0" hangingPunct="1">
              <a:lnSpc>
                <a:spcPct val="150000"/>
              </a:lnSpc>
              <a:spcBef>
                <a:spcPts val="0"/>
              </a:spcBef>
              <a:spcAft>
                <a:spcPts val="0"/>
              </a:spcAft>
              <a:buClrTx/>
              <a:buSzTx/>
              <a:buFontTx/>
              <a:buNone/>
              <a:tabLst/>
              <a:defRPr/>
            </a:pPr>
            <a:r>
              <a:rPr kumimoji="1" lang="en-US" altLang="ja-JP" sz="600" i="0" u="none" strike="noStrike" kern="1200" cap="none" spc="0" normalizeH="0" baseline="0" noProof="0" dirty="0">
                <a:ln>
                  <a:noFill/>
                </a:ln>
                <a:solidFill>
                  <a:schemeClr val="bg2">
                    <a:lumMod val="50000"/>
                  </a:schemeClr>
                </a:solidFill>
                <a:effectLst/>
                <a:uLnTx/>
                <a:uFillTx/>
                <a:latin typeface="BIZ UDPゴシック" panose="020B0400000000000000" pitchFamily="50" charset="-128"/>
                <a:ea typeface="BIZ UDPゴシック" panose="020B0400000000000000" pitchFamily="50" charset="-128"/>
                <a:cs typeface="+mn-cs"/>
              </a:rPr>
              <a:t>2022</a:t>
            </a:r>
            <a:endParaRPr kumimoji="1" lang="ja-JP" altLang="en-US" sz="600" i="0" u="none" strike="noStrike" kern="1200" cap="none" spc="0" normalizeH="0" baseline="0" noProof="0" dirty="0">
              <a:ln>
                <a:noFill/>
              </a:ln>
              <a:solidFill>
                <a:schemeClr val="bg2">
                  <a:lumMod val="50000"/>
                </a:schemeClr>
              </a:solidFill>
              <a:effectLst/>
              <a:uLnTx/>
              <a:uFillTx/>
              <a:latin typeface="BIZ UDPゴシック" panose="020B0400000000000000" pitchFamily="50" charset="-128"/>
              <a:ea typeface="BIZ UDPゴシック" panose="020B0400000000000000" pitchFamily="50" charset="-128"/>
              <a:cs typeface="+mn-cs"/>
            </a:endParaRPr>
          </a:p>
        </p:txBody>
      </p:sp>
      <p:sp>
        <p:nvSpPr>
          <p:cNvPr id="86" name="テキスト ボックス 85">
            <a:extLst>
              <a:ext uri="{FF2B5EF4-FFF2-40B4-BE49-F238E27FC236}">
                <a16:creationId xmlns:a16="http://schemas.microsoft.com/office/drawing/2014/main" id="{B0425D44-0CED-B349-3DDA-0AE2FFB3C5F2}"/>
              </a:ext>
            </a:extLst>
          </p:cNvPr>
          <p:cNvSpPr txBox="1"/>
          <p:nvPr/>
        </p:nvSpPr>
        <p:spPr>
          <a:xfrm>
            <a:off x="7543536" y="6195362"/>
            <a:ext cx="354570" cy="354136"/>
          </a:xfrm>
          <a:prstGeom prst="rect">
            <a:avLst/>
          </a:prstGeom>
          <a:noFill/>
        </p:spPr>
        <p:txBody>
          <a:bodyPr wrap="square" rtlCol="0">
            <a:spAutoFit/>
          </a:bodyPr>
          <a:lstStyle/>
          <a:p>
            <a:pPr marL="0" marR="0" lvl="0" indent="0" algn="r" defTabSz="457200" rtl="0" eaLnBrk="1" fontAlgn="auto" latinLnBrk="0" hangingPunct="1">
              <a:lnSpc>
                <a:spcPct val="150000"/>
              </a:lnSpc>
              <a:spcBef>
                <a:spcPts val="0"/>
              </a:spcBef>
              <a:spcAft>
                <a:spcPts val="0"/>
              </a:spcAft>
              <a:buClrTx/>
              <a:buSzTx/>
              <a:buFontTx/>
              <a:buNone/>
              <a:tabLst/>
              <a:defRPr/>
            </a:pPr>
            <a:r>
              <a:rPr kumimoji="1" lang="en-US" altLang="ja-JP" sz="600" i="0" u="none" strike="noStrike" kern="1200" cap="none" spc="0" normalizeH="0" baseline="0" noProof="0" dirty="0">
                <a:ln>
                  <a:noFill/>
                </a:ln>
                <a:solidFill>
                  <a:schemeClr val="bg2">
                    <a:lumMod val="50000"/>
                  </a:schemeClr>
                </a:solidFill>
                <a:effectLst/>
                <a:uLnTx/>
                <a:uFillTx/>
                <a:latin typeface="BIZ UDPゴシック" panose="020B0400000000000000" pitchFamily="50" charset="-128"/>
                <a:ea typeface="BIZ UDPゴシック" panose="020B0400000000000000" pitchFamily="50" charset="-128"/>
                <a:cs typeface="+mn-cs"/>
              </a:rPr>
              <a:t>2023</a:t>
            </a:r>
            <a:endParaRPr kumimoji="1" lang="ja-JP" altLang="en-US" sz="600" i="0" u="none" strike="noStrike" kern="1200" cap="none" spc="0" normalizeH="0" baseline="0" noProof="0" dirty="0">
              <a:ln>
                <a:noFill/>
              </a:ln>
              <a:solidFill>
                <a:schemeClr val="bg2">
                  <a:lumMod val="50000"/>
                </a:schemeClr>
              </a:solidFill>
              <a:effectLst/>
              <a:uLnTx/>
              <a:uFillTx/>
              <a:latin typeface="BIZ UDPゴシック" panose="020B0400000000000000" pitchFamily="50" charset="-128"/>
              <a:ea typeface="BIZ UDPゴシック" panose="020B0400000000000000" pitchFamily="50" charset="-128"/>
              <a:cs typeface="+mn-cs"/>
            </a:endParaRPr>
          </a:p>
        </p:txBody>
      </p:sp>
      <p:sp>
        <p:nvSpPr>
          <p:cNvPr id="87" name="テキスト ボックス 86">
            <a:extLst>
              <a:ext uri="{FF2B5EF4-FFF2-40B4-BE49-F238E27FC236}">
                <a16:creationId xmlns:a16="http://schemas.microsoft.com/office/drawing/2014/main" id="{5FC5A5BF-D741-3318-C7B6-F976D3973F67}"/>
              </a:ext>
            </a:extLst>
          </p:cNvPr>
          <p:cNvSpPr txBox="1"/>
          <p:nvPr/>
        </p:nvSpPr>
        <p:spPr>
          <a:xfrm>
            <a:off x="7806183" y="6195362"/>
            <a:ext cx="354570" cy="354136"/>
          </a:xfrm>
          <a:prstGeom prst="rect">
            <a:avLst/>
          </a:prstGeom>
          <a:noFill/>
        </p:spPr>
        <p:txBody>
          <a:bodyPr wrap="square" rtlCol="0">
            <a:spAutoFit/>
          </a:bodyPr>
          <a:lstStyle/>
          <a:p>
            <a:pPr marL="0" marR="0" lvl="0" indent="0" algn="r" defTabSz="457200" rtl="0" eaLnBrk="1" fontAlgn="auto" latinLnBrk="0" hangingPunct="1">
              <a:lnSpc>
                <a:spcPct val="150000"/>
              </a:lnSpc>
              <a:spcBef>
                <a:spcPts val="0"/>
              </a:spcBef>
              <a:spcAft>
                <a:spcPts val="0"/>
              </a:spcAft>
              <a:buClrTx/>
              <a:buSzTx/>
              <a:buFontTx/>
              <a:buNone/>
              <a:tabLst/>
              <a:defRPr/>
            </a:pPr>
            <a:r>
              <a:rPr kumimoji="1" lang="en-US" altLang="ja-JP" sz="600" i="0" u="none" strike="noStrike" kern="1200" cap="none" spc="0" normalizeH="0" baseline="0" noProof="0" dirty="0">
                <a:ln>
                  <a:noFill/>
                </a:ln>
                <a:solidFill>
                  <a:schemeClr val="bg2">
                    <a:lumMod val="50000"/>
                  </a:schemeClr>
                </a:solidFill>
                <a:effectLst/>
                <a:uLnTx/>
                <a:uFillTx/>
                <a:latin typeface="BIZ UDPゴシック" panose="020B0400000000000000" pitchFamily="50" charset="-128"/>
                <a:ea typeface="BIZ UDPゴシック" panose="020B0400000000000000" pitchFamily="50" charset="-128"/>
                <a:cs typeface="+mn-cs"/>
              </a:rPr>
              <a:t>2024</a:t>
            </a:r>
            <a:endParaRPr kumimoji="1" lang="ja-JP" altLang="en-US" sz="600" i="0" u="none" strike="noStrike" kern="1200" cap="none" spc="0" normalizeH="0" baseline="0" noProof="0" dirty="0">
              <a:ln>
                <a:noFill/>
              </a:ln>
              <a:solidFill>
                <a:schemeClr val="bg2">
                  <a:lumMod val="50000"/>
                </a:schemeClr>
              </a:solidFill>
              <a:effectLst/>
              <a:uLnTx/>
              <a:uFillTx/>
              <a:latin typeface="BIZ UDPゴシック" panose="020B0400000000000000" pitchFamily="50" charset="-128"/>
              <a:ea typeface="BIZ UDPゴシック" panose="020B0400000000000000" pitchFamily="50" charset="-128"/>
              <a:cs typeface="+mn-cs"/>
            </a:endParaRPr>
          </a:p>
        </p:txBody>
      </p:sp>
      <p:sp>
        <p:nvSpPr>
          <p:cNvPr id="88" name="テキスト ボックス 87">
            <a:extLst>
              <a:ext uri="{FF2B5EF4-FFF2-40B4-BE49-F238E27FC236}">
                <a16:creationId xmlns:a16="http://schemas.microsoft.com/office/drawing/2014/main" id="{064B20B5-108B-3369-0B98-F0B538323247}"/>
              </a:ext>
            </a:extLst>
          </p:cNvPr>
          <p:cNvSpPr txBox="1"/>
          <p:nvPr/>
        </p:nvSpPr>
        <p:spPr>
          <a:xfrm>
            <a:off x="8204699" y="6103679"/>
            <a:ext cx="1328751" cy="345800"/>
          </a:xfrm>
          <a:prstGeom prst="rect">
            <a:avLst/>
          </a:prstGeom>
          <a:noFill/>
        </p:spPr>
        <p:txBody>
          <a:bodyPr wrap="square" rtlCol="0">
            <a:spAutoFit/>
          </a:bodyPr>
          <a:lstStyle/>
          <a:p>
            <a:pPr marL="0" marR="0" lvl="0" indent="0" defTabSz="457200" rtl="0" eaLnBrk="1" fontAlgn="auto" latinLnBrk="0" hangingPunct="1">
              <a:lnSpc>
                <a:spcPct val="150000"/>
              </a:lnSpc>
              <a:spcBef>
                <a:spcPts val="0"/>
              </a:spcBef>
              <a:spcAft>
                <a:spcPts val="0"/>
              </a:spcAft>
              <a:buClrTx/>
              <a:buSzTx/>
              <a:buFontTx/>
              <a:buNone/>
              <a:tabLst/>
              <a:defRPr/>
            </a:pPr>
            <a:r>
              <a:rPr kumimoji="1" lang="en-US" altLang="ja-JP" sz="600" i="0" u="none" strike="noStrike" kern="1200" cap="none" spc="0" normalizeH="0" baseline="0" noProof="0" dirty="0">
                <a:ln>
                  <a:noFill/>
                </a:ln>
                <a:solidFill>
                  <a:schemeClr val="bg2">
                    <a:lumMod val="50000"/>
                  </a:schemeClr>
                </a:solidFill>
                <a:effectLst/>
                <a:uLnTx/>
                <a:uFillTx/>
                <a:latin typeface="BIZ UDPゴシック" panose="020B0400000000000000" pitchFamily="50" charset="-128"/>
                <a:ea typeface="BIZ UDPゴシック" panose="020B0400000000000000" pitchFamily="50" charset="-128"/>
                <a:cs typeface="+mn-cs"/>
              </a:rPr>
              <a:t>※2017</a:t>
            </a:r>
            <a:r>
              <a:rPr kumimoji="1" lang="ja-JP" altLang="en-US" sz="600" i="0" u="none" strike="noStrike" kern="1200" cap="none" spc="0" normalizeH="0" baseline="0" noProof="0" dirty="0">
                <a:ln>
                  <a:noFill/>
                </a:ln>
                <a:solidFill>
                  <a:schemeClr val="bg2">
                    <a:lumMod val="50000"/>
                  </a:schemeClr>
                </a:solidFill>
                <a:effectLst/>
                <a:uLnTx/>
                <a:uFillTx/>
                <a:latin typeface="BIZ UDPゴシック" panose="020B0400000000000000" pitchFamily="50" charset="-128"/>
                <a:ea typeface="BIZ UDPゴシック" panose="020B0400000000000000" pitchFamily="50" charset="-128"/>
                <a:cs typeface="+mn-cs"/>
              </a:rPr>
              <a:t>年</a:t>
            </a:r>
            <a:r>
              <a:rPr kumimoji="1" lang="en-US" altLang="ja-JP" sz="600" i="0" u="none" strike="noStrike" kern="1200" cap="none" spc="0" normalizeH="0" baseline="0" noProof="0" dirty="0">
                <a:ln>
                  <a:noFill/>
                </a:ln>
                <a:solidFill>
                  <a:schemeClr val="bg2">
                    <a:lumMod val="50000"/>
                  </a:schemeClr>
                </a:solidFill>
                <a:effectLst/>
                <a:uLnTx/>
                <a:uFillTx/>
                <a:latin typeface="BIZ UDPゴシック" panose="020B0400000000000000" pitchFamily="50" charset="-128"/>
                <a:ea typeface="BIZ UDPゴシック" panose="020B0400000000000000" pitchFamily="50" charset="-128"/>
                <a:cs typeface="+mn-cs"/>
              </a:rPr>
              <a:t>8</a:t>
            </a:r>
            <a:r>
              <a:rPr kumimoji="1" lang="ja-JP" altLang="en-US" sz="600" i="0" u="none" strike="noStrike" kern="1200" cap="none" spc="0" normalizeH="0" baseline="0" noProof="0" dirty="0">
                <a:ln>
                  <a:noFill/>
                </a:ln>
                <a:solidFill>
                  <a:schemeClr val="bg2">
                    <a:lumMod val="50000"/>
                  </a:schemeClr>
                </a:solidFill>
                <a:effectLst/>
                <a:uLnTx/>
                <a:uFillTx/>
                <a:latin typeface="BIZ UDPゴシック" panose="020B0400000000000000" pitchFamily="50" charset="-128"/>
                <a:ea typeface="BIZ UDPゴシック" panose="020B0400000000000000" pitchFamily="50" charset="-128"/>
                <a:cs typeface="+mn-cs"/>
              </a:rPr>
              <a:t>月認定講師制度開始</a:t>
            </a:r>
            <a:endParaRPr kumimoji="1" lang="en-US" altLang="ja-JP" sz="600" i="0" u="none" strike="noStrike" kern="1200" cap="none" spc="0" normalizeH="0" baseline="0" noProof="0" dirty="0">
              <a:ln>
                <a:noFill/>
              </a:ln>
              <a:solidFill>
                <a:schemeClr val="bg2">
                  <a:lumMod val="50000"/>
                </a:schemeClr>
              </a:solidFill>
              <a:effectLst/>
              <a:uLnTx/>
              <a:uFillTx/>
              <a:latin typeface="BIZ UDPゴシック" panose="020B0400000000000000" pitchFamily="50" charset="-128"/>
              <a:ea typeface="BIZ UDPゴシック" panose="020B0400000000000000" pitchFamily="50" charset="-128"/>
              <a:cs typeface="+mn-cs"/>
            </a:endParaRPr>
          </a:p>
          <a:p>
            <a:pPr marL="0" marR="0" lvl="0" indent="0" defTabSz="457200" rtl="0" eaLnBrk="1" fontAlgn="auto" latinLnBrk="0" hangingPunct="1">
              <a:lnSpc>
                <a:spcPct val="150000"/>
              </a:lnSpc>
              <a:spcBef>
                <a:spcPts val="0"/>
              </a:spcBef>
              <a:spcAft>
                <a:spcPts val="0"/>
              </a:spcAft>
              <a:buClrTx/>
              <a:buSzTx/>
              <a:buFontTx/>
              <a:buNone/>
              <a:tabLst/>
              <a:defRPr/>
            </a:pPr>
            <a:r>
              <a:rPr kumimoji="1" lang="en-US" altLang="ja-JP" sz="600" i="0" u="none" strike="noStrike" kern="1200" cap="none" spc="0" normalizeH="0" baseline="0" noProof="0" dirty="0">
                <a:ln>
                  <a:noFill/>
                </a:ln>
                <a:solidFill>
                  <a:schemeClr val="bg2">
                    <a:lumMod val="50000"/>
                  </a:schemeClr>
                </a:solidFill>
                <a:effectLst/>
                <a:uLnTx/>
                <a:uFillTx/>
                <a:latin typeface="BIZ UDPゴシック" panose="020B0400000000000000" pitchFamily="50" charset="-128"/>
                <a:ea typeface="BIZ UDPゴシック" panose="020B0400000000000000" pitchFamily="50" charset="-128"/>
                <a:cs typeface="+mn-cs"/>
              </a:rPr>
              <a:t>※2024</a:t>
            </a:r>
            <a:r>
              <a:rPr kumimoji="1" lang="ja-JP" altLang="en-US" sz="600" i="0" u="none" strike="noStrike" kern="1200" cap="none" spc="0" normalizeH="0" baseline="0" noProof="0" dirty="0">
                <a:ln>
                  <a:noFill/>
                </a:ln>
                <a:solidFill>
                  <a:schemeClr val="bg2">
                    <a:lumMod val="50000"/>
                  </a:schemeClr>
                </a:solidFill>
                <a:effectLst/>
                <a:uLnTx/>
                <a:uFillTx/>
                <a:latin typeface="BIZ UDPゴシック" panose="020B0400000000000000" pitchFamily="50" charset="-128"/>
                <a:ea typeface="BIZ UDPゴシック" panose="020B0400000000000000" pitchFamily="50" charset="-128"/>
                <a:cs typeface="+mn-cs"/>
              </a:rPr>
              <a:t>年</a:t>
            </a:r>
            <a:r>
              <a:rPr kumimoji="1" lang="en-US" altLang="ja-JP" sz="600" i="0" u="none" strike="noStrike" kern="1200" cap="none" spc="0" normalizeH="0" baseline="0" noProof="0" dirty="0">
                <a:ln>
                  <a:noFill/>
                </a:ln>
                <a:solidFill>
                  <a:schemeClr val="bg2">
                    <a:lumMod val="50000"/>
                  </a:schemeClr>
                </a:solidFill>
                <a:effectLst/>
                <a:uLnTx/>
                <a:uFillTx/>
                <a:latin typeface="BIZ UDPゴシック" panose="020B0400000000000000" pitchFamily="50" charset="-128"/>
                <a:ea typeface="BIZ UDPゴシック" panose="020B0400000000000000" pitchFamily="50" charset="-128"/>
                <a:cs typeface="+mn-cs"/>
              </a:rPr>
              <a:t>12</a:t>
            </a:r>
            <a:r>
              <a:rPr kumimoji="1" lang="ja-JP" altLang="en-US" sz="600" i="0" u="none" strike="noStrike" kern="1200" cap="none" spc="0" normalizeH="0" baseline="0" noProof="0" dirty="0">
                <a:ln>
                  <a:noFill/>
                </a:ln>
                <a:solidFill>
                  <a:schemeClr val="bg2">
                    <a:lumMod val="50000"/>
                  </a:schemeClr>
                </a:solidFill>
                <a:effectLst/>
                <a:uLnTx/>
                <a:uFillTx/>
                <a:latin typeface="BIZ UDPゴシック" panose="020B0400000000000000" pitchFamily="50" charset="-128"/>
                <a:ea typeface="BIZ UDPゴシック" panose="020B0400000000000000" pitchFamily="50" charset="-128"/>
                <a:cs typeface="+mn-cs"/>
              </a:rPr>
              <a:t>月</a:t>
            </a:r>
            <a:r>
              <a:rPr kumimoji="1" lang="en-US" altLang="ja-JP" sz="600" i="0" u="none" strike="noStrike" kern="1200" cap="none" spc="0" normalizeH="0" baseline="0" noProof="0" dirty="0">
                <a:ln>
                  <a:noFill/>
                </a:ln>
                <a:solidFill>
                  <a:schemeClr val="bg2">
                    <a:lumMod val="50000"/>
                  </a:schemeClr>
                </a:solidFill>
                <a:effectLst/>
                <a:uLnTx/>
                <a:uFillTx/>
                <a:latin typeface="BIZ UDPゴシック" panose="020B0400000000000000" pitchFamily="50" charset="-128"/>
                <a:ea typeface="BIZ UDPゴシック" panose="020B0400000000000000" pitchFamily="50" charset="-128"/>
                <a:cs typeface="+mn-cs"/>
              </a:rPr>
              <a:t>31</a:t>
            </a:r>
            <a:r>
              <a:rPr kumimoji="1" lang="ja-JP" altLang="en-US" sz="600" i="0" u="none" strike="noStrike" kern="1200" cap="none" spc="0" normalizeH="0" baseline="0" noProof="0" dirty="0">
                <a:ln>
                  <a:noFill/>
                </a:ln>
                <a:solidFill>
                  <a:schemeClr val="bg2">
                    <a:lumMod val="50000"/>
                  </a:schemeClr>
                </a:solidFill>
                <a:effectLst/>
                <a:uLnTx/>
                <a:uFillTx/>
                <a:latin typeface="BIZ UDPゴシック" panose="020B0400000000000000" pitchFamily="50" charset="-128"/>
                <a:ea typeface="BIZ UDPゴシック" panose="020B0400000000000000" pitchFamily="50" charset="-128"/>
                <a:cs typeface="+mn-cs"/>
              </a:rPr>
              <a:t>日時点</a:t>
            </a:r>
          </a:p>
        </p:txBody>
      </p:sp>
      <p:sp>
        <p:nvSpPr>
          <p:cNvPr id="89" name="テキスト ボックス 88">
            <a:extLst>
              <a:ext uri="{FF2B5EF4-FFF2-40B4-BE49-F238E27FC236}">
                <a16:creationId xmlns:a16="http://schemas.microsoft.com/office/drawing/2014/main" id="{09E8D70F-6689-FC76-AD2F-BDAA11F3A63B}"/>
              </a:ext>
            </a:extLst>
          </p:cNvPr>
          <p:cNvSpPr txBox="1"/>
          <p:nvPr/>
        </p:nvSpPr>
        <p:spPr>
          <a:xfrm>
            <a:off x="7949349" y="6189751"/>
            <a:ext cx="354570" cy="207301"/>
          </a:xfrm>
          <a:prstGeom prst="rect">
            <a:avLst/>
          </a:prstGeom>
          <a:noFill/>
        </p:spPr>
        <p:txBody>
          <a:bodyPr wrap="square" rtlCol="0">
            <a:spAutoFit/>
          </a:bodyPr>
          <a:lstStyle/>
          <a:p>
            <a:pPr marL="0" marR="0" lvl="0" indent="0" algn="r" defTabSz="457200" rtl="0" eaLnBrk="1" fontAlgn="auto" latinLnBrk="0" hangingPunct="1">
              <a:lnSpc>
                <a:spcPct val="150000"/>
              </a:lnSpc>
              <a:spcBef>
                <a:spcPts val="0"/>
              </a:spcBef>
              <a:spcAft>
                <a:spcPts val="0"/>
              </a:spcAft>
              <a:buClrTx/>
              <a:buSzTx/>
              <a:buFontTx/>
              <a:buNone/>
              <a:tabLst/>
              <a:defRPr/>
            </a:pPr>
            <a:r>
              <a:rPr kumimoji="1" lang="ja-JP" altLang="en-US" sz="600" i="0" u="none" strike="noStrike" kern="1200" cap="none" spc="0" normalizeH="0" baseline="0" noProof="0" dirty="0">
                <a:ln>
                  <a:noFill/>
                </a:ln>
                <a:solidFill>
                  <a:schemeClr val="bg2">
                    <a:lumMod val="50000"/>
                  </a:schemeClr>
                </a:solidFill>
                <a:effectLst/>
                <a:uLnTx/>
                <a:uFillTx/>
                <a:latin typeface="BIZ UDPゴシック" panose="020B0400000000000000" pitchFamily="50" charset="-128"/>
                <a:ea typeface="BIZ UDPゴシック" panose="020B0400000000000000" pitchFamily="50" charset="-128"/>
                <a:cs typeface="+mn-cs"/>
              </a:rPr>
              <a:t>年</a:t>
            </a:r>
          </a:p>
        </p:txBody>
      </p:sp>
      <p:sp>
        <p:nvSpPr>
          <p:cNvPr id="97" name="テキスト ボックス 96">
            <a:extLst>
              <a:ext uri="{FF2B5EF4-FFF2-40B4-BE49-F238E27FC236}">
                <a16:creationId xmlns:a16="http://schemas.microsoft.com/office/drawing/2014/main" id="{8A945195-FCD3-D39F-5680-EA86FFE1E331}"/>
              </a:ext>
            </a:extLst>
          </p:cNvPr>
          <p:cNvSpPr txBox="1"/>
          <p:nvPr/>
        </p:nvSpPr>
        <p:spPr>
          <a:xfrm>
            <a:off x="7753087" y="4604277"/>
            <a:ext cx="471275" cy="444096"/>
          </a:xfrm>
          <a:prstGeom prst="rect">
            <a:avLst/>
          </a:prstGeom>
          <a:noFill/>
        </p:spPr>
        <p:txBody>
          <a:bodyPr wrap="square" rtlCol="0">
            <a:spAutoFit/>
          </a:bodyP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1" lang="en-US" altLang="ja-JP" sz="800" b="1" dirty="0">
                <a:solidFill>
                  <a:srgbClr val="F29558"/>
                </a:solidFill>
                <a:latin typeface="BIZ UDPゴシック" panose="020B0400000000000000" pitchFamily="50" charset="-128"/>
                <a:ea typeface="BIZ UDPゴシック" panose="020B0400000000000000" pitchFamily="50" charset="-128"/>
              </a:rPr>
              <a:t>854</a:t>
            </a:r>
            <a:r>
              <a:rPr kumimoji="1" lang="ja-JP" altLang="en-US" sz="800" b="1" i="0" u="none" strike="noStrike" kern="1200" cap="none" spc="0" normalizeH="0" baseline="0" noProof="0" dirty="0">
                <a:ln>
                  <a:noFill/>
                </a:ln>
                <a:solidFill>
                  <a:srgbClr val="F29558"/>
                </a:solidFill>
                <a:effectLst/>
                <a:uLnTx/>
                <a:uFillTx/>
                <a:latin typeface="BIZ UDPゴシック" panose="020B0400000000000000" pitchFamily="50" charset="-128"/>
                <a:ea typeface="BIZ UDPゴシック" panose="020B0400000000000000" pitchFamily="50" charset="-128"/>
                <a:cs typeface="+mn-cs"/>
              </a:rPr>
              <a:t>名</a:t>
            </a:r>
          </a:p>
        </p:txBody>
      </p:sp>
      <p:grpSp>
        <p:nvGrpSpPr>
          <p:cNvPr id="99" name="グループ化 98">
            <a:extLst>
              <a:ext uri="{FF2B5EF4-FFF2-40B4-BE49-F238E27FC236}">
                <a16:creationId xmlns:a16="http://schemas.microsoft.com/office/drawing/2014/main" id="{1DAE1187-F6B7-3897-9494-E80B5AACC337}"/>
              </a:ext>
            </a:extLst>
          </p:cNvPr>
          <p:cNvGrpSpPr/>
          <p:nvPr/>
        </p:nvGrpSpPr>
        <p:grpSpPr>
          <a:xfrm>
            <a:off x="6092857" y="4712438"/>
            <a:ext cx="1247278" cy="860435"/>
            <a:chOff x="6104548" y="2612960"/>
            <a:chExt cx="1247278" cy="860435"/>
          </a:xfrm>
        </p:grpSpPr>
        <p:pic>
          <p:nvPicPr>
            <p:cNvPr id="100" name="グラフィックス 99">
              <a:extLst>
                <a:ext uri="{FF2B5EF4-FFF2-40B4-BE49-F238E27FC236}">
                  <a16:creationId xmlns:a16="http://schemas.microsoft.com/office/drawing/2014/main" id="{0AE6C62E-3962-CA42-562D-4F318C40F19C}"/>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139019" y="2612960"/>
              <a:ext cx="1212807" cy="789735"/>
            </a:xfrm>
            <a:prstGeom prst="rect">
              <a:avLst/>
            </a:prstGeom>
          </p:spPr>
        </p:pic>
        <p:sp>
          <p:nvSpPr>
            <p:cNvPr id="101" name="テキスト ボックス 100">
              <a:extLst>
                <a:ext uri="{FF2B5EF4-FFF2-40B4-BE49-F238E27FC236}">
                  <a16:creationId xmlns:a16="http://schemas.microsoft.com/office/drawing/2014/main" id="{69DD71FE-25AD-336A-F4C9-A8CC0935A726}"/>
                </a:ext>
              </a:extLst>
            </p:cNvPr>
            <p:cNvSpPr txBox="1"/>
            <p:nvPr/>
          </p:nvSpPr>
          <p:spPr>
            <a:xfrm>
              <a:off x="6104548" y="2642398"/>
              <a:ext cx="776110" cy="83099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sz="2400" b="1" i="0" u="none" strike="noStrike" kern="1200" cap="none" spc="0" normalizeH="0" baseline="0" noProof="0" dirty="0">
                  <a:ln>
                    <a:noFill/>
                  </a:ln>
                  <a:solidFill>
                    <a:srgbClr val="E60012"/>
                  </a:solidFill>
                  <a:effectLst/>
                  <a:uLnTx/>
                  <a:uFillTx/>
                  <a:latin typeface="BIZ UDPゴシック" panose="020B0400000000000000" pitchFamily="50" charset="-128"/>
                  <a:ea typeface="BIZ UDPゴシック" panose="020B0400000000000000" pitchFamily="50" charset="-128"/>
                  <a:cs typeface="+mn-cs"/>
                </a:rPr>
                <a:t>UP!</a:t>
              </a:r>
              <a:endParaRPr kumimoji="1" lang="ja-JP" altLang="en-US" sz="2400" b="1" i="0" u="none" strike="noStrike" kern="1200" cap="none" spc="0" normalizeH="0" baseline="0" noProof="0" dirty="0">
                <a:ln>
                  <a:noFill/>
                </a:ln>
                <a:solidFill>
                  <a:srgbClr val="E60012"/>
                </a:solidFill>
                <a:effectLst/>
                <a:uLnTx/>
                <a:uFillTx/>
                <a:latin typeface="BIZ UDPゴシック" panose="020B0400000000000000" pitchFamily="50" charset="-128"/>
                <a:ea typeface="BIZ UDPゴシック" panose="020B0400000000000000" pitchFamily="50" charset="-128"/>
                <a:cs typeface="+mn-cs"/>
              </a:endParaRPr>
            </a:p>
          </p:txBody>
        </p:sp>
      </p:grpSp>
      <p:sp>
        <p:nvSpPr>
          <p:cNvPr id="13" name="フッター プレースホルダー 3">
            <a:extLst>
              <a:ext uri="{FF2B5EF4-FFF2-40B4-BE49-F238E27FC236}">
                <a16:creationId xmlns:a16="http://schemas.microsoft.com/office/drawing/2014/main" id="{12A087DA-42F4-1E15-861D-9719136EFAD1}"/>
              </a:ext>
            </a:extLst>
          </p:cNvPr>
          <p:cNvSpPr txBox="1">
            <a:spLocks/>
          </p:cNvSpPr>
          <p:nvPr/>
        </p:nvSpPr>
        <p:spPr>
          <a:xfrm>
            <a:off x="3359125" y="6381028"/>
            <a:ext cx="3273554" cy="290478"/>
          </a:xfrm>
          <a:prstGeom prst="rect">
            <a:avLst/>
          </a:prstGeom>
          <a:noFill/>
          <a:ln>
            <a:noFill/>
          </a:ln>
        </p:spPr>
        <p:txBody>
          <a:bodyPr spcFirstLastPara="1" wrap="square" lIns="82939" tIns="41458" rIns="82939" bIns="41458"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SzPts val="1400"/>
              <a:buFont typeface="Arial"/>
              <a:buNone/>
              <a:defRPr sz="1052" b="0" i="0" u="none" strike="noStrike" cap="none">
                <a:solidFill>
                  <a:srgbClr val="888888"/>
                </a:solidFill>
                <a:latin typeface="UD デジタル 教科書体 NK-B" panose="02020700000000000000" pitchFamily="18" charset="-128"/>
                <a:ea typeface="UD デジタル 教科書体 NK-B" panose="02020700000000000000" pitchFamily="18" charset="-128"/>
                <a:cs typeface="Arial"/>
                <a:sym typeface="Arial"/>
              </a:defRPr>
            </a:lvl1pPr>
            <a:lvl2pPr marR="0" lvl="1"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9pPr>
          </a:lstStyle>
          <a:p>
            <a:r>
              <a:rPr lang="en-US" altLang="ja-JP" sz="954" dirty="0">
                <a:latin typeface="BIZ UDPゴシック" panose="020B0400000000000000" pitchFamily="50" charset="-128"/>
                <a:ea typeface="BIZ UDPゴシック" panose="020B0400000000000000" pitchFamily="50" charset="-128"/>
              </a:rPr>
              <a:t>©2025</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kids</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money</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school</a:t>
            </a:r>
            <a:endParaRPr lang="ja-JP" altLang="en-US" sz="954"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84380131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25DC00-B421-1F0A-14B3-B8FE181A81B0}"/>
            </a:ext>
          </a:extLst>
        </p:cNvPr>
        <p:cNvGrpSpPr/>
        <p:nvPr/>
      </p:nvGrpSpPr>
      <p:grpSpPr>
        <a:xfrm>
          <a:off x="0" y="0"/>
          <a:ext cx="0" cy="0"/>
          <a:chOff x="0" y="0"/>
          <a:chExt cx="0" cy="0"/>
        </a:xfrm>
      </p:grpSpPr>
      <p:grpSp>
        <p:nvGrpSpPr>
          <p:cNvPr id="3" name="グループ化 2">
            <a:extLst>
              <a:ext uri="{FF2B5EF4-FFF2-40B4-BE49-F238E27FC236}">
                <a16:creationId xmlns:a16="http://schemas.microsoft.com/office/drawing/2014/main" id="{4BA83445-CE87-A6BE-2BFA-7326043F9A1C}"/>
              </a:ext>
            </a:extLst>
          </p:cNvPr>
          <p:cNvGrpSpPr/>
          <p:nvPr/>
        </p:nvGrpSpPr>
        <p:grpSpPr>
          <a:xfrm>
            <a:off x="10933" y="0"/>
            <a:ext cx="9906000" cy="6858000"/>
            <a:chOff x="0" y="0"/>
            <a:chExt cx="9906000" cy="6858000"/>
          </a:xfrm>
        </p:grpSpPr>
        <p:pic>
          <p:nvPicPr>
            <p:cNvPr id="4" name="図 3">
              <a:extLst>
                <a:ext uri="{FF2B5EF4-FFF2-40B4-BE49-F238E27FC236}">
                  <a16:creationId xmlns:a16="http://schemas.microsoft.com/office/drawing/2014/main" id="{8AF1C3C5-975D-D005-4D80-D6C0D250519E}"/>
                </a:ext>
              </a:extLst>
            </p:cNvPr>
            <p:cNvPicPr>
              <a:picLocks noChangeAspect="1"/>
            </p:cNvPicPr>
            <p:nvPr/>
          </p:nvPicPr>
          <p:blipFill>
            <a:blip r:embed="rId2"/>
            <a:stretch>
              <a:fillRect/>
            </a:stretch>
          </p:blipFill>
          <p:spPr>
            <a:xfrm>
              <a:off x="0" y="0"/>
              <a:ext cx="9906000" cy="6858000"/>
            </a:xfrm>
            <a:prstGeom prst="rect">
              <a:avLst/>
            </a:prstGeom>
          </p:spPr>
        </p:pic>
        <p:sp>
          <p:nvSpPr>
            <p:cNvPr id="5" name="正方形/長方形 4">
              <a:extLst>
                <a:ext uri="{FF2B5EF4-FFF2-40B4-BE49-F238E27FC236}">
                  <a16:creationId xmlns:a16="http://schemas.microsoft.com/office/drawing/2014/main" id="{4CA12A22-9592-B525-3504-34792CC77D81}"/>
                </a:ext>
              </a:extLst>
            </p:cNvPr>
            <p:cNvSpPr/>
            <p:nvPr/>
          </p:nvSpPr>
          <p:spPr>
            <a:xfrm>
              <a:off x="330200" y="368300"/>
              <a:ext cx="9207500" cy="61214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grpSp>
      <p:pic>
        <p:nvPicPr>
          <p:cNvPr id="19" name="図 18">
            <a:extLst>
              <a:ext uri="{FF2B5EF4-FFF2-40B4-BE49-F238E27FC236}">
                <a16:creationId xmlns:a16="http://schemas.microsoft.com/office/drawing/2014/main" id="{F501E33B-010B-E899-FF38-117324E9BD32}"/>
              </a:ext>
            </a:extLst>
          </p:cNvPr>
          <p:cNvPicPr>
            <a:picLocks noChangeAspect="1"/>
          </p:cNvPicPr>
          <p:nvPr/>
        </p:nvPicPr>
        <p:blipFill>
          <a:blip r:embed="rId3"/>
          <a:stretch>
            <a:fillRect/>
          </a:stretch>
        </p:blipFill>
        <p:spPr>
          <a:xfrm>
            <a:off x="6589768" y="-575947"/>
            <a:ext cx="5287860" cy="4578263"/>
          </a:xfrm>
          <a:prstGeom prst="rect">
            <a:avLst/>
          </a:prstGeom>
        </p:spPr>
      </p:pic>
      <p:pic>
        <p:nvPicPr>
          <p:cNvPr id="20" name="図 19">
            <a:extLst>
              <a:ext uri="{FF2B5EF4-FFF2-40B4-BE49-F238E27FC236}">
                <a16:creationId xmlns:a16="http://schemas.microsoft.com/office/drawing/2014/main" id="{8F565DFD-637A-D2EF-55E3-589BCDB5CAEC}"/>
              </a:ext>
            </a:extLst>
          </p:cNvPr>
          <p:cNvPicPr>
            <a:picLocks noChangeAspect="1"/>
          </p:cNvPicPr>
          <p:nvPr/>
        </p:nvPicPr>
        <p:blipFill>
          <a:blip r:embed="rId4"/>
          <a:stretch>
            <a:fillRect/>
          </a:stretch>
        </p:blipFill>
        <p:spPr>
          <a:xfrm>
            <a:off x="6085408" y="-192952"/>
            <a:ext cx="1683756" cy="1122504"/>
          </a:xfrm>
          <a:prstGeom prst="rect">
            <a:avLst/>
          </a:prstGeom>
        </p:spPr>
      </p:pic>
      <p:cxnSp>
        <p:nvCxnSpPr>
          <p:cNvPr id="22" name="直線コネクタ 21">
            <a:extLst>
              <a:ext uri="{FF2B5EF4-FFF2-40B4-BE49-F238E27FC236}">
                <a16:creationId xmlns:a16="http://schemas.microsoft.com/office/drawing/2014/main" id="{824520C7-5FF2-677F-1250-E913019C4CAA}"/>
              </a:ext>
            </a:extLst>
          </p:cNvPr>
          <p:cNvCxnSpPr/>
          <p:nvPr/>
        </p:nvCxnSpPr>
        <p:spPr>
          <a:xfrm>
            <a:off x="0" y="3556648"/>
            <a:ext cx="5617254" cy="0"/>
          </a:xfrm>
          <a:prstGeom prst="line">
            <a:avLst/>
          </a:prstGeom>
          <a:ln w="12700"/>
        </p:spPr>
        <p:style>
          <a:lnRef idx="1">
            <a:schemeClr val="accent2"/>
          </a:lnRef>
          <a:fillRef idx="0">
            <a:schemeClr val="accent2"/>
          </a:fillRef>
          <a:effectRef idx="0">
            <a:schemeClr val="accent2"/>
          </a:effectRef>
          <a:fontRef idx="minor">
            <a:schemeClr val="tx1"/>
          </a:fontRef>
        </p:style>
      </p:cxnSp>
      <p:sp>
        <p:nvSpPr>
          <p:cNvPr id="6" name="テキスト ボックス 5">
            <a:extLst>
              <a:ext uri="{FF2B5EF4-FFF2-40B4-BE49-F238E27FC236}">
                <a16:creationId xmlns:a16="http://schemas.microsoft.com/office/drawing/2014/main" id="{609C1D1E-0105-F5AD-D495-EFB0B594E468}"/>
              </a:ext>
            </a:extLst>
          </p:cNvPr>
          <p:cNvSpPr txBox="1"/>
          <p:nvPr/>
        </p:nvSpPr>
        <p:spPr>
          <a:xfrm>
            <a:off x="508696" y="2747499"/>
            <a:ext cx="6724528" cy="628890"/>
          </a:xfrm>
          <a:prstGeom prst="rect">
            <a:avLst/>
          </a:prstGeom>
          <a:noFill/>
        </p:spPr>
        <p:txBody>
          <a:bodyPr wrap="square" rtlCol="0">
            <a:spAutoFit/>
          </a:bodyP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8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子どもの将来のためのお金の話</a:t>
            </a:r>
            <a:endParaRPr kumimoji="1" lang="en-US" altLang="ja-JP" sz="2800" b="1" dirty="0">
              <a:solidFill>
                <a:prstClr val="black"/>
              </a:solidFill>
              <a:latin typeface="BIZ UDPゴシック" panose="020B0400000000000000" pitchFamily="50" charset="-128"/>
              <a:ea typeface="BIZ UDPゴシック" panose="020B0400000000000000" pitchFamily="50" charset="-128"/>
            </a:endParaRPr>
          </a:p>
        </p:txBody>
      </p:sp>
      <p:sp>
        <p:nvSpPr>
          <p:cNvPr id="8" name="テキスト ボックス 7">
            <a:extLst>
              <a:ext uri="{FF2B5EF4-FFF2-40B4-BE49-F238E27FC236}">
                <a16:creationId xmlns:a16="http://schemas.microsoft.com/office/drawing/2014/main" id="{6A5460ED-2FFA-B210-28FD-7331A2CEDB34}"/>
              </a:ext>
            </a:extLst>
          </p:cNvPr>
          <p:cNvSpPr txBox="1"/>
          <p:nvPr/>
        </p:nvSpPr>
        <p:spPr>
          <a:xfrm>
            <a:off x="508696" y="3689907"/>
            <a:ext cx="4151781" cy="1758174"/>
          </a:xfrm>
          <a:prstGeom prst="rect">
            <a:avLst/>
          </a:prstGeom>
          <a:noFill/>
        </p:spPr>
        <p:txBody>
          <a:bodyPr wrap="square" rtlCol="0">
            <a:spAutoFit/>
          </a:bodyPr>
          <a:lstStyle/>
          <a:p>
            <a:pPr marL="0" marR="0" lvl="0" indent="0" algn="l" defTabSz="457200" rtl="0" eaLnBrk="1" fontAlgn="auto" latinLnBrk="0" hangingPunct="1">
              <a:lnSpc>
                <a:spcPct val="200000"/>
              </a:lnSpc>
              <a:spcBef>
                <a:spcPts val="0"/>
              </a:spcBef>
              <a:spcAft>
                <a:spcPts val="0"/>
              </a:spcAft>
              <a:buClrTx/>
              <a:buSzTx/>
              <a:buFontTx/>
              <a:buNone/>
              <a:tabLst/>
              <a:defRPr/>
            </a:pPr>
            <a:r>
              <a:rPr kumimoji="1" lang="ja-JP" altLang="en-US" sz="1400" b="1" i="0" u="none" strike="noStrike" kern="1200" cap="none" spc="0" normalizeH="0" baseline="0" noProof="0" dirty="0">
                <a:ln>
                  <a:noFill/>
                </a:ln>
                <a:effectLst/>
                <a:uLnTx/>
                <a:uFillTx/>
                <a:latin typeface="BIZ UDPゴシック" panose="020B0400000000000000" pitchFamily="50" charset="-128"/>
                <a:ea typeface="BIZ UDPゴシック" panose="020B0400000000000000" pitchFamily="50" charset="-128"/>
                <a:cs typeface="+mn-cs"/>
              </a:rPr>
              <a:t>１ 子育てにかかるお金</a:t>
            </a:r>
            <a:endParaRPr kumimoji="1" lang="en-US" altLang="ja-JP" sz="1400" b="1" i="0" u="none" strike="noStrike" kern="1200" cap="none" spc="0" normalizeH="0" baseline="0" noProof="0" dirty="0">
              <a:ln>
                <a:noFill/>
              </a:ln>
              <a:effectLst/>
              <a:uLnTx/>
              <a:uFillTx/>
              <a:latin typeface="BIZ UDPゴシック" panose="020B0400000000000000" pitchFamily="50" charset="-128"/>
              <a:ea typeface="BIZ UDPゴシック" panose="020B0400000000000000" pitchFamily="50" charset="-128"/>
              <a:cs typeface="+mn-cs"/>
            </a:endParaRPr>
          </a:p>
          <a:p>
            <a:pPr marL="0" marR="0" lvl="0" indent="0" algn="l" defTabSz="457200" rtl="0" eaLnBrk="1" fontAlgn="auto" latinLnBrk="0" hangingPunct="1">
              <a:lnSpc>
                <a:spcPct val="200000"/>
              </a:lnSpc>
              <a:spcBef>
                <a:spcPts val="0"/>
              </a:spcBef>
              <a:spcAft>
                <a:spcPts val="0"/>
              </a:spcAft>
              <a:buClrTx/>
              <a:buSzTx/>
              <a:buFontTx/>
              <a:buNone/>
              <a:tabLst/>
              <a:defRPr/>
            </a:pPr>
            <a:r>
              <a:rPr kumimoji="1" lang="ja-JP" altLang="en-US" sz="1400" b="1" dirty="0">
                <a:latin typeface="BIZ UDPゴシック" panose="020B0400000000000000" pitchFamily="50" charset="-128"/>
                <a:ea typeface="BIZ UDPゴシック" panose="020B0400000000000000" pitchFamily="50" charset="-128"/>
              </a:rPr>
              <a:t>２ 子どもに負担をかけない老後のお金</a:t>
            </a:r>
            <a:endParaRPr kumimoji="1" lang="en-US" altLang="ja-JP" sz="1400" b="1" dirty="0">
              <a:latin typeface="BIZ UDPゴシック" panose="020B0400000000000000" pitchFamily="50" charset="-128"/>
              <a:ea typeface="BIZ UDPゴシック" panose="020B0400000000000000" pitchFamily="50" charset="-128"/>
            </a:endParaRPr>
          </a:p>
          <a:p>
            <a:pPr marL="0" marR="0" lvl="0" indent="0" algn="l" defTabSz="457200" rtl="0" eaLnBrk="1" fontAlgn="auto" latinLnBrk="0" hangingPunct="1">
              <a:lnSpc>
                <a:spcPct val="200000"/>
              </a:lnSpc>
              <a:spcBef>
                <a:spcPts val="0"/>
              </a:spcBef>
              <a:spcAft>
                <a:spcPts val="0"/>
              </a:spcAft>
              <a:buClrTx/>
              <a:buSzTx/>
              <a:buFontTx/>
              <a:buNone/>
              <a:tabLst/>
              <a:defRPr/>
            </a:pPr>
            <a:r>
              <a:rPr kumimoji="1" lang="ja-JP" altLang="en-US" sz="1400" b="1" dirty="0">
                <a:solidFill>
                  <a:srgbClr val="EF7019"/>
                </a:solidFill>
                <a:highlight>
                  <a:srgbClr val="FCDFBE"/>
                </a:highlight>
                <a:latin typeface="BIZ UDPゴシック" panose="020B0400000000000000" pitchFamily="50" charset="-128"/>
                <a:ea typeface="BIZ UDPゴシック" panose="020B0400000000000000" pitchFamily="50" charset="-128"/>
              </a:rPr>
              <a:t>３ </a:t>
            </a:r>
            <a:r>
              <a:rPr kumimoji="1" lang="ja-JP" altLang="en-US" sz="1400" b="1" i="0" u="none" strike="noStrike" kern="1200" cap="none" spc="0" normalizeH="0" baseline="0" noProof="0" dirty="0">
                <a:ln>
                  <a:noFill/>
                </a:ln>
                <a:solidFill>
                  <a:srgbClr val="EF7019"/>
                </a:solidFill>
                <a:effectLst/>
                <a:highlight>
                  <a:srgbClr val="FCDFBE"/>
                </a:highlight>
                <a:uLnTx/>
                <a:uFillTx/>
                <a:latin typeface="BIZ UDPゴシック" panose="020B0400000000000000" pitchFamily="50" charset="-128"/>
                <a:ea typeface="BIZ UDPゴシック" panose="020B0400000000000000" pitchFamily="50" charset="-128"/>
                <a:cs typeface="+mn-cs"/>
              </a:rPr>
              <a:t>子どもの将来のために今できること</a:t>
            </a:r>
            <a:endParaRPr kumimoji="1" lang="en-US" altLang="ja-JP" sz="1400" b="1" i="0" u="none" strike="noStrike" kern="1200" cap="none" spc="0" normalizeH="0" baseline="0" noProof="0" dirty="0">
              <a:ln>
                <a:noFill/>
              </a:ln>
              <a:solidFill>
                <a:srgbClr val="EF7019"/>
              </a:solidFill>
              <a:effectLst/>
              <a:highlight>
                <a:srgbClr val="FCDFBE"/>
              </a:highlight>
              <a:uLnTx/>
              <a:uFillTx/>
              <a:latin typeface="BIZ UDPゴシック" panose="020B0400000000000000" pitchFamily="50" charset="-128"/>
              <a:ea typeface="BIZ UDPゴシック" panose="020B0400000000000000" pitchFamily="50" charset="-128"/>
              <a:cs typeface="+mn-cs"/>
            </a:endParaRPr>
          </a:p>
          <a:p>
            <a:pPr marL="0" marR="0" lvl="0" indent="0" algn="l" defTabSz="457200" rtl="0" eaLnBrk="1" fontAlgn="auto" latinLnBrk="0" hangingPunct="1">
              <a:lnSpc>
                <a:spcPct val="2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４ さいごに</a:t>
            </a:r>
          </a:p>
        </p:txBody>
      </p:sp>
      <p:grpSp>
        <p:nvGrpSpPr>
          <p:cNvPr id="7" name="グループ化 6">
            <a:extLst>
              <a:ext uri="{FF2B5EF4-FFF2-40B4-BE49-F238E27FC236}">
                <a16:creationId xmlns:a16="http://schemas.microsoft.com/office/drawing/2014/main" id="{2C9FF0EC-4859-45B1-2EC7-8B224B322849}"/>
              </a:ext>
            </a:extLst>
          </p:cNvPr>
          <p:cNvGrpSpPr/>
          <p:nvPr/>
        </p:nvGrpSpPr>
        <p:grpSpPr>
          <a:xfrm>
            <a:off x="651731" y="2388138"/>
            <a:ext cx="1315079" cy="415486"/>
            <a:chOff x="504143" y="1165999"/>
            <a:chExt cx="1603022" cy="506459"/>
          </a:xfrm>
        </p:grpSpPr>
        <p:pic>
          <p:nvPicPr>
            <p:cNvPr id="9" name="図 8">
              <a:extLst>
                <a:ext uri="{FF2B5EF4-FFF2-40B4-BE49-F238E27FC236}">
                  <a16:creationId xmlns:a16="http://schemas.microsoft.com/office/drawing/2014/main" id="{1526966B-A395-E156-44DF-721E334C47CD}"/>
                </a:ext>
              </a:extLst>
            </p:cNvPr>
            <p:cNvPicPr>
              <a:picLocks noChangeAspect="1"/>
            </p:cNvPicPr>
            <p:nvPr/>
          </p:nvPicPr>
          <p:blipFill>
            <a:blip r:embed="rId5"/>
            <a:stretch>
              <a:fillRect/>
            </a:stretch>
          </p:blipFill>
          <p:spPr>
            <a:xfrm>
              <a:off x="504143" y="1175747"/>
              <a:ext cx="1603022" cy="496711"/>
            </a:xfrm>
            <a:prstGeom prst="rect">
              <a:avLst/>
            </a:prstGeom>
          </p:spPr>
        </p:pic>
        <p:sp>
          <p:nvSpPr>
            <p:cNvPr id="10" name="タイトル 1">
              <a:extLst>
                <a:ext uri="{FF2B5EF4-FFF2-40B4-BE49-F238E27FC236}">
                  <a16:creationId xmlns:a16="http://schemas.microsoft.com/office/drawing/2014/main" id="{B74B84E9-4B54-A8DE-D6DB-533E7827020B}"/>
                </a:ext>
              </a:extLst>
            </p:cNvPr>
            <p:cNvSpPr txBox="1">
              <a:spLocks/>
            </p:cNvSpPr>
            <p:nvPr/>
          </p:nvSpPr>
          <p:spPr>
            <a:xfrm>
              <a:off x="752496" y="1165999"/>
              <a:ext cx="1194450" cy="456315"/>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kumimoji="1" sz="3300" kern="1200">
                  <a:solidFill>
                    <a:schemeClr val="tx1"/>
                  </a:solidFill>
                  <a:latin typeface="+mj-lt"/>
                  <a:ea typeface="+mj-ea"/>
                  <a:cs typeface="+mj-cs"/>
                </a:defRPr>
              </a:lvl1pPr>
            </a:lstStyle>
            <a:p>
              <a:r>
                <a:rPr lang="ja-JP" altLang="en-US" sz="1600" b="1" dirty="0">
                  <a:solidFill>
                    <a:schemeClr val="bg1"/>
                  </a:solidFill>
                  <a:latin typeface="BIZ UDPゴシック" panose="020B0400000000000000" pitchFamily="50" charset="-128"/>
                  <a:ea typeface="BIZ UDPゴシック" panose="020B0400000000000000" pitchFamily="50" charset="-128"/>
                </a:rPr>
                <a:t>パート </a:t>
              </a:r>
              <a:r>
                <a:rPr lang="en-US" altLang="ja-JP" sz="1600" b="1" dirty="0">
                  <a:solidFill>
                    <a:schemeClr val="bg1"/>
                  </a:solidFill>
                  <a:latin typeface="BIZ UDPゴシック" panose="020B0400000000000000" pitchFamily="50" charset="-128"/>
                  <a:ea typeface="BIZ UDPゴシック" panose="020B0400000000000000" pitchFamily="50" charset="-128"/>
                </a:rPr>
                <a:t>2</a:t>
              </a:r>
              <a:endParaRPr lang="ja-JP" altLang="en-US" sz="1600" b="1" dirty="0">
                <a:solidFill>
                  <a:schemeClr val="bg1"/>
                </a:solidFill>
                <a:latin typeface="BIZ UDPゴシック" panose="020B0400000000000000" pitchFamily="50" charset="-128"/>
                <a:ea typeface="BIZ UDPゴシック" panose="020B0400000000000000" pitchFamily="50" charset="-128"/>
              </a:endParaRPr>
            </a:p>
          </p:txBody>
        </p:sp>
      </p:grpSp>
      <p:sp>
        <p:nvSpPr>
          <p:cNvPr id="2" name="フッター プレースホルダー 3">
            <a:extLst>
              <a:ext uri="{FF2B5EF4-FFF2-40B4-BE49-F238E27FC236}">
                <a16:creationId xmlns:a16="http://schemas.microsoft.com/office/drawing/2014/main" id="{1BD49C35-77B7-5DFE-72DA-ECDB8D6B80FC}"/>
              </a:ext>
            </a:extLst>
          </p:cNvPr>
          <p:cNvSpPr txBox="1">
            <a:spLocks/>
          </p:cNvSpPr>
          <p:nvPr/>
        </p:nvSpPr>
        <p:spPr>
          <a:xfrm>
            <a:off x="3316222" y="6454997"/>
            <a:ext cx="3273554" cy="290478"/>
          </a:xfrm>
          <a:prstGeom prst="rect">
            <a:avLst/>
          </a:prstGeom>
          <a:noFill/>
          <a:ln>
            <a:noFill/>
          </a:ln>
        </p:spPr>
        <p:txBody>
          <a:bodyPr spcFirstLastPara="1" wrap="square" lIns="82939" tIns="41458" rIns="82939" bIns="41458"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SzPts val="1400"/>
              <a:buFont typeface="Arial"/>
              <a:buNone/>
              <a:defRPr sz="1052" b="0" i="0" u="none" strike="noStrike" cap="none">
                <a:solidFill>
                  <a:srgbClr val="888888"/>
                </a:solidFill>
                <a:latin typeface="UD デジタル 教科書体 NK-B" panose="02020700000000000000" pitchFamily="18" charset="-128"/>
                <a:ea typeface="UD デジタル 教科書体 NK-B" panose="02020700000000000000" pitchFamily="18" charset="-128"/>
                <a:cs typeface="Arial"/>
                <a:sym typeface="Arial"/>
              </a:defRPr>
            </a:lvl1pPr>
            <a:lvl2pPr marR="0" lvl="1"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9pPr>
          </a:lstStyle>
          <a:p>
            <a:r>
              <a:rPr lang="en-US" altLang="ja-JP" sz="954" dirty="0">
                <a:latin typeface="BIZ UDPゴシック" panose="020B0400000000000000" pitchFamily="50" charset="-128"/>
                <a:ea typeface="BIZ UDPゴシック" panose="020B0400000000000000" pitchFamily="50" charset="-128"/>
              </a:rPr>
              <a:t>©2025</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kids</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money</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school</a:t>
            </a:r>
            <a:endParaRPr lang="ja-JP" altLang="en-US" sz="954"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407175165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D0A3FB-EF9D-31F0-5765-B0A51C07D7BC}"/>
            </a:ext>
          </a:extLst>
        </p:cNvPr>
        <p:cNvGrpSpPr/>
        <p:nvPr/>
      </p:nvGrpSpPr>
      <p:grpSpPr>
        <a:xfrm>
          <a:off x="0" y="0"/>
          <a:ext cx="0" cy="0"/>
          <a:chOff x="0" y="0"/>
          <a:chExt cx="0" cy="0"/>
        </a:xfrm>
      </p:grpSpPr>
      <p:sp>
        <p:nvSpPr>
          <p:cNvPr id="53" name="正方形/長方形 52">
            <a:extLst>
              <a:ext uri="{FF2B5EF4-FFF2-40B4-BE49-F238E27FC236}">
                <a16:creationId xmlns:a16="http://schemas.microsoft.com/office/drawing/2014/main" id="{C63A9A35-8476-E523-38D2-45B62D365999}"/>
              </a:ext>
            </a:extLst>
          </p:cNvPr>
          <p:cNvSpPr/>
          <p:nvPr/>
        </p:nvSpPr>
        <p:spPr>
          <a:xfrm>
            <a:off x="300942" y="5950627"/>
            <a:ext cx="9248172" cy="551818"/>
          </a:xfrm>
          <a:prstGeom prst="rect">
            <a:avLst/>
          </a:prstGeom>
          <a:solidFill>
            <a:srgbClr val="EF701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sp>
        <p:nvSpPr>
          <p:cNvPr id="42" name="四角形: 角を丸くする 41">
            <a:extLst>
              <a:ext uri="{FF2B5EF4-FFF2-40B4-BE49-F238E27FC236}">
                <a16:creationId xmlns:a16="http://schemas.microsoft.com/office/drawing/2014/main" id="{7EBC4ECA-22A4-4822-F6D1-A503F08E941C}"/>
              </a:ext>
            </a:extLst>
          </p:cNvPr>
          <p:cNvSpPr/>
          <p:nvPr/>
        </p:nvSpPr>
        <p:spPr>
          <a:xfrm>
            <a:off x="707136" y="3213794"/>
            <a:ext cx="8478454" cy="1174264"/>
          </a:xfrm>
          <a:prstGeom prst="roundRect">
            <a:avLst>
              <a:gd name="adj" fmla="val 5613"/>
            </a:avLst>
          </a:prstGeom>
          <a:noFill/>
          <a:ln w="19050">
            <a:solidFill>
              <a:srgbClr val="F28D4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pic>
        <p:nvPicPr>
          <p:cNvPr id="37" name="グラフィックス 36">
            <a:extLst>
              <a:ext uri="{FF2B5EF4-FFF2-40B4-BE49-F238E27FC236}">
                <a16:creationId xmlns:a16="http://schemas.microsoft.com/office/drawing/2014/main" id="{FC03ACE9-A94F-059B-9749-2E239EE4F38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559708" y="2050314"/>
            <a:ext cx="603869" cy="1358705"/>
          </a:xfrm>
          <a:prstGeom prst="rect">
            <a:avLst/>
          </a:prstGeom>
        </p:spPr>
      </p:pic>
      <p:sp>
        <p:nvSpPr>
          <p:cNvPr id="2" name="テキスト ボックス 1">
            <a:extLst>
              <a:ext uri="{FF2B5EF4-FFF2-40B4-BE49-F238E27FC236}">
                <a16:creationId xmlns:a16="http://schemas.microsoft.com/office/drawing/2014/main" id="{D048051B-263D-605B-D424-5A986CE80C25}"/>
              </a:ext>
            </a:extLst>
          </p:cNvPr>
          <p:cNvSpPr txBox="1"/>
          <p:nvPr/>
        </p:nvSpPr>
        <p:spPr>
          <a:xfrm>
            <a:off x="440689" y="512127"/>
            <a:ext cx="6191605"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E7E6E6">
                    <a:lumMod val="25000"/>
                  </a:srgbClr>
                </a:solidFill>
                <a:effectLst/>
                <a:uLnTx/>
                <a:uFillTx/>
                <a:latin typeface="BIZ UDPゴシック" panose="020B0400000000000000" pitchFamily="50" charset="-128"/>
                <a:ea typeface="BIZ UDPゴシック" panose="020B0400000000000000" pitchFamily="50" charset="-128"/>
                <a:cs typeface="+mn-cs"/>
              </a:rPr>
              <a:t>子どもの将来のためのお金の話　～子どもの将来のために今できること～</a:t>
            </a:r>
            <a:endParaRPr kumimoji="1" lang="ja-JP" altLang="en-US" sz="1800" b="1" i="0" u="none" strike="noStrike" kern="1200" cap="none" spc="0" normalizeH="0" baseline="0" noProof="0" dirty="0">
              <a:ln>
                <a:noFill/>
              </a:ln>
              <a:solidFill>
                <a:srgbClr val="E7E6E6">
                  <a:lumMod val="25000"/>
                </a:srgbClr>
              </a:solidFill>
              <a:effectLst/>
              <a:uLnTx/>
              <a:uFillTx/>
              <a:latin typeface="BIZ UDPゴシック" panose="020B0400000000000000" pitchFamily="50" charset="-128"/>
              <a:ea typeface="BIZ UDPゴシック" panose="020B0400000000000000" pitchFamily="50" charset="-128"/>
              <a:cs typeface="+mn-cs"/>
            </a:endParaRPr>
          </a:p>
        </p:txBody>
      </p:sp>
      <p:sp>
        <p:nvSpPr>
          <p:cNvPr id="5" name="テキスト ボックス 4">
            <a:extLst>
              <a:ext uri="{FF2B5EF4-FFF2-40B4-BE49-F238E27FC236}">
                <a16:creationId xmlns:a16="http://schemas.microsoft.com/office/drawing/2014/main" id="{DAED141B-8245-BCAC-72F0-7A7AF79F1E83}"/>
              </a:ext>
            </a:extLst>
          </p:cNvPr>
          <p:cNvSpPr txBox="1"/>
          <p:nvPr/>
        </p:nvSpPr>
        <p:spPr>
          <a:xfrm>
            <a:off x="1023840" y="3732750"/>
            <a:ext cx="1463973" cy="360548"/>
          </a:xfrm>
          <a:prstGeom prst="rect">
            <a:avLst/>
          </a:prstGeom>
          <a:noFill/>
        </p:spPr>
        <p:txBody>
          <a:bodyPr wrap="square" rtlCol="0">
            <a:spAutoFit/>
          </a:bodyP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F28D48"/>
                </a:solidFill>
                <a:effectLst/>
                <a:uLnTx/>
                <a:uFillTx/>
                <a:latin typeface="BIZ UDPゴシック" panose="020B0400000000000000" pitchFamily="50" charset="-128"/>
                <a:ea typeface="BIZ UDPゴシック" panose="020B0400000000000000" pitchFamily="50" charset="-128"/>
                <a:cs typeface="+mn-cs"/>
              </a:rPr>
              <a:t>［戸惑う要因］</a:t>
            </a:r>
            <a:endParaRPr kumimoji="1" lang="en-US" altLang="ja-JP" sz="1400" b="1" i="0" u="none" strike="noStrike" kern="1200" cap="none" spc="0" normalizeH="0" baseline="0" noProof="0" dirty="0">
              <a:ln>
                <a:noFill/>
              </a:ln>
              <a:solidFill>
                <a:srgbClr val="F28D48"/>
              </a:solidFill>
              <a:effectLst/>
              <a:uLnTx/>
              <a:uFillTx/>
              <a:latin typeface="BIZ UDPゴシック" panose="020B0400000000000000" pitchFamily="50" charset="-128"/>
              <a:ea typeface="BIZ UDPゴシック" panose="020B0400000000000000" pitchFamily="50" charset="-128"/>
              <a:cs typeface="+mn-cs"/>
            </a:endParaRPr>
          </a:p>
        </p:txBody>
      </p:sp>
      <p:sp>
        <p:nvSpPr>
          <p:cNvPr id="11" name="テキスト ボックス 10">
            <a:extLst>
              <a:ext uri="{FF2B5EF4-FFF2-40B4-BE49-F238E27FC236}">
                <a16:creationId xmlns:a16="http://schemas.microsoft.com/office/drawing/2014/main" id="{3565E1FD-C2BC-4226-0570-1B5CCF5C3181}"/>
              </a:ext>
            </a:extLst>
          </p:cNvPr>
          <p:cNvSpPr txBox="1"/>
          <p:nvPr/>
        </p:nvSpPr>
        <p:spPr>
          <a:xfrm>
            <a:off x="1495266" y="4730313"/>
            <a:ext cx="6855276" cy="795795"/>
          </a:xfrm>
          <a:prstGeom prst="rect">
            <a:avLst/>
          </a:prstGeom>
          <a:noFill/>
        </p:spPr>
        <p:txBody>
          <a:bodyPr wrap="square" rtlCol="0">
            <a:spAutoFit/>
          </a:bodyP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1" lang="ja-JP" altLang="en-US" sz="1600" b="1" i="0" u="none" strike="noStrike" kern="1200" cap="none" spc="300" normalizeH="0" baseline="0" noProof="0" dirty="0">
                <a:ln>
                  <a:noFill/>
                </a:ln>
                <a:effectLst/>
                <a:uLnTx/>
                <a:uFillTx/>
                <a:latin typeface="BIZ UDPゴシック" panose="020B0400000000000000" pitchFamily="50" charset="-128"/>
                <a:ea typeface="BIZ UDPゴシック" panose="020B0400000000000000" pitchFamily="50" charset="-128"/>
                <a:cs typeface="+mn-cs"/>
              </a:rPr>
              <a:t>まずは情報を把握し、子どもの将来の選択肢を狭めないよう、</a:t>
            </a:r>
            <a:endParaRPr kumimoji="1" lang="en-US" altLang="ja-JP" sz="1600" b="1" i="0" u="none" strike="noStrike" kern="1200" cap="none" spc="300" normalizeH="0" baseline="0" noProof="0" dirty="0">
              <a:ln>
                <a:noFill/>
              </a:ln>
              <a:effectLst/>
              <a:uLnTx/>
              <a:uFillTx/>
              <a:latin typeface="BIZ UDPゴシック" panose="020B0400000000000000" pitchFamily="50" charset="-128"/>
              <a:ea typeface="BIZ UDPゴシック" panose="020B0400000000000000" pitchFamily="50" charset="-128"/>
              <a:cs typeface="+mn-cs"/>
            </a:endParaRPr>
          </a:p>
          <a:p>
            <a:pPr marL="0" marR="0" lvl="0" indent="0" algn="ctr" defTabSz="457200" rtl="0" eaLnBrk="1" fontAlgn="auto" latinLnBrk="0" hangingPunct="1">
              <a:lnSpc>
                <a:spcPct val="150000"/>
              </a:lnSpc>
              <a:spcBef>
                <a:spcPts val="0"/>
              </a:spcBef>
              <a:spcAft>
                <a:spcPts val="0"/>
              </a:spcAft>
              <a:buClrTx/>
              <a:buSzTx/>
              <a:buFontTx/>
              <a:buNone/>
              <a:tabLst/>
              <a:defRPr/>
            </a:pPr>
            <a:r>
              <a:rPr kumimoji="1" lang="ja-JP" altLang="en-US" sz="1600" b="1" spc="300" dirty="0">
                <a:latin typeface="BIZ UDPゴシック" panose="020B0400000000000000" pitchFamily="50" charset="-128"/>
                <a:ea typeface="BIZ UDPゴシック" panose="020B0400000000000000" pitchFamily="50" charset="-128"/>
              </a:rPr>
              <a:t>いくつかのケースを想定して</a:t>
            </a:r>
            <a:r>
              <a:rPr kumimoji="1" lang="ja-JP" altLang="en-US" sz="1600" b="1" i="0" u="none" strike="noStrike" kern="1200" cap="none" spc="300" normalizeH="0" baseline="0" noProof="0" dirty="0">
                <a:ln>
                  <a:noFill/>
                </a:ln>
                <a:effectLst/>
                <a:uLnTx/>
                <a:uFillTx/>
                <a:latin typeface="BIZ UDPゴシック" panose="020B0400000000000000" pitchFamily="50" charset="-128"/>
                <a:ea typeface="BIZ UDPゴシック" panose="020B0400000000000000" pitchFamily="50" charset="-128"/>
                <a:cs typeface="+mn-cs"/>
              </a:rPr>
              <a:t>準備を進めることが必要。</a:t>
            </a:r>
            <a:endParaRPr kumimoji="1" lang="en-US" altLang="ja-JP" sz="1600" b="1" spc="300" dirty="0">
              <a:latin typeface="BIZ UDPゴシック" panose="020B0400000000000000" pitchFamily="50" charset="-128"/>
              <a:ea typeface="BIZ UDPゴシック" panose="020B0400000000000000" pitchFamily="50" charset="-128"/>
            </a:endParaRPr>
          </a:p>
        </p:txBody>
      </p:sp>
      <p:sp>
        <p:nvSpPr>
          <p:cNvPr id="23" name="四角形: 角を丸くする 22">
            <a:extLst>
              <a:ext uri="{FF2B5EF4-FFF2-40B4-BE49-F238E27FC236}">
                <a16:creationId xmlns:a16="http://schemas.microsoft.com/office/drawing/2014/main" id="{61EC4478-28DB-D618-B07E-03BBB5831B88}"/>
              </a:ext>
            </a:extLst>
          </p:cNvPr>
          <p:cNvSpPr/>
          <p:nvPr/>
        </p:nvSpPr>
        <p:spPr>
          <a:xfrm>
            <a:off x="2827860" y="2951491"/>
            <a:ext cx="4237005" cy="523959"/>
          </a:xfrm>
          <a:prstGeom prst="roundRect">
            <a:avLst/>
          </a:prstGeom>
          <a:solidFill>
            <a:srgbClr val="F28D4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600" b="1" dirty="0">
                <a:latin typeface="BIZ UDPゴシック" panose="020B0400000000000000" pitchFamily="50" charset="-128"/>
                <a:ea typeface="BIZ UDPゴシック" panose="020B0400000000000000" pitchFamily="50" charset="-128"/>
              </a:rPr>
              <a:t>何から始めればいいか分からない</a:t>
            </a:r>
          </a:p>
        </p:txBody>
      </p:sp>
      <p:sp>
        <p:nvSpPr>
          <p:cNvPr id="24" name="矢印: 下 23">
            <a:extLst>
              <a:ext uri="{FF2B5EF4-FFF2-40B4-BE49-F238E27FC236}">
                <a16:creationId xmlns:a16="http://schemas.microsoft.com/office/drawing/2014/main" id="{9A2E2A60-B2B0-C89C-7622-E381DEC1BFB4}"/>
              </a:ext>
            </a:extLst>
          </p:cNvPr>
          <p:cNvSpPr/>
          <p:nvPr/>
        </p:nvSpPr>
        <p:spPr>
          <a:xfrm>
            <a:off x="4454929" y="4381843"/>
            <a:ext cx="982865" cy="339174"/>
          </a:xfrm>
          <a:prstGeom prst="downArrow">
            <a:avLst>
              <a:gd name="adj1" fmla="val 50000"/>
              <a:gd name="adj2" fmla="val 65236"/>
            </a:avLst>
          </a:prstGeom>
          <a:solidFill>
            <a:srgbClr val="F28D4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26" name="テキスト ボックス 25">
            <a:extLst>
              <a:ext uri="{FF2B5EF4-FFF2-40B4-BE49-F238E27FC236}">
                <a16:creationId xmlns:a16="http://schemas.microsoft.com/office/drawing/2014/main" id="{C23F3FBA-1B1F-CB25-5C89-9BB872CDA2C7}"/>
              </a:ext>
            </a:extLst>
          </p:cNvPr>
          <p:cNvSpPr txBox="1"/>
          <p:nvPr/>
        </p:nvSpPr>
        <p:spPr>
          <a:xfrm>
            <a:off x="3120850" y="5909495"/>
            <a:ext cx="3664300" cy="513923"/>
          </a:xfrm>
          <a:prstGeom prst="rect">
            <a:avLst/>
          </a:prstGeom>
          <a:noFill/>
        </p:spPr>
        <p:txBody>
          <a:bodyPr wrap="square" rtlCol="0">
            <a:spAutoFit/>
          </a:bodyP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1" lang="ja-JP" altLang="en-US" sz="2200" b="1" dirty="0">
                <a:solidFill>
                  <a:schemeClr val="bg1"/>
                </a:solidFill>
                <a:latin typeface="BIZ UDPゴシック" panose="020B0400000000000000" pitchFamily="50" charset="-128"/>
                <a:ea typeface="BIZ UDPゴシック" panose="020B0400000000000000" pitchFamily="50" charset="-128"/>
              </a:rPr>
              <a:t>ライフプランニング</a:t>
            </a:r>
            <a:endParaRPr kumimoji="1" lang="en-US" altLang="ja-JP" sz="2200" b="1" dirty="0">
              <a:solidFill>
                <a:schemeClr val="bg1"/>
              </a:solidFill>
              <a:latin typeface="BIZ UDPゴシック" panose="020B0400000000000000" pitchFamily="50" charset="-128"/>
              <a:ea typeface="BIZ UDPゴシック" panose="020B0400000000000000" pitchFamily="50" charset="-128"/>
            </a:endParaRPr>
          </a:p>
        </p:txBody>
      </p:sp>
      <p:sp>
        <p:nvSpPr>
          <p:cNvPr id="3" name="楕円 2">
            <a:extLst>
              <a:ext uri="{FF2B5EF4-FFF2-40B4-BE49-F238E27FC236}">
                <a16:creationId xmlns:a16="http://schemas.microsoft.com/office/drawing/2014/main" id="{6D1BAE7B-C454-7CAA-4822-E833FA9DF1EE}"/>
              </a:ext>
            </a:extLst>
          </p:cNvPr>
          <p:cNvSpPr/>
          <p:nvPr/>
        </p:nvSpPr>
        <p:spPr>
          <a:xfrm>
            <a:off x="978921" y="1159077"/>
            <a:ext cx="3494054" cy="1587489"/>
          </a:xfrm>
          <a:prstGeom prst="ellipse">
            <a:avLst/>
          </a:prstGeom>
          <a:solidFill>
            <a:srgbClr val="FCDFB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sp>
        <p:nvSpPr>
          <p:cNvPr id="17" name="四角形: 角を丸くする 16">
            <a:extLst>
              <a:ext uri="{FF2B5EF4-FFF2-40B4-BE49-F238E27FC236}">
                <a16:creationId xmlns:a16="http://schemas.microsoft.com/office/drawing/2014/main" id="{952516A3-7C8A-C80C-1CBC-31ED1BF291CC}"/>
              </a:ext>
            </a:extLst>
          </p:cNvPr>
          <p:cNvSpPr/>
          <p:nvPr/>
        </p:nvSpPr>
        <p:spPr>
          <a:xfrm>
            <a:off x="2028767" y="1110145"/>
            <a:ext cx="1349525" cy="249698"/>
          </a:xfrm>
          <a:prstGeom prst="roundRect">
            <a:avLst>
              <a:gd name="adj" fmla="val 9443"/>
            </a:avLst>
          </a:prstGeom>
          <a:solidFill>
            <a:srgbClr val="F7B26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子育てのお金</a:t>
            </a:r>
          </a:p>
        </p:txBody>
      </p:sp>
      <p:sp>
        <p:nvSpPr>
          <p:cNvPr id="19" name="テキスト ボックス 18">
            <a:extLst>
              <a:ext uri="{FF2B5EF4-FFF2-40B4-BE49-F238E27FC236}">
                <a16:creationId xmlns:a16="http://schemas.microsoft.com/office/drawing/2014/main" id="{9E782C3D-ECD9-FDA1-791C-8BEA07C215E4}"/>
              </a:ext>
            </a:extLst>
          </p:cNvPr>
          <p:cNvSpPr txBox="1"/>
          <p:nvPr/>
        </p:nvSpPr>
        <p:spPr>
          <a:xfrm>
            <a:off x="3530233" y="2264643"/>
            <a:ext cx="564459" cy="283924"/>
          </a:xfrm>
          <a:prstGeom prst="rect">
            <a:avLst/>
          </a:prstGeom>
          <a:noFill/>
        </p:spPr>
        <p:txBody>
          <a:bodyPr wrap="square" rtlCol="0">
            <a:spAutoFit/>
          </a:bodyP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10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など</a:t>
            </a:r>
            <a:endParaRPr kumimoji="1" lang="en-US" altLang="ja-JP" sz="10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6" name="正方形/長方形 5">
            <a:extLst>
              <a:ext uri="{FF2B5EF4-FFF2-40B4-BE49-F238E27FC236}">
                <a16:creationId xmlns:a16="http://schemas.microsoft.com/office/drawing/2014/main" id="{8EDFBED3-016A-4855-9BD1-F710066ACCFF}"/>
              </a:ext>
            </a:extLst>
          </p:cNvPr>
          <p:cNvSpPr/>
          <p:nvPr/>
        </p:nvSpPr>
        <p:spPr>
          <a:xfrm>
            <a:off x="1495266" y="1473489"/>
            <a:ext cx="770351" cy="30308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大学費用</a:t>
            </a:r>
            <a:endParaRPr kumimoji="1" lang="ja-JP" altLang="en-US" sz="1000" dirty="0">
              <a:latin typeface="BIZ UDPゴシック" panose="020B0400000000000000" pitchFamily="50" charset="-128"/>
              <a:ea typeface="BIZ UDPゴシック" panose="020B0400000000000000" pitchFamily="50" charset="-128"/>
            </a:endParaRPr>
          </a:p>
        </p:txBody>
      </p:sp>
      <p:sp>
        <p:nvSpPr>
          <p:cNvPr id="12" name="正方形/長方形 11">
            <a:extLst>
              <a:ext uri="{FF2B5EF4-FFF2-40B4-BE49-F238E27FC236}">
                <a16:creationId xmlns:a16="http://schemas.microsoft.com/office/drawing/2014/main" id="{BBCA346A-56F0-DCBE-FAE4-C166FCC67918}"/>
              </a:ext>
            </a:extLst>
          </p:cNvPr>
          <p:cNvSpPr/>
          <p:nvPr/>
        </p:nvSpPr>
        <p:spPr>
          <a:xfrm>
            <a:off x="2340773" y="1473489"/>
            <a:ext cx="770351" cy="30308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BIZ UDPゴシック" panose="020B0400000000000000" pitchFamily="50" charset="-128"/>
                <a:ea typeface="BIZ UDPゴシック" panose="020B0400000000000000" pitchFamily="50" charset="-128"/>
              </a:rPr>
              <a:t>習い事</a:t>
            </a:r>
          </a:p>
        </p:txBody>
      </p:sp>
      <p:sp>
        <p:nvSpPr>
          <p:cNvPr id="13" name="正方形/長方形 12">
            <a:extLst>
              <a:ext uri="{FF2B5EF4-FFF2-40B4-BE49-F238E27FC236}">
                <a16:creationId xmlns:a16="http://schemas.microsoft.com/office/drawing/2014/main" id="{07545A6D-F785-D7D5-3055-768140393AFE}"/>
              </a:ext>
            </a:extLst>
          </p:cNvPr>
          <p:cNvSpPr/>
          <p:nvPr/>
        </p:nvSpPr>
        <p:spPr>
          <a:xfrm>
            <a:off x="3167491" y="1473489"/>
            <a:ext cx="770351" cy="30308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BIZ UDPゴシック" panose="020B0400000000000000" pitchFamily="50" charset="-128"/>
                <a:ea typeface="BIZ UDPゴシック" panose="020B0400000000000000" pitchFamily="50" charset="-128"/>
              </a:rPr>
              <a:t>塾</a:t>
            </a:r>
          </a:p>
        </p:txBody>
      </p:sp>
      <p:sp>
        <p:nvSpPr>
          <p:cNvPr id="14" name="正方形/長方形 13">
            <a:extLst>
              <a:ext uri="{FF2B5EF4-FFF2-40B4-BE49-F238E27FC236}">
                <a16:creationId xmlns:a16="http://schemas.microsoft.com/office/drawing/2014/main" id="{B74C3AF3-66B8-BE31-0779-8AD98D7B9131}"/>
              </a:ext>
            </a:extLst>
          </p:cNvPr>
          <p:cNvSpPr/>
          <p:nvPr/>
        </p:nvSpPr>
        <p:spPr>
          <a:xfrm>
            <a:off x="1495266" y="1849270"/>
            <a:ext cx="770351" cy="30308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BIZ UDPゴシック" panose="020B0400000000000000" pitchFamily="50" charset="-128"/>
                <a:ea typeface="BIZ UDPゴシック" panose="020B0400000000000000" pitchFamily="50" charset="-128"/>
              </a:rPr>
              <a:t>家庭教師</a:t>
            </a:r>
          </a:p>
        </p:txBody>
      </p:sp>
      <p:sp>
        <p:nvSpPr>
          <p:cNvPr id="15" name="正方形/長方形 14">
            <a:extLst>
              <a:ext uri="{FF2B5EF4-FFF2-40B4-BE49-F238E27FC236}">
                <a16:creationId xmlns:a16="http://schemas.microsoft.com/office/drawing/2014/main" id="{544BCCDF-2677-0091-E9C0-001D3874195F}"/>
              </a:ext>
            </a:extLst>
          </p:cNvPr>
          <p:cNvSpPr/>
          <p:nvPr/>
        </p:nvSpPr>
        <p:spPr>
          <a:xfrm>
            <a:off x="2340773" y="1849270"/>
            <a:ext cx="770351" cy="30308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BIZ UDPゴシック" panose="020B0400000000000000" pitchFamily="50" charset="-128"/>
                <a:ea typeface="BIZ UDPゴシック" panose="020B0400000000000000" pitchFamily="50" charset="-128"/>
              </a:rPr>
              <a:t>音楽</a:t>
            </a:r>
          </a:p>
        </p:txBody>
      </p:sp>
      <p:sp>
        <p:nvSpPr>
          <p:cNvPr id="16" name="正方形/長方形 15">
            <a:extLst>
              <a:ext uri="{FF2B5EF4-FFF2-40B4-BE49-F238E27FC236}">
                <a16:creationId xmlns:a16="http://schemas.microsoft.com/office/drawing/2014/main" id="{511AF0E8-5FF6-46EE-4912-1547AF9FADFD}"/>
              </a:ext>
            </a:extLst>
          </p:cNvPr>
          <p:cNvSpPr/>
          <p:nvPr/>
        </p:nvSpPr>
        <p:spPr>
          <a:xfrm>
            <a:off x="3167491" y="1849270"/>
            <a:ext cx="770351" cy="30308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BIZ UDPゴシック" panose="020B0400000000000000" pitchFamily="50" charset="-128"/>
                <a:ea typeface="BIZ UDPゴシック" panose="020B0400000000000000" pitchFamily="50" charset="-128"/>
              </a:rPr>
              <a:t>留学</a:t>
            </a:r>
          </a:p>
        </p:txBody>
      </p:sp>
      <p:sp>
        <p:nvSpPr>
          <p:cNvPr id="20" name="正方形/長方形 19">
            <a:extLst>
              <a:ext uri="{FF2B5EF4-FFF2-40B4-BE49-F238E27FC236}">
                <a16:creationId xmlns:a16="http://schemas.microsoft.com/office/drawing/2014/main" id="{C7FB251C-58CE-8520-C8E7-1F49772BA47F}"/>
              </a:ext>
            </a:extLst>
          </p:cNvPr>
          <p:cNvSpPr/>
          <p:nvPr/>
        </p:nvSpPr>
        <p:spPr>
          <a:xfrm>
            <a:off x="1880441" y="2218787"/>
            <a:ext cx="770351" cy="30308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BIZ UDPゴシック" panose="020B0400000000000000" pitchFamily="50" charset="-128"/>
                <a:ea typeface="BIZ UDPゴシック" panose="020B0400000000000000" pitchFamily="50" charset="-128"/>
              </a:rPr>
              <a:t>寮生活</a:t>
            </a:r>
          </a:p>
        </p:txBody>
      </p:sp>
      <p:sp>
        <p:nvSpPr>
          <p:cNvPr id="21" name="正方形/長方形 20">
            <a:extLst>
              <a:ext uri="{FF2B5EF4-FFF2-40B4-BE49-F238E27FC236}">
                <a16:creationId xmlns:a16="http://schemas.microsoft.com/office/drawing/2014/main" id="{42069EE1-F669-39BD-7C36-C2FDB5BC07E8}"/>
              </a:ext>
            </a:extLst>
          </p:cNvPr>
          <p:cNvSpPr/>
          <p:nvPr/>
        </p:nvSpPr>
        <p:spPr>
          <a:xfrm>
            <a:off x="2776052" y="2218787"/>
            <a:ext cx="770351" cy="30308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BIZ UDPゴシック" panose="020B0400000000000000" pitchFamily="50" charset="-128"/>
                <a:ea typeface="BIZ UDPゴシック" panose="020B0400000000000000" pitchFamily="50" charset="-128"/>
              </a:rPr>
              <a:t>通学の</a:t>
            </a:r>
            <a:endParaRPr kumimoji="1" lang="en-US" altLang="ja-JP" sz="10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000" b="1" dirty="0">
                <a:solidFill>
                  <a:schemeClr val="tx1"/>
                </a:solidFill>
                <a:latin typeface="BIZ UDPゴシック" panose="020B0400000000000000" pitchFamily="50" charset="-128"/>
                <a:ea typeface="BIZ UDPゴシック" panose="020B0400000000000000" pitchFamily="50" charset="-128"/>
              </a:rPr>
              <a:t>交通費</a:t>
            </a:r>
          </a:p>
        </p:txBody>
      </p:sp>
      <p:sp>
        <p:nvSpPr>
          <p:cNvPr id="22" name="楕円 21">
            <a:extLst>
              <a:ext uri="{FF2B5EF4-FFF2-40B4-BE49-F238E27FC236}">
                <a16:creationId xmlns:a16="http://schemas.microsoft.com/office/drawing/2014/main" id="{A1855D76-9B0E-1196-F43D-40076A2E9176}"/>
              </a:ext>
            </a:extLst>
          </p:cNvPr>
          <p:cNvSpPr/>
          <p:nvPr/>
        </p:nvSpPr>
        <p:spPr>
          <a:xfrm>
            <a:off x="5277260" y="1159077"/>
            <a:ext cx="3494054" cy="1587489"/>
          </a:xfrm>
          <a:prstGeom prst="ellipse">
            <a:avLst/>
          </a:prstGeom>
          <a:solidFill>
            <a:srgbClr val="FCDFB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sp>
        <p:nvSpPr>
          <p:cNvPr id="25" name="四角形: 角を丸くする 24">
            <a:extLst>
              <a:ext uri="{FF2B5EF4-FFF2-40B4-BE49-F238E27FC236}">
                <a16:creationId xmlns:a16="http://schemas.microsoft.com/office/drawing/2014/main" id="{A92D8940-B20B-A25B-E8F8-F2ED5A82E84B}"/>
              </a:ext>
            </a:extLst>
          </p:cNvPr>
          <p:cNvSpPr/>
          <p:nvPr/>
        </p:nvSpPr>
        <p:spPr>
          <a:xfrm>
            <a:off x="6327106" y="1110145"/>
            <a:ext cx="1349525" cy="249698"/>
          </a:xfrm>
          <a:prstGeom prst="roundRect">
            <a:avLst>
              <a:gd name="adj" fmla="val 9443"/>
            </a:avLst>
          </a:prstGeom>
          <a:solidFill>
            <a:srgbClr val="F7B26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老後のお金</a:t>
            </a:r>
          </a:p>
        </p:txBody>
      </p:sp>
      <p:sp>
        <p:nvSpPr>
          <p:cNvPr id="27" name="テキスト ボックス 26">
            <a:extLst>
              <a:ext uri="{FF2B5EF4-FFF2-40B4-BE49-F238E27FC236}">
                <a16:creationId xmlns:a16="http://schemas.microsoft.com/office/drawing/2014/main" id="{266ED708-77E1-B9C7-0DEF-7E14C816F147}"/>
              </a:ext>
            </a:extLst>
          </p:cNvPr>
          <p:cNvSpPr txBox="1"/>
          <p:nvPr/>
        </p:nvSpPr>
        <p:spPr>
          <a:xfrm>
            <a:off x="7205471" y="2036168"/>
            <a:ext cx="564459" cy="283924"/>
          </a:xfrm>
          <a:prstGeom prst="rect">
            <a:avLst/>
          </a:prstGeom>
          <a:noFill/>
        </p:spPr>
        <p:txBody>
          <a:bodyPr wrap="square" rtlCol="0">
            <a:spAutoFit/>
          </a:bodyP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10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など</a:t>
            </a:r>
            <a:endParaRPr kumimoji="1" lang="en-US" altLang="ja-JP" sz="10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28" name="正方形/長方形 27">
            <a:extLst>
              <a:ext uri="{FF2B5EF4-FFF2-40B4-BE49-F238E27FC236}">
                <a16:creationId xmlns:a16="http://schemas.microsoft.com/office/drawing/2014/main" id="{067A2281-94B8-6164-EE1B-55DC033912B0}"/>
              </a:ext>
            </a:extLst>
          </p:cNvPr>
          <p:cNvSpPr/>
          <p:nvPr/>
        </p:nvSpPr>
        <p:spPr>
          <a:xfrm>
            <a:off x="5793605" y="1625032"/>
            <a:ext cx="770351" cy="30308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BIZ UDPゴシック" panose="020B0400000000000000" pitchFamily="50" charset="-128"/>
                <a:ea typeface="BIZ UDPゴシック" panose="020B0400000000000000" pitchFamily="50" charset="-128"/>
              </a:rPr>
              <a:t>生活費</a:t>
            </a:r>
          </a:p>
        </p:txBody>
      </p:sp>
      <p:sp>
        <p:nvSpPr>
          <p:cNvPr id="29" name="正方形/長方形 28">
            <a:extLst>
              <a:ext uri="{FF2B5EF4-FFF2-40B4-BE49-F238E27FC236}">
                <a16:creationId xmlns:a16="http://schemas.microsoft.com/office/drawing/2014/main" id="{DFCADB46-0160-CEA4-2B5B-9BEE73732C56}"/>
              </a:ext>
            </a:extLst>
          </p:cNvPr>
          <p:cNvSpPr/>
          <p:nvPr/>
        </p:nvSpPr>
        <p:spPr>
          <a:xfrm>
            <a:off x="6639112" y="1625032"/>
            <a:ext cx="770351" cy="30308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BIZ UDPゴシック" panose="020B0400000000000000" pitchFamily="50" charset="-128"/>
                <a:ea typeface="BIZ UDPゴシック" panose="020B0400000000000000" pitchFamily="50" charset="-128"/>
              </a:rPr>
              <a:t>医療費</a:t>
            </a:r>
          </a:p>
        </p:txBody>
      </p:sp>
      <p:sp>
        <p:nvSpPr>
          <p:cNvPr id="30" name="正方形/長方形 29">
            <a:extLst>
              <a:ext uri="{FF2B5EF4-FFF2-40B4-BE49-F238E27FC236}">
                <a16:creationId xmlns:a16="http://schemas.microsoft.com/office/drawing/2014/main" id="{7B9B0989-C8B4-48EC-5013-4E40C770AAEF}"/>
              </a:ext>
            </a:extLst>
          </p:cNvPr>
          <p:cNvSpPr/>
          <p:nvPr/>
        </p:nvSpPr>
        <p:spPr>
          <a:xfrm>
            <a:off x="7465830" y="1625032"/>
            <a:ext cx="770351" cy="30308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BIZ UDPゴシック" panose="020B0400000000000000" pitchFamily="50" charset="-128"/>
                <a:ea typeface="BIZ UDPゴシック" panose="020B0400000000000000" pitchFamily="50" charset="-128"/>
              </a:rPr>
              <a:t>施設</a:t>
            </a:r>
          </a:p>
        </p:txBody>
      </p:sp>
      <p:sp>
        <p:nvSpPr>
          <p:cNvPr id="31" name="正方形/長方形 30">
            <a:extLst>
              <a:ext uri="{FF2B5EF4-FFF2-40B4-BE49-F238E27FC236}">
                <a16:creationId xmlns:a16="http://schemas.microsoft.com/office/drawing/2014/main" id="{D457BBD7-A221-3C83-8A46-DA28892E7111}"/>
              </a:ext>
            </a:extLst>
          </p:cNvPr>
          <p:cNvSpPr/>
          <p:nvPr/>
        </p:nvSpPr>
        <p:spPr>
          <a:xfrm>
            <a:off x="5793604" y="2000813"/>
            <a:ext cx="1411867" cy="30308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BIZ UDPゴシック" panose="020B0400000000000000" pitchFamily="50" charset="-128"/>
                <a:ea typeface="BIZ UDPゴシック" panose="020B0400000000000000" pitchFamily="50" charset="-128"/>
              </a:rPr>
              <a:t>リフォームや住替え</a:t>
            </a:r>
          </a:p>
        </p:txBody>
      </p:sp>
      <p:sp>
        <p:nvSpPr>
          <p:cNvPr id="38" name="楕円 37">
            <a:extLst>
              <a:ext uri="{FF2B5EF4-FFF2-40B4-BE49-F238E27FC236}">
                <a16:creationId xmlns:a16="http://schemas.microsoft.com/office/drawing/2014/main" id="{7F14F46B-C2BC-954C-8DBF-28BD55458B28}"/>
              </a:ext>
            </a:extLst>
          </p:cNvPr>
          <p:cNvSpPr/>
          <p:nvPr/>
        </p:nvSpPr>
        <p:spPr>
          <a:xfrm>
            <a:off x="4094692" y="2264643"/>
            <a:ext cx="331152" cy="201599"/>
          </a:xfrm>
          <a:prstGeom prst="ellipse">
            <a:avLst/>
          </a:prstGeom>
          <a:solidFill>
            <a:srgbClr val="FCDFB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sp>
        <p:nvSpPr>
          <p:cNvPr id="39" name="楕円 38">
            <a:extLst>
              <a:ext uri="{FF2B5EF4-FFF2-40B4-BE49-F238E27FC236}">
                <a16:creationId xmlns:a16="http://schemas.microsoft.com/office/drawing/2014/main" id="{C8C0D69C-E204-885E-AC34-717F5E595F51}"/>
              </a:ext>
            </a:extLst>
          </p:cNvPr>
          <p:cNvSpPr/>
          <p:nvPr/>
        </p:nvSpPr>
        <p:spPr>
          <a:xfrm>
            <a:off x="4422348" y="2428016"/>
            <a:ext cx="148386" cy="93857"/>
          </a:xfrm>
          <a:prstGeom prst="ellipse">
            <a:avLst/>
          </a:prstGeom>
          <a:solidFill>
            <a:srgbClr val="FCDFB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sp>
        <p:nvSpPr>
          <p:cNvPr id="40" name="楕円 39">
            <a:extLst>
              <a:ext uri="{FF2B5EF4-FFF2-40B4-BE49-F238E27FC236}">
                <a16:creationId xmlns:a16="http://schemas.microsoft.com/office/drawing/2014/main" id="{307DB81A-01BC-79AD-E6F9-68A512D1BFBB}"/>
              </a:ext>
            </a:extLst>
          </p:cNvPr>
          <p:cNvSpPr/>
          <p:nvPr/>
        </p:nvSpPr>
        <p:spPr>
          <a:xfrm>
            <a:off x="5333117" y="2264643"/>
            <a:ext cx="331152" cy="201599"/>
          </a:xfrm>
          <a:prstGeom prst="ellipse">
            <a:avLst/>
          </a:prstGeom>
          <a:solidFill>
            <a:srgbClr val="FCDFB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sp>
        <p:nvSpPr>
          <p:cNvPr id="41" name="楕円 40">
            <a:extLst>
              <a:ext uri="{FF2B5EF4-FFF2-40B4-BE49-F238E27FC236}">
                <a16:creationId xmlns:a16="http://schemas.microsoft.com/office/drawing/2014/main" id="{5ABC9927-C09C-99A6-5E0E-64E00AFC7447}"/>
              </a:ext>
            </a:extLst>
          </p:cNvPr>
          <p:cNvSpPr/>
          <p:nvPr/>
        </p:nvSpPr>
        <p:spPr>
          <a:xfrm>
            <a:off x="5209260" y="2428016"/>
            <a:ext cx="148386" cy="93857"/>
          </a:xfrm>
          <a:prstGeom prst="ellipse">
            <a:avLst/>
          </a:prstGeom>
          <a:solidFill>
            <a:srgbClr val="FCDFB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sp>
        <p:nvSpPr>
          <p:cNvPr id="43" name="テキスト ボックス 42">
            <a:extLst>
              <a:ext uri="{FF2B5EF4-FFF2-40B4-BE49-F238E27FC236}">
                <a16:creationId xmlns:a16="http://schemas.microsoft.com/office/drawing/2014/main" id="{6ED37775-B19A-7186-1C30-42B4687FB5B7}"/>
              </a:ext>
            </a:extLst>
          </p:cNvPr>
          <p:cNvSpPr txBox="1"/>
          <p:nvPr/>
        </p:nvSpPr>
        <p:spPr>
          <a:xfrm>
            <a:off x="2446377" y="3576665"/>
            <a:ext cx="6435783" cy="707886"/>
          </a:xfrm>
          <a:prstGeom prst="rect">
            <a:avLst/>
          </a:prstGeom>
          <a:noFill/>
        </p:spPr>
        <p:txBody>
          <a:bodyPr wrap="square" rtlCol="0">
            <a:spAutoFit/>
          </a:bodyPr>
          <a:lstStyle/>
          <a:p>
            <a:pPr>
              <a:lnSpc>
                <a:spcPct val="150000"/>
              </a:lnSpc>
              <a:defRPr/>
            </a:pPr>
            <a:r>
              <a:rPr kumimoji="1" lang="ja-JP" altLang="en-US" sz="14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r>
              <a:rPr kumimoji="1" lang="ja-JP" altLang="en-US" sz="1400" b="1" dirty="0">
                <a:solidFill>
                  <a:prstClr val="black"/>
                </a:solidFill>
                <a:latin typeface="BIZ UDPゴシック" panose="020B0400000000000000" pitchFamily="50" charset="-128"/>
                <a:ea typeface="BIZ UDPゴシック" panose="020B0400000000000000" pitchFamily="50" charset="-128"/>
              </a:rPr>
              <a:t>情報を得る機会がない　　</a:t>
            </a:r>
            <a:r>
              <a:rPr kumimoji="1" lang="ja-JP" altLang="en-US" sz="14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・まだ子どもの将来の進路が定まっていない</a:t>
            </a:r>
            <a:endParaRPr kumimoji="1" lang="en-US" altLang="ja-JP" sz="14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1400" b="1" dirty="0">
                <a:solidFill>
                  <a:prstClr val="black"/>
                </a:solidFill>
                <a:latin typeface="BIZ UDPゴシック" panose="020B0400000000000000" pitchFamily="50" charset="-128"/>
                <a:ea typeface="BIZ UDPゴシック" panose="020B0400000000000000" pitchFamily="50" charset="-128"/>
              </a:rPr>
              <a:t>・いつまでにいくら準備すればよいか、整理がむずかしい</a:t>
            </a:r>
            <a:endParaRPr kumimoji="1" lang="en-US" altLang="ja-JP" sz="1400" b="1" dirty="0">
              <a:solidFill>
                <a:prstClr val="black"/>
              </a:solidFill>
              <a:latin typeface="BIZ UDPゴシック" panose="020B0400000000000000" pitchFamily="50" charset="-128"/>
              <a:ea typeface="BIZ UDPゴシック" panose="020B0400000000000000" pitchFamily="50" charset="-128"/>
            </a:endParaRPr>
          </a:p>
        </p:txBody>
      </p:sp>
      <p:grpSp>
        <p:nvGrpSpPr>
          <p:cNvPr id="51" name="グループ化 50">
            <a:extLst>
              <a:ext uri="{FF2B5EF4-FFF2-40B4-BE49-F238E27FC236}">
                <a16:creationId xmlns:a16="http://schemas.microsoft.com/office/drawing/2014/main" id="{989E32E4-9BA1-CF9C-C43D-226BA4FD16C7}"/>
              </a:ext>
            </a:extLst>
          </p:cNvPr>
          <p:cNvGrpSpPr/>
          <p:nvPr/>
        </p:nvGrpSpPr>
        <p:grpSpPr>
          <a:xfrm>
            <a:off x="4851457" y="5558249"/>
            <a:ext cx="221466" cy="283668"/>
            <a:chOff x="4851457" y="5558249"/>
            <a:chExt cx="221466" cy="283668"/>
          </a:xfrm>
        </p:grpSpPr>
        <p:sp>
          <p:nvSpPr>
            <p:cNvPr id="48" name="正方形/長方形 47">
              <a:extLst>
                <a:ext uri="{FF2B5EF4-FFF2-40B4-BE49-F238E27FC236}">
                  <a16:creationId xmlns:a16="http://schemas.microsoft.com/office/drawing/2014/main" id="{2DE2C751-75BF-02AA-3DE5-84A812B4A606}"/>
                </a:ext>
              </a:extLst>
            </p:cNvPr>
            <p:cNvSpPr/>
            <p:nvPr/>
          </p:nvSpPr>
          <p:spPr>
            <a:xfrm>
              <a:off x="4851457" y="5558249"/>
              <a:ext cx="71447" cy="283668"/>
            </a:xfrm>
            <a:prstGeom prst="rect">
              <a:avLst/>
            </a:prstGeom>
            <a:solidFill>
              <a:srgbClr val="F28D4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sp>
          <p:nvSpPr>
            <p:cNvPr id="50" name="正方形/長方形 49">
              <a:extLst>
                <a:ext uri="{FF2B5EF4-FFF2-40B4-BE49-F238E27FC236}">
                  <a16:creationId xmlns:a16="http://schemas.microsoft.com/office/drawing/2014/main" id="{C2284CD1-50A7-C432-6D95-9FDA724FF767}"/>
                </a:ext>
              </a:extLst>
            </p:cNvPr>
            <p:cNvSpPr/>
            <p:nvPr/>
          </p:nvSpPr>
          <p:spPr>
            <a:xfrm>
              <a:off x="5001476" y="5558249"/>
              <a:ext cx="71447" cy="283668"/>
            </a:xfrm>
            <a:prstGeom prst="rect">
              <a:avLst/>
            </a:prstGeom>
            <a:solidFill>
              <a:srgbClr val="F28D4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grpSp>
      <p:sp>
        <p:nvSpPr>
          <p:cNvPr id="4" name="フッター プレースホルダー 3">
            <a:extLst>
              <a:ext uri="{FF2B5EF4-FFF2-40B4-BE49-F238E27FC236}">
                <a16:creationId xmlns:a16="http://schemas.microsoft.com/office/drawing/2014/main" id="{B453B41A-6977-F8A1-A8F4-9E8FCD713382}"/>
              </a:ext>
            </a:extLst>
          </p:cNvPr>
          <p:cNvSpPr txBox="1">
            <a:spLocks/>
          </p:cNvSpPr>
          <p:nvPr/>
        </p:nvSpPr>
        <p:spPr>
          <a:xfrm>
            <a:off x="3316222" y="6454997"/>
            <a:ext cx="3273554" cy="290478"/>
          </a:xfrm>
          <a:prstGeom prst="rect">
            <a:avLst/>
          </a:prstGeom>
          <a:noFill/>
          <a:ln>
            <a:noFill/>
          </a:ln>
        </p:spPr>
        <p:txBody>
          <a:bodyPr spcFirstLastPara="1" wrap="square" lIns="82939" tIns="41458" rIns="82939" bIns="41458"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SzPts val="1400"/>
              <a:buFont typeface="Arial"/>
              <a:buNone/>
              <a:defRPr sz="1052" b="0" i="0" u="none" strike="noStrike" cap="none">
                <a:solidFill>
                  <a:srgbClr val="888888"/>
                </a:solidFill>
                <a:latin typeface="UD デジタル 教科書体 NK-B" panose="02020700000000000000" pitchFamily="18" charset="-128"/>
                <a:ea typeface="UD デジタル 教科書体 NK-B" panose="02020700000000000000" pitchFamily="18" charset="-128"/>
                <a:cs typeface="Arial"/>
                <a:sym typeface="Arial"/>
              </a:defRPr>
            </a:lvl1pPr>
            <a:lvl2pPr marR="0" lvl="1"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9pPr>
          </a:lstStyle>
          <a:p>
            <a:r>
              <a:rPr lang="en-US" altLang="ja-JP" sz="954" dirty="0">
                <a:latin typeface="BIZ UDPゴシック" panose="020B0400000000000000" pitchFamily="50" charset="-128"/>
                <a:ea typeface="BIZ UDPゴシック" panose="020B0400000000000000" pitchFamily="50" charset="-128"/>
              </a:rPr>
              <a:t>©2025</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kids</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money</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school</a:t>
            </a:r>
            <a:endParaRPr lang="ja-JP" altLang="en-US" sz="954"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26297671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B0B1B9-304E-FFFB-0C95-1DBB8F82CD85}"/>
            </a:ext>
          </a:extLst>
        </p:cNvPr>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01B31BE3-1A66-0A11-F98E-1EE06C50734F}"/>
              </a:ext>
            </a:extLst>
          </p:cNvPr>
          <p:cNvSpPr txBox="1"/>
          <p:nvPr/>
        </p:nvSpPr>
        <p:spPr>
          <a:xfrm>
            <a:off x="440689" y="512127"/>
            <a:ext cx="6191605"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E7E6E6">
                    <a:lumMod val="25000"/>
                  </a:srgbClr>
                </a:solidFill>
                <a:effectLst/>
                <a:uLnTx/>
                <a:uFillTx/>
                <a:latin typeface="BIZ UDPゴシック" panose="020B0400000000000000" pitchFamily="50" charset="-128"/>
                <a:ea typeface="BIZ UDPゴシック" panose="020B0400000000000000" pitchFamily="50" charset="-128"/>
                <a:cs typeface="+mn-cs"/>
              </a:rPr>
              <a:t>子どもの将来のためのお金の話　～子どもの将来のために今できること～</a:t>
            </a:r>
            <a:endParaRPr kumimoji="1" lang="ja-JP" altLang="en-US" sz="1800" b="1" i="0" u="none" strike="noStrike" kern="1200" cap="none" spc="0" normalizeH="0" baseline="0" noProof="0" dirty="0">
              <a:ln>
                <a:noFill/>
              </a:ln>
              <a:solidFill>
                <a:srgbClr val="E7E6E6">
                  <a:lumMod val="25000"/>
                </a:srgbClr>
              </a:solidFill>
              <a:effectLst/>
              <a:uLnTx/>
              <a:uFillTx/>
              <a:latin typeface="BIZ UDPゴシック" panose="020B0400000000000000" pitchFamily="50" charset="-128"/>
              <a:ea typeface="BIZ UDPゴシック" panose="020B0400000000000000" pitchFamily="50" charset="-128"/>
              <a:cs typeface="+mn-cs"/>
            </a:endParaRPr>
          </a:p>
        </p:txBody>
      </p:sp>
      <p:sp>
        <p:nvSpPr>
          <p:cNvPr id="4" name="テキスト ボックス 3">
            <a:extLst>
              <a:ext uri="{FF2B5EF4-FFF2-40B4-BE49-F238E27FC236}">
                <a16:creationId xmlns:a16="http://schemas.microsoft.com/office/drawing/2014/main" id="{A28BF6EC-6D95-EABA-7898-5DC7A790FAA5}"/>
              </a:ext>
            </a:extLst>
          </p:cNvPr>
          <p:cNvSpPr txBox="1"/>
          <p:nvPr/>
        </p:nvSpPr>
        <p:spPr>
          <a:xfrm>
            <a:off x="713305" y="1152940"/>
            <a:ext cx="7749722" cy="3385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dirty="0">
                <a:ln>
                  <a:noFill/>
                </a:ln>
                <a:solidFill>
                  <a:srgbClr val="F4A169"/>
                </a:solidFill>
                <a:effectLst/>
                <a:uLnTx/>
                <a:uFillTx/>
                <a:latin typeface="BIZ UDPゴシック" panose="020B0400000000000000" pitchFamily="50" charset="-128"/>
                <a:ea typeface="BIZ UDPゴシック" panose="020B0400000000000000" pitchFamily="50" charset="-128"/>
                <a:cs typeface="+mn-cs"/>
              </a:rPr>
              <a:t> </a:t>
            </a:r>
            <a:r>
              <a:rPr kumimoji="1" lang="ja-JP" altLang="en-US" sz="1600" b="1" dirty="0">
                <a:solidFill>
                  <a:srgbClr val="F4A169"/>
                </a:solidFill>
                <a:latin typeface="BIZ UDPゴシック" panose="020B0400000000000000" pitchFamily="50" charset="-128"/>
                <a:ea typeface="BIZ UDPゴシック" panose="020B0400000000000000" pitchFamily="50" charset="-128"/>
              </a:rPr>
              <a:t>ライフプランニングに関する意識調査（</a:t>
            </a:r>
            <a:r>
              <a:rPr kumimoji="1" lang="en-US" altLang="ja-JP" sz="1600" b="1" dirty="0">
                <a:solidFill>
                  <a:srgbClr val="F4A169"/>
                </a:solidFill>
                <a:latin typeface="BIZ UDPゴシック" panose="020B0400000000000000" pitchFamily="50" charset="-128"/>
                <a:ea typeface="BIZ UDPゴシック" panose="020B0400000000000000" pitchFamily="50" charset="-128"/>
              </a:rPr>
              <a:t>※</a:t>
            </a:r>
            <a:r>
              <a:rPr kumimoji="1" lang="ja-JP" altLang="en-US" sz="1600" b="1" dirty="0">
                <a:solidFill>
                  <a:srgbClr val="F4A169"/>
                </a:solidFill>
                <a:latin typeface="BIZ UDPゴシック" panose="020B0400000000000000" pitchFamily="50" charset="-128"/>
                <a:ea typeface="BIZ UDPゴシック" panose="020B0400000000000000" pitchFamily="50" charset="-128"/>
              </a:rPr>
              <a:t>１）</a:t>
            </a:r>
            <a:endParaRPr kumimoji="1" lang="en-US" altLang="ja-JP" sz="1600" b="1" dirty="0">
              <a:solidFill>
                <a:srgbClr val="F4A169"/>
              </a:solidFill>
              <a:latin typeface="BIZ UDPゴシック" panose="020B0400000000000000" pitchFamily="50" charset="-128"/>
              <a:ea typeface="BIZ UDPゴシック" panose="020B0400000000000000" pitchFamily="50" charset="-128"/>
            </a:endParaRPr>
          </a:p>
        </p:txBody>
      </p:sp>
      <p:pic>
        <p:nvPicPr>
          <p:cNvPr id="6" name="図 5">
            <a:extLst>
              <a:ext uri="{FF2B5EF4-FFF2-40B4-BE49-F238E27FC236}">
                <a16:creationId xmlns:a16="http://schemas.microsoft.com/office/drawing/2014/main" id="{B4ADC845-11A1-972D-F3BD-4699820635F0}"/>
              </a:ext>
            </a:extLst>
          </p:cNvPr>
          <p:cNvPicPr>
            <a:picLocks noChangeAspect="1"/>
          </p:cNvPicPr>
          <p:nvPr/>
        </p:nvPicPr>
        <p:blipFill>
          <a:blip r:embed="rId3"/>
          <a:stretch>
            <a:fillRect/>
          </a:stretch>
        </p:blipFill>
        <p:spPr>
          <a:xfrm flipH="1">
            <a:off x="581042" y="1104356"/>
            <a:ext cx="45719" cy="384042"/>
          </a:xfrm>
          <a:prstGeom prst="rect">
            <a:avLst/>
          </a:prstGeom>
        </p:spPr>
      </p:pic>
      <p:cxnSp>
        <p:nvCxnSpPr>
          <p:cNvPr id="26" name="直線コネクタ 25">
            <a:extLst>
              <a:ext uri="{FF2B5EF4-FFF2-40B4-BE49-F238E27FC236}">
                <a16:creationId xmlns:a16="http://schemas.microsoft.com/office/drawing/2014/main" id="{0824C0F8-E495-9056-71DC-418E884C8D40}"/>
              </a:ext>
            </a:extLst>
          </p:cNvPr>
          <p:cNvCxnSpPr>
            <a:cxnSpLocks/>
          </p:cNvCxnSpPr>
          <p:nvPr/>
        </p:nvCxnSpPr>
        <p:spPr>
          <a:xfrm>
            <a:off x="713305" y="1816987"/>
            <a:ext cx="0" cy="215444"/>
          </a:xfrm>
          <a:prstGeom prst="line">
            <a:avLst/>
          </a:prstGeom>
          <a:ln w="19050">
            <a:solidFill>
              <a:srgbClr val="F28D48"/>
            </a:solidFill>
          </a:ln>
        </p:spPr>
        <p:style>
          <a:lnRef idx="1">
            <a:schemeClr val="accent2"/>
          </a:lnRef>
          <a:fillRef idx="0">
            <a:schemeClr val="accent2"/>
          </a:fillRef>
          <a:effectRef idx="0">
            <a:schemeClr val="accent2"/>
          </a:effectRef>
          <a:fontRef idx="minor">
            <a:schemeClr val="tx1"/>
          </a:fontRef>
        </p:style>
      </p:cxnSp>
      <p:sp>
        <p:nvSpPr>
          <p:cNvPr id="123" name="テキスト ボックス 122">
            <a:extLst>
              <a:ext uri="{FF2B5EF4-FFF2-40B4-BE49-F238E27FC236}">
                <a16:creationId xmlns:a16="http://schemas.microsoft.com/office/drawing/2014/main" id="{D8077433-C6A4-2DF0-734B-2D0E2FA2450A}"/>
              </a:ext>
            </a:extLst>
          </p:cNvPr>
          <p:cNvSpPr txBox="1"/>
          <p:nvPr/>
        </p:nvSpPr>
        <p:spPr>
          <a:xfrm>
            <a:off x="632456" y="1770821"/>
            <a:ext cx="4366132" cy="261610"/>
          </a:xfrm>
          <a:prstGeom prst="rect">
            <a:avLst/>
          </a:prstGeom>
          <a:noFill/>
        </p:spPr>
        <p:txBody>
          <a:bodyPr wrap="square" rtlCol="0">
            <a:spAutoFit/>
          </a:bodyPr>
          <a:lstStyle/>
          <a:p>
            <a:r>
              <a:rPr kumimoji="1" lang="ja-JP" altLang="en-US" sz="1100" b="1" dirty="0">
                <a:latin typeface="BIZ UDPゴシック" panose="020B0400000000000000" pitchFamily="50" charset="-128"/>
                <a:ea typeface="BIZ UDPゴシック" panose="020B0400000000000000" pitchFamily="50" charset="-128"/>
              </a:rPr>
              <a:t>これまでにライフプランニングを実施したことがありますか？</a:t>
            </a:r>
          </a:p>
        </p:txBody>
      </p:sp>
      <p:sp>
        <p:nvSpPr>
          <p:cNvPr id="127" name="テキスト ボックス 126">
            <a:extLst>
              <a:ext uri="{FF2B5EF4-FFF2-40B4-BE49-F238E27FC236}">
                <a16:creationId xmlns:a16="http://schemas.microsoft.com/office/drawing/2014/main" id="{7C45298D-A2FC-1B49-985D-C0A3C7E98851}"/>
              </a:ext>
            </a:extLst>
          </p:cNvPr>
          <p:cNvSpPr txBox="1"/>
          <p:nvPr/>
        </p:nvSpPr>
        <p:spPr>
          <a:xfrm>
            <a:off x="754303" y="2083944"/>
            <a:ext cx="2654203" cy="276999"/>
          </a:xfrm>
          <a:prstGeom prst="rect">
            <a:avLst/>
          </a:prstGeom>
          <a:noFill/>
        </p:spPr>
        <p:txBody>
          <a:bodyPr wrap="square" rtlCol="0">
            <a:spAutoFit/>
          </a:bodyPr>
          <a:lstStyle/>
          <a:p>
            <a:r>
              <a:rPr kumimoji="1" lang="ja-JP" altLang="en-US" sz="1200" dirty="0">
                <a:solidFill>
                  <a:srgbClr val="F4A169"/>
                </a:solidFill>
                <a:latin typeface="BIZ UDPゴシック" panose="020B0400000000000000" pitchFamily="50" charset="-128"/>
                <a:ea typeface="BIZ UDPゴシック" panose="020B0400000000000000" pitchFamily="50" charset="-128"/>
              </a:rPr>
              <a:t>■</a:t>
            </a:r>
            <a:r>
              <a:rPr kumimoji="1" lang="ja-JP" altLang="en-US" sz="1200" dirty="0">
                <a:latin typeface="BIZ UDPゴシック" panose="020B0400000000000000" pitchFamily="50" charset="-128"/>
                <a:ea typeface="BIZ UDPゴシック" panose="020B0400000000000000" pitchFamily="50" charset="-128"/>
              </a:rPr>
              <a:t> ある　　</a:t>
            </a:r>
            <a:r>
              <a:rPr kumimoji="1" lang="ja-JP" altLang="en-US" sz="1200" dirty="0">
                <a:solidFill>
                  <a:srgbClr val="FCDFBE"/>
                </a:solidFill>
                <a:latin typeface="BIZ UDPゴシック" panose="020B0400000000000000" pitchFamily="50" charset="-128"/>
                <a:ea typeface="BIZ UDPゴシック" panose="020B0400000000000000" pitchFamily="50" charset="-128"/>
              </a:rPr>
              <a:t>■</a:t>
            </a:r>
            <a:r>
              <a:rPr kumimoji="1" lang="ja-JP" altLang="en-US" sz="1200" dirty="0">
                <a:latin typeface="BIZ UDPゴシック" panose="020B0400000000000000" pitchFamily="50" charset="-128"/>
                <a:ea typeface="BIZ UDPゴシック" panose="020B0400000000000000" pitchFamily="50" charset="-128"/>
              </a:rPr>
              <a:t>ない</a:t>
            </a:r>
          </a:p>
        </p:txBody>
      </p:sp>
      <p:grpSp>
        <p:nvGrpSpPr>
          <p:cNvPr id="170" name="グループ化 169">
            <a:extLst>
              <a:ext uri="{FF2B5EF4-FFF2-40B4-BE49-F238E27FC236}">
                <a16:creationId xmlns:a16="http://schemas.microsoft.com/office/drawing/2014/main" id="{36781F7A-1135-65B8-913A-6A9B24CF94CC}"/>
              </a:ext>
            </a:extLst>
          </p:cNvPr>
          <p:cNvGrpSpPr/>
          <p:nvPr/>
        </p:nvGrpSpPr>
        <p:grpSpPr>
          <a:xfrm>
            <a:off x="239726" y="2574779"/>
            <a:ext cx="4538135" cy="2867530"/>
            <a:chOff x="4902286" y="2179525"/>
            <a:chExt cx="3765085" cy="2313085"/>
          </a:xfrm>
        </p:grpSpPr>
        <p:pic>
          <p:nvPicPr>
            <p:cNvPr id="126" name="グラフィックス 125">
              <a:extLst>
                <a:ext uri="{FF2B5EF4-FFF2-40B4-BE49-F238E27FC236}">
                  <a16:creationId xmlns:a16="http://schemas.microsoft.com/office/drawing/2014/main" id="{2253BE20-FE59-01AA-BD6D-F4F819E23D0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793348" y="2179525"/>
              <a:ext cx="2874023" cy="2313085"/>
            </a:xfrm>
            <a:prstGeom prst="rect">
              <a:avLst/>
            </a:prstGeom>
          </p:spPr>
        </p:pic>
        <p:grpSp>
          <p:nvGrpSpPr>
            <p:cNvPr id="144" name="グループ化 143">
              <a:extLst>
                <a:ext uri="{FF2B5EF4-FFF2-40B4-BE49-F238E27FC236}">
                  <a16:creationId xmlns:a16="http://schemas.microsoft.com/office/drawing/2014/main" id="{05B70A22-2FF5-5BD8-4E44-8A57FFA145CA}"/>
                </a:ext>
              </a:extLst>
            </p:cNvPr>
            <p:cNvGrpSpPr/>
            <p:nvPr/>
          </p:nvGrpSpPr>
          <p:grpSpPr>
            <a:xfrm>
              <a:off x="4902286" y="2230697"/>
              <a:ext cx="866950" cy="2246621"/>
              <a:chOff x="889339" y="2309487"/>
              <a:chExt cx="866950" cy="2246621"/>
            </a:xfrm>
          </p:grpSpPr>
          <p:sp>
            <p:nvSpPr>
              <p:cNvPr id="136" name="テキスト ボックス 135">
                <a:extLst>
                  <a:ext uri="{FF2B5EF4-FFF2-40B4-BE49-F238E27FC236}">
                    <a16:creationId xmlns:a16="http://schemas.microsoft.com/office/drawing/2014/main" id="{CBC81B8C-1F6F-C81F-1D23-8E87774A4926}"/>
                  </a:ext>
                </a:extLst>
              </p:cNvPr>
              <p:cNvSpPr txBox="1"/>
              <p:nvPr/>
            </p:nvSpPr>
            <p:spPr>
              <a:xfrm>
                <a:off x="1256880" y="2309487"/>
                <a:ext cx="499408" cy="212774"/>
              </a:xfrm>
              <a:prstGeom prst="rect">
                <a:avLst/>
              </a:prstGeom>
              <a:noFill/>
            </p:spPr>
            <p:txBody>
              <a:bodyPr wrap="square" rtlCol="0">
                <a:spAutoFit/>
              </a:bodyPr>
              <a:lstStyle/>
              <a:p>
                <a:pPr algn="r"/>
                <a:r>
                  <a:rPr kumimoji="1" lang="en-US" altLang="ja-JP" sz="1000" b="1" dirty="0">
                    <a:latin typeface="BIZ UDPゴシック" panose="020B0400000000000000" pitchFamily="50" charset="-128"/>
                    <a:ea typeface="BIZ UDPゴシック" panose="020B0400000000000000" pitchFamily="50" charset="-128"/>
                  </a:rPr>
                  <a:t>Total</a:t>
                </a:r>
                <a:endParaRPr kumimoji="1" lang="ja-JP" altLang="en-US" sz="1000" b="1" dirty="0">
                  <a:latin typeface="BIZ UDPゴシック" panose="020B0400000000000000" pitchFamily="50" charset="-128"/>
                  <a:ea typeface="BIZ UDPゴシック" panose="020B0400000000000000" pitchFamily="50" charset="-128"/>
                </a:endParaRPr>
              </a:p>
            </p:txBody>
          </p:sp>
          <p:sp>
            <p:nvSpPr>
              <p:cNvPr id="137" name="テキスト ボックス 136">
                <a:extLst>
                  <a:ext uri="{FF2B5EF4-FFF2-40B4-BE49-F238E27FC236}">
                    <a16:creationId xmlns:a16="http://schemas.microsoft.com/office/drawing/2014/main" id="{9A950673-B033-E590-C452-1CADAD2C7E69}"/>
                  </a:ext>
                </a:extLst>
              </p:cNvPr>
              <p:cNvSpPr txBox="1"/>
              <p:nvPr/>
            </p:nvSpPr>
            <p:spPr>
              <a:xfrm>
                <a:off x="963403" y="2609940"/>
                <a:ext cx="792885" cy="199475"/>
              </a:xfrm>
              <a:prstGeom prst="rect">
                <a:avLst/>
              </a:prstGeom>
              <a:noFill/>
            </p:spPr>
            <p:txBody>
              <a:bodyPr wrap="square" rtlCol="0">
                <a:spAutoFit/>
              </a:bodyPr>
              <a:lstStyle/>
              <a:p>
                <a:pPr algn="r"/>
                <a:r>
                  <a:rPr kumimoji="1" lang="en-US" altLang="ja-JP" sz="900" dirty="0">
                    <a:latin typeface="BIZ UDPゴシック" panose="020B0400000000000000" pitchFamily="50" charset="-128"/>
                    <a:ea typeface="BIZ UDPゴシック" panose="020B0400000000000000" pitchFamily="50" charset="-128"/>
                  </a:rPr>
                  <a:t>400</a:t>
                </a:r>
                <a:r>
                  <a:rPr kumimoji="1" lang="ja-JP" altLang="en-US" sz="900" dirty="0">
                    <a:latin typeface="BIZ UDPゴシック" panose="020B0400000000000000" pitchFamily="50" charset="-128"/>
                    <a:ea typeface="BIZ UDPゴシック" panose="020B0400000000000000" pitchFamily="50" charset="-128"/>
                  </a:rPr>
                  <a:t>万円未満</a:t>
                </a:r>
              </a:p>
            </p:txBody>
          </p:sp>
          <p:sp>
            <p:nvSpPr>
              <p:cNvPr id="138" name="テキスト ボックス 137">
                <a:extLst>
                  <a:ext uri="{FF2B5EF4-FFF2-40B4-BE49-F238E27FC236}">
                    <a16:creationId xmlns:a16="http://schemas.microsoft.com/office/drawing/2014/main" id="{02E15B07-F623-EF0D-9187-A885408D64BB}"/>
                  </a:ext>
                </a:extLst>
              </p:cNvPr>
              <p:cNvSpPr txBox="1"/>
              <p:nvPr/>
            </p:nvSpPr>
            <p:spPr>
              <a:xfrm>
                <a:off x="963403" y="2850209"/>
                <a:ext cx="792885" cy="319161"/>
              </a:xfrm>
              <a:prstGeom prst="rect">
                <a:avLst/>
              </a:prstGeom>
              <a:noFill/>
            </p:spPr>
            <p:txBody>
              <a:bodyPr wrap="square" rtlCol="0">
                <a:spAutoFit/>
              </a:bodyPr>
              <a:lstStyle/>
              <a:p>
                <a:pPr algn="r"/>
                <a:r>
                  <a:rPr kumimoji="1" lang="en-US" altLang="ja-JP" sz="900" dirty="0">
                    <a:latin typeface="BIZ UDPゴシック" panose="020B0400000000000000" pitchFamily="50" charset="-128"/>
                    <a:ea typeface="BIZ UDPゴシック" panose="020B0400000000000000" pitchFamily="50" charset="-128"/>
                  </a:rPr>
                  <a:t>400</a:t>
                </a:r>
                <a:r>
                  <a:rPr kumimoji="1" lang="ja-JP" altLang="en-US" sz="900" dirty="0">
                    <a:latin typeface="BIZ UDPゴシック" panose="020B0400000000000000" pitchFamily="50" charset="-128"/>
                    <a:ea typeface="BIZ UDPゴシック" panose="020B0400000000000000" pitchFamily="50" charset="-128"/>
                  </a:rPr>
                  <a:t>万円以上</a:t>
                </a:r>
                <a:endParaRPr kumimoji="1" lang="en-US" altLang="ja-JP" sz="900" dirty="0">
                  <a:latin typeface="BIZ UDPゴシック" panose="020B0400000000000000" pitchFamily="50" charset="-128"/>
                  <a:ea typeface="BIZ UDPゴシック" panose="020B0400000000000000" pitchFamily="50" charset="-128"/>
                </a:endParaRPr>
              </a:p>
              <a:p>
                <a:pPr algn="r"/>
                <a:r>
                  <a:rPr kumimoji="1" lang="en-US" altLang="ja-JP" sz="900" dirty="0">
                    <a:latin typeface="BIZ UDPゴシック" panose="020B0400000000000000" pitchFamily="50" charset="-128"/>
                    <a:ea typeface="BIZ UDPゴシック" panose="020B0400000000000000" pitchFamily="50" charset="-128"/>
                  </a:rPr>
                  <a:t>600</a:t>
                </a:r>
                <a:r>
                  <a:rPr kumimoji="1" lang="ja-JP" altLang="en-US" sz="900" dirty="0">
                    <a:latin typeface="BIZ UDPゴシック" panose="020B0400000000000000" pitchFamily="50" charset="-128"/>
                    <a:ea typeface="BIZ UDPゴシック" panose="020B0400000000000000" pitchFamily="50" charset="-128"/>
                  </a:rPr>
                  <a:t>万円未満</a:t>
                </a:r>
              </a:p>
            </p:txBody>
          </p:sp>
          <p:sp>
            <p:nvSpPr>
              <p:cNvPr id="139" name="テキスト ボックス 138">
                <a:extLst>
                  <a:ext uri="{FF2B5EF4-FFF2-40B4-BE49-F238E27FC236}">
                    <a16:creationId xmlns:a16="http://schemas.microsoft.com/office/drawing/2014/main" id="{C5F3A474-C854-6E10-E0EB-78AEBBC2EF95}"/>
                  </a:ext>
                </a:extLst>
              </p:cNvPr>
              <p:cNvSpPr txBox="1"/>
              <p:nvPr/>
            </p:nvSpPr>
            <p:spPr>
              <a:xfrm>
                <a:off x="963403" y="3128398"/>
                <a:ext cx="792885" cy="319161"/>
              </a:xfrm>
              <a:prstGeom prst="rect">
                <a:avLst/>
              </a:prstGeom>
              <a:noFill/>
            </p:spPr>
            <p:txBody>
              <a:bodyPr wrap="square" rtlCol="0">
                <a:spAutoFit/>
              </a:bodyPr>
              <a:lstStyle/>
              <a:p>
                <a:pPr algn="r"/>
                <a:r>
                  <a:rPr kumimoji="1" lang="en-US" altLang="ja-JP" sz="900" dirty="0">
                    <a:latin typeface="BIZ UDPゴシック" panose="020B0400000000000000" pitchFamily="50" charset="-128"/>
                    <a:ea typeface="BIZ UDPゴシック" panose="020B0400000000000000" pitchFamily="50" charset="-128"/>
                  </a:rPr>
                  <a:t>600</a:t>
                </a:r>
                <a:r>
                  <a:rPr kumimoji="1" lang="ja-JP" altLang="en-US" sz="900" dirty="0">
                    <a:latin typeface="BIZ UDPゴシック" panose="020B0400000000000000" pitchFamily="50" charset="-128"/>
                    <a:ea typeface="BIZ UDPゴシック" panose="020B0400000000000000" pitchFamily="50" charset="-128"/>
                  </a:rPr>
                  <a:t>万円以上</a:t>
                </a:r>
                <a:endParaRPr kumimoji="1" lang="en-US" altLang="ja-JP" sz="900" dirty="0">
                  <a:latin typeface="BIZ UDPゴシック" panose="020B0400000000000000" pitchFamily="50" charset="-128"/>
                  <a:ea typeface="BIZ UDPゴシック" panose="020B0400000000000000" pitchFamily="50" charset="-128"/>
                </a:endParaRPr>
              </a:p>
              <a:p>
                <a:pPr algn="r"/>
                <a:r>
                  <a:rPr kumimoji="1" lang="en-US" altLang="ja-JP" sz="900" dirty="0">
                    <a:latin typeface="BIZ UDPゴシック" panose="020B0400000000000000" pitchFamily="50" charset="-128"/>
                    <a:ea typeface="BIZ UDPゴシック" panose="020B0400000000000000" pitchFamily="50" charset="-128"/>
                  </a:rPr>
                  <a:t>800</a:t>
                </a:r>
                <a:r>
                  <a:rPr kumimoji="1" lang="ja-JP" altLang="en-US" sz="900" dirty="0">
                    <a:latin typeface="BIZ UDPゴシック" panose="020B0400000000000000" pitchFamily="50" charset="-128"/>
                    <a:ea typeface="BIZ UDPゴシック" panose="020B0400000000000000" pitchFamily="50" charset="-128"/>
                  </a:rPr>
                  <a:t>万円未満</a:t>
                </a:r>
              </a:p>
            </p:txBody>
          </p:sp>
          <p:sp>
            <p:nvSpPr>
              <p:cNvPr id="140" name="テキスト ボックス 139">
                <a:extLst>
                  <a:ext uri="{FF2B5EF4-FFF2-40B4-BE49-F238E27FC236}">
                    <a16:creationId xmlns:a16="http://schemas.microsoft.com/office/drawing/2014/main" id="{D0FCE103-9A59-67D8-77B1-D9059587AF77}"/>
                  </a:ext>
                </a:extLst>
              </p:cNvPr>
              <p:cNvSpPr txBox="1"/>
              <p:nvPr/>
            </p:nvSpPr>
            <p:spPr>
              <a:xfrm>
                <a:off x="889339" y="3411711"/>
                <a:ext cx="866950" cy="438846"/>
              </a:xfrm>
              <a:prstGeom prst="rect">
                <a:avLst/>
              </a:prstGeom>
              <a:noFill/>
            </p:spPr>
            <p:txBody>
              <a:bodyPr wrap="square" rtlCol="0">
                <a:spAutoFit/>
              </a:bodyPr>
              <a:lstStyle/>
              <a:p>
                <a:pPr algn="r"/>
                <a:r>
                  <a:rPr kumimoji="1" lang="en-US" altLang="ja-JP" sz="900" dirty="0">
                    <a:latin typeface="BIZ UDPゴシック" panose="020B0400000000000000" pitchFamily="50" charset="-128"/>
                    <a:ea typeface="BIZ UDPゴシック" panose="020B0400000000000000" pitchFamily="50" charset="-128"/>
                  </a:rPr>
                  <a:t>800</a:t>
                </a:r>
                <a:r>
                  <a:rPr kumimoji="1" lang="ja-JP" altLang="en-US" sz="900" dirty="0">
                    <a:latin typeface="BIZ UDPゴシック" panose="020B0400000000000000" pitchFamily="50" charset="-128"/>
                    <a:ea typeface="BIZ UDPゴシック" panose="020B0400000000000000" pitchFamily="50" charset="-128"/>
                  </a:rPr>
                  <a:t>万円以上</a:t>
                </a:r>
                <a:endParaRPr kumimoji="1" lang="en-US" altLang="ja-JP" sz="900" dirty="0">
                  <a:latin typeface="BIZ UDPゴシック" panose="020B0400000000000000" pitchFamily="50" charset="-128"/>
                  <a:ea typeface="BIZ UDPゴシック" panose="020B0400000000000000" pitchFamily="50" charset="-128"/>
                </a:endParaRPr>
              </a:p>
              <a:p>
                <a:pPr algn="r"/>
                <a:r>
                  <a:rPr kumimoji="1" lang="en-US" altLang="ja-JP" sz="900" dirty="0">
                    <a:latin typeface="BIZ UDPゴシック" panose="020B0400000000000000" pitchFamily="50" charset="-128"/>
                    <a:ea typeface="BIZ UDPゴシック" panose="020B0400000000000000" pitchFamily="50" charset="-128"/>
                  </a:rPr>
                  <a:t>1,000</a:t>
                </a:r>
                <a:r>
                  <a:rPr kumimoji="1" lang="ja-JP" altLang="en-US" sz="900" dirty="0">
                    <a:latin typeface="BIZ UDPゴシック" panose="020B0400000000000000" pitchFamily="50" charset="-128"/>
                    <a:ea typeface="BIZ UDPゴシック" panose="020B0400000000000000" pitchFamily="50" charset="-128"/>
                  </a:rPr>
                  <a:t>万円未満</a:t>
                </a:r>
              </a:p>
            </p:txBody>
          </p:sp>
          <p:sp>
            <p:nvSpPr>
              <p:cNvPr id="141" name="テキスト ボックス 140">
                <a:extLst>
                  <a:ext uri="{FF2B5EF4-FFF2-40B4-BE49-F238E27FC236}">
                    <a16:creationId xmlns:a16="http://schemas.microsoft.com/office/drawing/2014/main" id="{535800CC-A5BD-8A17-65B4-08F27709DF5B}"/>
                  </a:ext>
                </a:extLst>
              </p:cNvPr>
              <p:cNvSpPr txBox="1"/>
              <p:nvPr/>
            </p:nvSpPr>
            <p:spPr>
              <a:xfrm>
                <a:off x="889339" y="3727151"/>
                <a:ext cx="866950" cy="558531"/>
              </a:xfrm>
              <a:prstGeom prst="rect">
                <a:avLst/>
              </a:prstGeom>
              <a:noFill/>
            </p:spPr>
            <p:txBody>
              <a:bodyPr wrap="square" rtlCol="0">
                <a:spAutoFit/>
              </a:bodyPr>
              <a:lstStyle/>
              <a:p>
                <a:pPr algn="r"/>
                <a:r>
                  <a:rPr kumimoji="1" lang="en-US" altLang="ja-JP" sz="900" dirty="0">
                    <a:latin typeface="BIZ UDPゴシック" panose="020B0400000000000000" pitchFamily="50" charset="-128"/>
                    <a:ea typeface="BIZ UDPゴシック" panose="020B0400000000000000" pitchFamily="50" charset="-128"/>
                  </a:rPr>
                  <a:t>1,000</a:t>
                </a:r>
                <a:r>
                  <a:rPr kumimoji="1" lang="ja-JP" altLang="en-US" sz="900" dirty="0">
                    <a:latin typeface="BIZ UDPゴシック" panose="020B0400000000000000" pitchFamily="50" charset="-128"/>
                    <a:ea typeface="BIZ UDPゴシック" panose="020B0400000000000000" pitchFamily="50" charset="-128"/>
                  </a:rPr>
                  <a:t>万円以上</a:t>
                </a:r>
                <a:endParaRPr kumimoji="1" lang="en-US" altLang="ja-JP" sz="900" dirty="0">
                  <a:latin typeface="BIZ UDPゴシック" panose="020B0400000000000000" pitchFamily="50" charset="-128"/>
                  <a:ea typeface="BIZ UDPゴシック" panose="020B0400000000000000" pitchFamily="50" charset="-128"/>
                </a:endParaRPr>
              </a:p>
              <a:p>
                <a:pPr algn="r"/>
                <a:r>
                  <a:rPr kumimoji="1" lang="en-US" altLang="ja-JP" sz="900" dirty="0">
                    <a:latin typeface="BIZ UDPゴシック" panose="020B0400000000000000" pitchFamily="50" charset="-128"/>
                    <a:ea typeface="BIZ UDPゴシック" panose="020B0400000000000000" pitchFamily="50" charset="-128"/>
                  </a:rPr>
                  <a:t>1,200</a:t>
                </a:r>
                <a:r>
                  <a:rPr kumimoji="1" lang="ja-JP" altLang="en-US" sz="900" dirty="0">
                    <a:latin typeface="BIZ UDPゴシック" panose="020B0400000000000000" pitchFamily="50" charset="-128"/>
                    <a:ea typeface="BIZ UDPゴシック" panose="020B0400000000000000" pitchFamily="50" charset="-128"/>
                  </a:rPr>
                  <a:t>万円未満</a:t>
                </a:r>
              </a:p>
            </p:txBody>
          </p:sp>
          <p:sp>
            <p:nvSpPr>
              <p:cNvPr id="142" name="テキスト ボックス 141">
                <a:extLst>
                  <a:ext uri="{FF2B5EF4-FFF2-40B4-BE49-F238E27FC236}">
                    <a16:creationId xmlns:a16="http://schemas.microsoft.com/office/drawing/2014/main" id="{82DE6347-AAA9-824B-A338-83506C1C3B6D}"/>
                  </a:ext>
                </a:extLst>
              </p:cNvPr>
              <p:cNvSpPr txBox="1"/>
              <p:nvPr/>
            </p:nvSpPr>
            <p:spPr>
              <a:xfrm>
                <a:off x="889339" y="4057606"/>
                <a:ext cx="866950" cy="319161"/>
              </a:xfrm>
              <a:prstGeom prst="rect">
                <a:avLst/>
              </a:prstGeom>
              <a:noFill/>
            </p:spPr>
            <p:txBody>
              <a:bodyPr wrap="square" rtlCol="0">
                <a:spAutoFit/>
              </a:bodyPr>
              <a:lstStyle/>
              <a:p>
                <a:pPr algn="r"/>
                <a:r>
                  <a:rPr kumimoji="1" lang="en-US" altLang="ja-JP" sz="900" dirty="0">
                    <a:latin typeface="BIZ UDPゴシック" panose="020B0400000000000000" pitchFamily="50" charset="-128"/>
                    <a:ea typeface="BIZ UDPゴシック" panose="020B0400000000000000" pitchFamily="50" charset="-128"/>
                  </a:rPr>
                  <a:t>1,200</a:t>
                </a:r>
                <a:r>
                  <a:rPr kumimoji="1" lang="ja-JP" altLang="en-US" sz="900" dirty="0">
                    <a:latin typeface="BIZ UDPゴシック" panose="020B0400000000000000" pitchFamily="50" charset="-128"/>
                    <a:ea typeface="BIZ UDPゴシック" panose="020B0400000000000000" pitchFamily="50" charset="-128"/>
                  </a:rPr>
                  <a:t>万円以上</a:t>
                </a:r>
                <a:endParaRPr kumimoji="1" lang="en-US" altLang="ja-JP" sz="900" dirty="0">
                  <a:latin typeface="BIZ UDPゴシック" panose="020B0400000000000000" pitchFamily="50" charset="-128"/>
                  <a:ea typeface="BIZ UDPゴシック" panose="020B0400000000000000" pitchFamily="50" charset="-128"/>
                </a:endParaRPr>
              </a:p>
            </p:txBody>
          </p:sp>
          <p:sp>
            <p:nvSpPr>
              <p:cNvPr id="143" name="テキスト ボックス 142">
                <a:extLst>
                  <a:ext uri="{FF2B5EF4-FFF2-40B4-BE49-F238E27FC236}">
                    <a16:creationId xmlns:a16="http://schemas.microsoft.com/office/drawing/2014/main" id="{1FD8E751-A820-6F3C-A8A4-12ED254751BA}"/>
                  </a:ext>
                </a:extLst>
              </p:cNvPr>
              <p:cNvSpPr txBox="1"/>
              <p:nvPr/>
            </p:nvSpPr>
            <p:spPr>
              <a:xfrm>
                <a:off x="889339" y="4343334"/>
                <a:ext cx="866950" cy="212774"/>
              </a:xfrm>
              <a:prstGeom prst="rect">
                <a:avLst/>
              </a:prstGeom>
              <a:noFill/>
            </p:spPr>
            <p:txBody>
              <a:bodyPr wrap="square" rtlCol="0">
                <a:spAutoFit/>
              </a:bodyPr>
              <a:lstStyle/>
              <a:p>
                <a:pPr algn="r"/>
                <a:r>
                  <a:rPr kumimoji="1" lang="ja-JP" altLang="en-US" sz="1000" dirty="0">
                    <a:latin typeface="BIZ UDPゴシック" panose="020B0400000000000000" pitchFamily="50" charset="-128"/>
                    <a:ea typeface="BIZ UDPゴシック" panose="020B0400000000000000" pitchFamily="50" charset="-128"/>
                  </a:rPr>
                  <a:t>わからない</a:t>
                </a:r>
                <a:endParaRPr kumimoji="1" lang="en-US" altLang="ja-JP" sz="1000" dirty="0">
                  <a:latin typeface="BIZ UDPゴシック" panose="020B0400000000000000" pitchFamily="50" charset="-128"/>
                  <a:ea typeface="BIZ UDPゴシック" panose="020B0400000000000000" pitchFamily="50" charset="-128"/>
                </a:endParaRPr>
              </a:p>
            </p:txBody>
          </p:sp>
        </p:grpSp>
        <p:grpSp>
          <p:nvGrpSpPr>
            <p:cNvPr id="169" name="グループ化 168">
              <a:extLst>
                <a:ext uri="{FF2B5EF4-FFF2-40B4-BE49-F238E27FC236}">
                  <a16:creationId xmlns:a16="http://schemas.microsoft.com/office/drawing/2014/main" id="{F6A6E907-59AC-9CDD-934E-C68D87AB710A}"/>
                </a:ext>
              </a:extLst>
            </p:cNvPr>
            <p:cNvGrpSpPr/>
            <p:nvPr/>
          </p:nvGrpSpPr>
          <p:grpSpPr>
            <a:xfrm>
              <a:off x="5716933" y="2215309"/>
              <a:ext cx="2585353" cy="2247382"/>
              <a:chOff x="5716933" y="2215309"/>
              <a:chExt cx="2585353" cy="2247382"/>
            </a:xfrm>
          </p:grpSpPr>
          <p:sp>
            <p:nvSpPr>
              <p:cNvPr id="153" name="テキスト ボックス 152">
                <a:extLst>
                  <a:ext uri="{FF2B5EF4-FFF2-40B4-BE49-F238E27FC236}">
                    <a16:creationId xmlns:a16="http://schemas.microsoft.com/office/drawing/2014/main" id="{DC05BE3C-CDF6-2EFC-B363-41073D20A824}"/>
                  </a:ext>
                </a:extLst>
              </p:cNvPr>
              <p:cNvSpPr txBox="1"/>
              <p:nvPr/>
            </p:nvSpPr>
            <p:spPr>
              <a:xfrm>
                <a:off x="5948032" y="2215309"/>
                <a:ext cx="611586" cy="219423"/>
              </a:xfrm>
              <a:prstGeom prst="rect">
                <a:avLst/>
              </a:prstGeom>
              <a:noFill/>
            </p:spPr>
            <p:txBody>
              <a:bodyPr wrap="square" rtlCol="0">
                <a:spAutoFit/>
              </a:bodyPr>
              <a:lstStyle/>
              <a:p>
                <a:r>
                  <a:rPr kumimoji="1" lang="en-US" altLang="ja-JP" sz="1050" b="1" dirty="0">
                    <a:solidFill>
                      <a:schemeClr val="bg1"/>
                    </a:solidFill>
                    <a:latin typeface="BIZ UDPゴシック" panose="020B0400000000000000" pitchFamily="50" charset="-128"/>
                    <a:ea typeface="BIZ UDPゴシック" panose="020B0400000000000000" pitchFamily="50" charset="-128"/>
                  </a:rPr>
                  <a:t>27.5</a:t>
                </a:r>
                <a:r>
                  <a:rPr kumimoji="1" lang="ja-JP" altLang="en-US" sz="900" b="1" dirty="0">
                    <a:solidFill>
                      <a:schemeClr val="bg1"/>
                    </a:solidFill>
                    <a:latin typeface="BIZ UDPゴシック" panose="020B0400000000000000" pitchFamily="50" charset="-128"/>
                    <a:ea typeface="BIZ UDPゴシック" panose="020B0400000000000000" pitchFamily="50" charset="-128"/>
                  </a:rPr>
                  <a:t>％</a:t>
                </a:r>
              </a:p>
            </p:txBody>
          </p:sp>
          <p:sp>
            <p:nvSpPr>
              <p:cNvPr id="154" name="テキスト ボックス 153">
                <a:extLst>
                  <a:ext uri="{FF2B5EF4-FFF2-40B4-BE49-F238E27FC236}">
                    <a16:creationId xmlns:a16="http://schemas.microsoft.com/office/drawing/2014/main" id="{2A970FE6-2191-F99D-AE3F-EAD3E6A7A727}"/>
                  </a:ext>
                </a:extLst>
              </p:cNvPr>
              <p:cNvSpPr txBox="1"/>
              <p:nvPr/>
            </p:nvSpPr>
            <p:spPr>
              <a:xfrm>
                <a:off x="7311086" y="2215309"/>
                <a:ext cx="611586" cy="219423"/>
              </a:xfrm>
              <a:prstGeom prst="rect">
                <a:avLst/>
              </a:prstGeom>
              <a:noFill/>
            </p:spPr>
            <p:txBody>
              <a:bodyPr wrap="square" rtlCol="0">
                <a:spAutoFit/>
              </a:bodyPr>
              <a:lstStyle/>
              <a:p>
                <a:r>
                  <a:rPr kumimoji="1" lang="en-US" altLang="ja-JP" sz="1050" b="1" dirty="0">
                    <a:latin typeface="BIZ UDPゴシック" panose="020B0400000000000000" pitchFamily="50" charset="-128"/>
                    <a:ea typeface="BIZ UDPゴシック" panose="020B0400000000000000" pitchFamily="50" charset="-128"/>
                  </a:rPr>
                  <a:t>72.5</a:t>
                </a:r>
                <a:r>
                  <a:rPr kumimoji="1" lang="ja-JP" altLang="en-US" sz="900" b="1" dirty="0">
                    <a:latin typeface="BIZ UDPゴシック" panose="020B0400000000000000" pitchFamily="50" charset="-128"/>
                    <a:ea typeface="BIZ UDPゴシック" panose="020B0400000000000000" pitchFamily="50" charset="-128"/>
                  </a:rPr>
                  <a:t>％</a:t>
                </a:r>
              </a:p>
            </p:txBody>
          </p:sp>
          <p:sp>
            <p:nvSpPr>
              <p:cNvPr id="155" name="テキスト ボックス 154">
                <a:extLst>
                  <a:ext uri="{FF2B5EF4-FFF2-40B4-BE49-F238E27FC236}">
                    <a16:creationId xmlns:a16="http://schemas.microsoft.com/office/drawing/2014/main" id="{4255129B-21DA-0E5F-5EB8-8ED32047731A}"/>
                  </a:ext>
                </a:extLst>
              </p:cNvPr>
              <p:cNvSpPr txBox="1"/>
              <p:nvPr/>
            </p:nvSpPr>
            <p:spPr>
              <a:xfrm>
                <a:off x="5828454" y="2500387"/>
                <a:ext cx="611586" cy="219423"/>
              </a:xfrm>
              <a:prstGeom prst="rect">
                <a:avLst/>
              </a:prstGeom>
              <a:noFill/>
            </p:spPr>
            <p:txBody>
              <a:bodyPr wrap="square" rtlCol="0">
                <a:spAutoFit/>
              </a:bodyPr>
              <a:lstStyle/>
              <a:p>
                <a:r>
                  <a:rPr kumimoji="1" lang="en-US" altLang="ja-JP" sz="1050" b="1" dirty="0">
                    <a:solidFill>
                      <a:schemeClr val="bg1"/>
                    </a:solidFill>
                    <a:latin typeface="BIZ UDPゴシック" panose="020B0400000000000000" pitchFamily="50" charset="-128"/>
                    <a:ea typeface="BIZ UDPゴシック" panose="020B0400000000000000" pitchFamily="50" charset="-128"/>
                  </a:rPr>
                  <a:t>17.2</a:t>
                </a:r>
                <a:r>
                  <a:rPr kumimoji="1" lang="ja-JP" altLang="en-US" sz="900" b="1" dirty="0">
                    <a:solidFill>
                      <a:schemeClr val="bg1"/>
                    </a:solidFill>
                    <a:latin typeface="BIZ UDPゴシック" panose="020B0400000000000000" pitchFamily="50" charset="-128"/>
                    <a:ea typeface="BIZ UDPゴシック" panose="020B0400000000000000" pitchFamily="50" charset="-128"/>
                  </a:rPr>
                  <a:t>％</a:t>
                </a:r>
              </a:p>
            </p:txBody>
          </p:sp>
          <p:sp>
            <p:nvSpPr>
              <p:cNvPr id="156" name="テキスト ボックス 155">
                <a:extLst>
                  <a:ext uri="{FF2B5EF4-FFF2-40B4-BE49-F238E27FC236}">
                    <a16:creationId xmlns:a16="http://schemas.microsoft.com/office/drawing/2014/main" id="{2AE24398-8CB1-C265-38A3-24F45C74BF9D}"/>
                  </a:ext>
                </a:extLst>
              </p:cNvPr>
              <p:cNvSpPr txBox="1"/>
              <p:nvPr/>
            </p:nvSpPr>
            <p:spPr>
              <a:xfrm>
                <a:off x="7165546" y="2497320"/>
                <a:ext cx="611586" cy="219423"/>
              </a:xfrm>
              <a:prstGeom prst="rect">
                <a:avLst/>
              </a:prstGeom>
              <a:noFill/>
            </p:spPr>
            <p:txBody>
              <a:bodyPr wrap="square" rtlCol="0">
                <a:spAutoFit/>
              </a:bodyPr>
              <a:lstStyle/>
              <a:p>
                <a:r>
                  <a:rPr kumimoji="1" lang="en-US" altLang="ja-JP" sz="1050" b="1" dirty="0">
                    <a:latin typeface="BIZ UDPゴシック" panose="020B0400000000000000" pitchFamily="50" charset="-128"/>
                    <a:ea typeface="BIZ UDPゴシック" panose="020B0400000000000000" pitchFamily="50" charset="-128"/>
                  </a:rPr>
                  <a:t>82.8</a:t>
                </a:r>
                <a:r>
                  <a:rPr kumimoji="1" lang="ja-JP" altLang="en-US" sz="900" b="1" dirty="0">
                    <a:latin typeface="BIZ UDPゴシック" panose="020B0400000000000000" pitchFamily="50" charset="-128"/>
                    <a:ea typeface="BIZ UDPゴシック" panose="020B0400000000000000" pitchFamily="50" charset="-128"/>
                  </a:rPr>
                  <a:t>％</a:t>
                </a:r>
              </a:p>
            </p:txBody>
          </p:sp>
          <p:sp>
            <p:nvSpPr>
              <p:cNvPr id="157" name="テキスト ボックス 156">
                <a:extLst>
                  <a:ext uri="{FF2B5EF4-FFF2-40B4-BE49-F238E27FC236}">
                    <a16:creationId xmlns:a16="http://schemas.microsoft.com/office/drawing/2014/main" id="{73024126-762B-A2EB-1E88-92FB0651C49D}"/>
                  </a:ext>
                </a:extLst>
              </p:cNvPr>
              <p:cNvSpPr txBox="1"/>
              <p:nvPr/>
            </p:nvSpPr>
            <p:spPr>
              <a:xfrm>
                <a:off x="5896728" y="2790944"/>
                <a:ext cx="611586" cy="219423"/>
              </a:xfrm>
              <a:prstGeom prst="rect">
                <a:avLst/>
              </a:prstGeom>
              <a:noFill/>
            </p:spPr>
            <p:txBody>
              <a:bodyPr wrap="square" rtlCol="0">
                <a:spAutoFit/>
              </a:bodyPr>
              <a:lstStyle/>
              <a:p>
                <a:r>
                  <a:rPr kumimoji="1" lang="en-US" altLang="ja-JP" sz="1050" b="1" dirty="0">
                    <a:solidFill>
                      <a:schemeClr val="bg1"/>
                    </a:solidFill>
                    <a:latin typeface="BIZ UDPゴシック" panose="020B0400000000000000" pitchFamily="50" charset="-128"/>
                    <a:ea typeface="BIZ UDPゴシック" panose="020B0400000000000000" pitchFamily="50" charset="-128"/>
                  </a:rPr>
                  <a:t>24.6</a:t>
                </a:r>
                <a:r>
                  <a:rPr kumimoji="1" lang="ja-JP" altLang="en-US" sz="900" b="1" dirty="0">
                    <a:solidFill>
                      <a:schemeClr val="bg1"/>
                    </a:solidFill>
                    <a:latin typeface="BIZ UDPゴシック" panose="020B0400000000000000" pitchFamily="50" charset="-128"/>
                    <a:ea typeface="BIZ UDPゴシック" panose="020B0400000000000000" pitchFamily="50" charset="-128"/>
                  </a:rPr>
                  <a:t>％</a:t>
                </a:r>
              </a:p>
            </p:txBody>
          </p:sp>
          <p:sp>
            <p:nvSpPr>
              <p:cNvPr id="158" name="テキスト ボックス 157">
                <a:extLst>
                  <a:ext uri="{FF2B5EF4-FFF2-40B4-BE49-F238E27FC236}">
                    <a16:creationId xmlns:a16="http://schemas.microsoft.com/office/drawing/2014/main" id="{77938A39-E351-7D54-D7A4-F54D0FB4D748}"/>
                  </a:ext>
                </a:extLst>
              </p:cNvPr>
              <p:cNvSpPr txBox="1"/>
              <p:nvPr/>
            </p:nvSpPr>
            <p:spPr>
              <a:xfrm>
                <a:off x="7311086" y="2794559"/>
                <a:ext cx="611586" cy="219423"/>
              </a:xfrm>
              <a:prstGeom prst="rect">
                <a:avLst/>
              </a:prstGeom>
              <a:noFill/>
            </p:spPr>
            <p:txBody>
              <a:bodyPr wrap="square" rtlCol="0">
                <a:spAutoFit/>
              </a:bodyPr>
              <a:lstStyle/>
              <a:p>
                <a:r>
                  <a:rPr kumimoji="1" lang="en-US" altLang="ja-JP" sz="1050" b="1" dirty="0">
                    <a:latin typeface="BIZ UDPゴシック" panose="020B0400000000000000" pitchFamily="50" charset="-128"/>
                    <a:ea typeface="BIZ UDPゴシック" panose="020B0400000000000000" pitchFamily="50" charset="-128"/>
                  </a:rPr>
                  <a:t>75.4</a:t>
                </a:r>
                <a:r>
                  <a:rPr kumimoji="1" lang="ja-JP" altLang="en-US" sz="900" b="1" dirty="0">
                    <a:latin typeface="BIZ UDPゴシック" panose="020B0400000000000000" pitchFamily="50" charset="-128"/>
                    <a:ea typeface="BIZ UDPゴシック" panose="020B0400000000000000" pitchFamily="50" charset="-128"/>
                  </a:rPr>
                  <a:t>％</a:t>
                </a:r>
              </a:p>
            </p:txBody>
          </p:sp>
          <p:sp>
            <p:nvSpPr>
              <p:cNvPr id="159" name="テキスト ボックス 158">
                <a:extLst>
                  <a:ext uri="{FF2B5EF4-FFF2-40B4-BE49-F238E27FC236}">
                    <a16:creationId xmlns:a16="http://schemas.microsoft.com/office/drawing/2014/main" id="{0679BA93-83A6-D11D-69A6-AEB5B028E1E2}"/>
                  </a:ext>
                </a:extLst>
              </p:cNvPr>
              <p:cNvSpPr txBox="1"/>
              <p:nvPr/>
            </p:nvSpPr>
            <p:spPr>
              <a:xfrm>
                <a:off x="5985065" y="3081501"/>
                <a:ext cx="611586" cy="219423"/>
              </a:xfrm>
              <a:prstGeom prst="rect">
                <a:avLst/>
              </a:prstGeom>
              <a:noFill/>
            </p:spPr>
            <p:txBody>
              <a:bodyPr wrap="square" rtlCol="0">
                <a:spAutoFit/>
              </a:bodyPr>
              <a:lstStyle/>
              <a:p>
                <a:r>
                  <a:rPr kumimoji="1" lang="en-US" altLang="ja-JP" sz="1050" b="1" dirty="0">
                    <a:solidFill>
                      <a:schemeClr val="bg1"/>
                    </a:solidFill>
                    <a:latin typeface="BIZ UDPゴシック" panose="020B0400000000000000" pitchFamily="50" charset="-128"/>
                    <a:ea typeface="BIZ UDPゴシック" panose="020B0400000000000000" pitchFamily="50" charset="-128"/>
                  </a:rPr>
                  <a:t>32.4</a:t>
                </a:r>
                <a:r>
                  <a:rPr kumimoji="1" lang="ja-JP" altLang="en-US" sz="900" b="1" dirty="0">
                    <a:solidFill>
                      <a:schemeClr val="bg1"/>
                    </a:solidFill>
                    <a:latin typeface="BIZ UDPゴシック" panose="020B0400000000000000" pitchFamily="50" charset="-128"/>
                    <a:ea typeface="BIZ UDPゴシック" panose="020B0400000000000000" pitchFamily="50" charset="-128"/>
                  </a:rPr>
                  <a:t>％</a:t>
                </a:r>
              </a:p>
            </p:txBody>
          </p:sp>
          <p:sp>
            <p:nvSpPr>
              <p:cNvPr id="160" name="テキスト ボックス 159">
                <a:extLst>
                  <a:ext uri="{FF2B5EF4-FFF2-40B4-BE49-F238E27FC236}">
                    <a16:creationId xmlns:a16="http://schemas.microsoft.com/office/drawing/2014/main" id="{7E99D9F0-F6E8-E840-CB62-985CD2412296}"/>
                  </a:ext>
                </a:extLst>
              </p:cNvPr>
              <p:cNvSpPr txBox="1"/>
              <p:nvPr/>
            </p:nvSpPr>
            <p:spPr>
              <a:xfrm>
                <a:off x="7482650" y="3080843"/>
                <a:ext cx="611586" cy="219423"/>
              </a:xfrm>
              <a:prstGeom prst="rect">
                <a:avLst/>
              </a:prstGeom>
              <a:noFill/>
            </p:spPr>
            <p:txBody>
              <a:bodyPr wrap="square" rtlCol="0">
                <a:spAutoFit/>
              </a:bodyPr>
              <a:lstStyle/>
              <a:p>
                <a:r>
                  <a:rPr kumimoji="1" lang="en-US" altLang="ja-JP" sz="1050" b="1" dirty="0">
                    <a:latin typeface="BIZ UDPゴシック" panose="020B0400000000000000" pitchFamily="50" charset="-128"/>
                    <a:ea typeface="BIZ UDPゴシック" panose="020B0400000000000000" pitchFamily="50" charset="-128"/>
                  </a:rPr>
                  <a:t>67.6</a:t>
                </a:r>
                <a:r>
                  <a:rPr kumimoji="1" lang="ja-JP" altLang="en-US" sz="900" b="1" dirty="0">
                    <a:latin typeface="BIZ UDPゴシック" panose="020B0400000000000000" pitchFamily="50" charset="-128"/>
                    <a:ea typeface="BIZ UDPゴシック" panose="020B0400000000000000" pitchFamily="50" charset="-128"/>
                  </a:rPr>
                  <a:t>％</a:t>
                </a:r>
              </a:p>
            </p:txBody>
          </p:sp>
          <p:sp>
            <p:nvSpPr>
              <p:cNvPr id="161" name="テキスト ボックス 160">
                <a:extLst>
                  <a:ext uri="{FF2B5EF4-FFF2-40B4-BE49-F238E27FC236}">
                    <a16:creationId xmlns:a16="http://schemas.microsoft.com/office/drawing/2014/main" id="{B2C60532-E3B0-D6B4-9351-556B33596AAB}"/>
                  </a:ext>
                </a:extLst>
              </p:cNvPr>
              <p:cNvSpPr txBox="1"/>
              <p:nvPr/>
            </p:nvSpPr>
            <p:spPr>
              <a:xfrm>
                <a:off x="6096160" y="3369553"/>
                <a:ext cx="611586" cy="219423"/>
              </a:xfrm>
              <a:prstGeom prst="rect">
                <a:avLst/>
              </a:prstGeom>
              <a:noFill/>
            </p:spPr>
            <p:txBody>
              <a:bodyPr wrap="square" rtlCol="0">
                <a:spAutoFit/>
              </a:bodyPr>
              <a:lstStyle/>
              <a:p>
                <a:r>
                  <a:rPr kumimoji="1" lang="en-US" altLang="ja-JP" sz="1050" b="1" dirty="0">
                    <a:solidFill>
                      <a:schemeClr val="bg1"/>
                    </a:solidFill>
                    <a:latin typeface="BIZ UDPゴシック" panose="020B0400000000000000" pitchFamily="50" charset="-128"/>
                    <a:ea typeface="BIZ UDPゴシック" panose="020B0400000000000000" pitchFamily="50" charset="-128"/>
                  </a:rPr>
                  <a:t>39.2</a:t>
                </a:r>
                <a:r>
                  <a:rPr kumimoji="1" lang="ja-JP" altLang="en-US" sz="900" b="1" dirty="0">
                    <a:solidFill>
                      <a:schemeClr val="bg1"/>
                    </a:solidFill>
                    <a:latin typeface="BIZ UDPゴシック" panose="020B0400000000000000" pitchFamily="50" charset="-128"/>
                    <a:ea typeface="BIZ UDPゴシック" panose="020B0400000000000000" pitchFamily="50" charset="-128"/>
                  </a:rPr>
                  <a:t>％</a:t>
                </a:r>
              </a:p>
            </p:txBody>
          </p:sp>
          <p:sp>
            <p:nvSpPr>
              <p:cNvPr id="162" name="テキスト ボックス 161">
                <a:extLst>
                  <a:ext uri="{FF2B5EF4-FFF2-40B4-BE49-F238E27FC236}">
                    <a16:creationId xmlns:a16="http://schemas.microsoft.com/office/drawing/2014/main" id="{CCDD9C98-AE3D-5E22-37C8-C9E7FFD23EE0}"/>
                  </a:ext>
                </a:extLst>
              </p:cNvPr>
              <p:cNvSpPr txBox="1"/>
              <p:nvPr/>
            </p:nvSpPr>
            <p:spPr>
              <a:xfrm>
                <a:off x="7482650" y="3368895"/>
                <a:ext cx="611586" cy="219423"/>
              </a:xfrm>
              <a:prstGeom prst="rect">
                <a:avLst/>
              </a:prstGeom>
              <a:noFill/>
            </p:spPr>
            <p:txBody>
              <a:bodyPr wrap="square" rtlCol="0">
                <a:spAutoFit/>
              </a:bodyPr>
              <a:lstStyle/>
              <a:p>
                <a:r>
                  <a:rPr kumimoji="1" lang="en-US" altLang="ja-JP" sz="1050" b="1" dirty="0">
                    <a:latin typeface="BIZ UDPゴシック" panose="020B0400000000000000" pitchFamily="50" charset="-128"/>
                    <a:ea typeface="BIZ UDPゴシック" panose="020B0400000000000000" pitchFamily="50" charset="-128"/>
                  </a:rPr>
                  <a:t>60.8</a:t>
                </a:r>
                <a:r>
                  <a:rPr kumimoji="1" lang="ja-JP" altLang="en-US" sz="900" b="1" dirty="0">
                    <a:latin typeface="BIZ UDPゴシック" panose="020B0400000000000000" pitchFamily="50" charset="-128"/>
                    <a:ea typeface="BIZ UDPゴシック" panose="020B0400000000000000" pitchFamily="50" charset="-128"/>
                  </a:rPr>
                  <a:t>％</a:t>
                </a:r>
              </a:p>
            </p:txBody>
          </p:sp>
          <p:sp>
            <p:nvSpPr>
              <p:cNvPr id="163" name="テキスト ボックス 162">
                <a:extLst>
                  <a:ext uri="{FF2B5EF4-FFF2-40B4-BE49-F238E27FC236}">
                    <a16:creationId xmlns:a16="http://schemas.microsoft.com/office/drawing/2014/main" id="{A2B47FC2-F99B-719F-B4BE-2C59468A3E47}"/>
                  </a:ext>
                </a:extLst>
              </p:cNvPr>
              <p:cNvSpPr txBox="1"/>
              <p:nvPr/>
            </p:nvSpPr>
            <p:spPr>
              <a:xfrm>
                <a:off x="6253825" y="3664383"/>
                <a:ext cx="611586" cy="219423"/>
              </a:xfrm>
              <a:prstGeom prst="rect">
                <a:avLst/>
              </a:prstGeom>
              <a:noFill/>
            </p:spPr>
            <p:txBody>
              <a:bodyPr wrap="square" rtlCol="0">
                <a:spAutoFit/>
              </a:bodyPr>
              <a:lstStyle/>
              <a:p>
                <a:r>
                  <a:rPr kumimoji="1" lang="en-US" altLang="ja-JP" sz="1050" b="1" dirty="0">
                    <a:solidFill>
                      <a:schemeClr val="bg1"/>
                    </a:solidFill>
                    <a:latin typeface="BIZ UDPゴシック" panose="020B0400000000000000" pitchFamily="50" charset="-128"/>
                    <a:ea typeface="BIZ UDPゴシック" panose="020B0400000000000000" pitchFamily="50" charset="-128"/>
                  </a:rPr>
                  <a:t>50.8</a:t>
                </a:r>
                <a:r>
                  <a:rPr kumimoji="1" lang="ja-JP" altLang="en-US" sz="900" b="1" dirty="0">
                    <a:solidFill>
                      <a:schemeClr val="bg1"/>
                    </a:solidFill>
                    <a:latin typeface="BIZ UDPゴシック" panose="020B0400000000000000" pitchFamily="50" charset="-128"/>
                    <a:ea typeface="BIZ UDPゴシック" panose="020B0400000000000000" pitchFamily="50" charset="-128"/>
                  </a:rPr>
                  <a:t>％</a:t>
                </a:r>
              </a:p>
            </p:txBody>
          </p:sp>
          <p:sp>
            <p:nvSpPr>
              <p:cNvPr id="164" name="テキスト ボックス 163">
                <a:extLst>
                  <a:ext uri="{FF2B5EF4-FFF2-40B4-BE49-F238E27FC236}">
                    <a16:creationId xmlns:a16="http://schemas.microsoft.com/office/drawing/2014/main" id="{DD283317-4853-26D3-1198-0B9C5DE20B48}"/>
                  </a:ext>
                </a:extLst>
              </p:cNvPr>
              <p:cNvSpPr txBox="1"/>
              <p:nvPr/>
            </p:nvSpPr>
            <p:spPr>
              <a:xfrm>
                <a:off x="7690700" y="3659452"/>
                <a:ext cx="611586" cy="219423"/>
              </a:xfrm>
              <a:prstGeom prst="rect">
                <a:avLst/>
              </a:prstGeom>
              <a:noFill/>
            </p:spPr>
            <p:txBody>
              <a:bodyPr wrap="square" rtlCol="0">
                <a:spAutoFit/>
              </a:bodyPr>
              <a:lstStyle/>
              <a:p>
                <a:r>
                  <a:rPr kumimoji="1" lang="en-US" altLang="ja-JP" sz="1050" b="1" dirty="0">
                    <a:latin typeface="BIZ UDPゴシック" panose="020B0400000000000000" pitchFamily="50" charset="-128"/>
                    <a:ea typeface="BIZ UDPゴシック" panose="020B0400000000000000" pitchFamily="50" charset="-128"/>
                  </a:rPr>
                  <a:t>49.2</a:t>
                </a:r>
                <a:r>
                  <a:rPr kumimoji="1" lang="ja-JP" altLang="en-US" sz="900" b="1" dirty="0">
                    <a:latin typeface="BIZ UDPゴシック" panose="020B0400000000000000" pitchFamily="50" charset="-128"/>
                    <a:ea typeface="BIZ UDPゴシック" panose="020B0400000000000000" pitchFamily="50" charset="-128"/>
                  </a:rPr>
                  <a:t>％</a:t>
                </a:r>
              </a:p>
            </p:txBody>
          </p:sp>
          <p:sp>
            <p:nvSpPr>
              <p:cNvPr id="165" name="テキスト ボックス 164">
                <a:extLst>
                  <a:ext uri="{FF2B5EF4-FFF2-40B4-BE49-F238E27FC236}">
                    <a16:creationId xmlns:a16="http://schemas.microsoft.com/office/drawing/2014/main" id="{71961828-5401-4B9A-3C7F-E89AC5CA67A2}"/>
                  </a:ext>
                </a:extLst>
              </p:cNvPr>
              <p:cNvSpPr txBox="1"/>
              <p:nvPr/>
            </p:nvSpPr>
            <p:spPr>
              <a:xfrm>
                <a:off x="6184067" y="3946394"/>
                <a:ext cx="611586" cy="219423"/>
              </a:xfrm>
              <a:prstGeom prst="rect">
                <a:avLst/>
              </a:prstGeom>
              <a:noFill/>
            </p:spPr>
            <p:txBody>
              <a:bodyPr wrap="square" rtlCol="0">
                <a:spAutoFit/>
              </a:bodyPr>
              <a:lstStyle/>
              <a:p>
                <a:r>
                  <a:rPr kumimoji="1" lang="en-US" altLang="ja-JP" sz="1050" b="1" dirty="0">
                    <a:solidFill>
                      <a:schemeClr val="bg1"/>
                    </a:solidFill>
                    <a:latin typeface="BIZ UDPゴシック" panose="020B0400000000000000" pitchFamily="50" charset="-128"/>
                    <a:ea typeface="BIZ UDPゴシック" panose="020B0400000000000000" pitchFamily="50" charset="-128"/>
                  </a:rPr>
                  <a:t>46.3</a:t>
                </a:r>
                <a:r>
                  <a:rPr kumimoji="1" lang="ja-JP" altLang="en-US" sz="900" b="1" dirty="0">
                    <a:solidFill>
                      <a:schemeClr val="bg1"/>
                    </a:solidFill>
                    <a:latin typeface="BIZ UDPゴシック" panose="020B0400000000000000" pitchFamily="50" charset="-128"/>
                    <a:ea typeface="BIZ UDPゴシック" panose="020B0400000000000000" pitchFamily="50" charset="-128"/>
                  </a:rPr>
                  <a:t>％</a:t>
                </a:r>
              </a:p>
            </p:txBody>
          </p:sp>
          <p:sp>
            <p:nvSpPr>
              <p:cNvPr id="166" name="テキスト ボックス 165">
                <a:extLst>
                  <a:ext uri="{FF2B5EF4-FFF2-40B4-BE49-F238E27FC236}">
                    <a16:creationId xmlns:a16="http://schemas.microsoft.com/office/drawing/2014/main" id="{E15FAD13-EBD7-C489-6B5F-AC3D7EDCD7EC}"/>
                  </a:ext>
                </a:extLst>
              </p:cNvPr>
              <p:cNvSpPr txBox="1"/>
              <p:nvPr/>
            </p:nvSpPr>
            <p:spPr>
              <a:xfrm>
                <a:off x="7616879" y="3943811"/>
                <a:ext cx="611586" cy="219423"/>
              </a:xfrm>
              <a:prstGeom prst="rect">
                <a:avLst/>
              </a:prstGeom>
              <a:noFill/>
            </p:spPr>
            <p:txBody>
              <a:bodyPr wrap="square" rtlCol="0">
                <a:spAutoFit/>
              </a:bodyPr>
              <a:lstStyle/>
              <a:p>
                <a:r>
                  <a:rPr kumimoji="1" lang="en-US" altLang="ja-JP" sz="1050" b="1" dirty="0">
                    <a:latin typeface="BIZ UDPゴシック" panose="020B0400000000000000" pitchFamily="50" charset="-128"/>
                    <a:ea typeface="BIZ UDPゴシック" panose="020B0400000000000000" pitchFamily="50" charset="-128"/>
                  </a:rPr>
                  <a:t>53.7</a:t>
                </a:r>
                <a:r>
                  <a:rPr kumimoji="1" lang="ja-JP" altLang="en-US" sz="900" b="1" dirty="0">
                    <a:latin typeface="BIZ UDPゴシック" panose="020B0400000000000000" pitchFamily="50" charset="-128"/>
                    <a:ea typeface="BIZ UDPゴシック" panose="020B0400000000000000" pitchFamily="50" charset="-128"/>
                  </a:rPr>
                  <a:t>％</a:t>
                </a:r>
              </a:p>
            </p:txBody>
          </p:sp>
          <p:sp>
            <p:nvSpPr>
              <p:cNvPr id="167" name="テキスト ボックス 166">
                <a:extLst>
                  <a:ext uri="{FF2B5EF4-FFF2-40B4-BE49-F238E27FC236}">
                    <a16:creationId xmlns:a16="http://schemas.microsoft.com/office/drawing/2014/main" id="{38CE056D-417E-1A4A-1393-3B6D3E316896}"/>
                  </a:ext>
                </a:extLst>
              </p:cNvPr>
              <p:cNvSpPr txBox="1"/>
              <p:nvPr/>
            </p:nvSpPr>
            <p:spPr>
              <a:xfrm>
                <a:off x="5716933" y="4240024"/>
                <a:ext cx="611586" cy="219423"/>
              </a:xfrm>
              <a:prstGeom prst="rect">
                <a:avLst/>
              </a:prstGeom>
              <a:noFill/>
            </p:spPr>
            <p:txBody>
              <a:bodyPr wrap="square" rtlCol="0">
                <a:spAutoFit/>
              </a:bodyPr>
              <a:lstStyle/>
              <a:p>
                <a:r>
                  <a:rPr kumimoji="1" lang="en-US" altLang="ja-JP" sz="1050" b="1" dirty="0">
                    <a:solidFill>
                      <a:schemeClr val="bg1"/>
                    </a:solidFill>
                    <a:latin typeface="BIZ UDPゴシック" panose="020B0400000000000000" pitchFamily="50" charset="-128"/>
                    <a:ea typeface="BIZ UDPゴシック" panose="020B0400000000000000" pitchFamily="50" charset="-128"/>
                  </a:rPr>
                  <a:t>10.3</a:t>
                </a:r>
                <a:r>
                  <a:rPr kumimoji="1" lang="ja-JP" altLang="en-US" sz="900" b="1" dirty="0">
                    <a:solidFill>
                      <a:schemeClr val="bg1"/>
                    </a:solidFill>
                    <a:latin typeface="BIZ UDPゴシック" panose="020B0400000000000000" pitchFamily="50" charset="-128"/>
                    <a:ea typeface="BIZ UDPゴシック" panose="020B0400000000000000" pitchFamily="50" charset="-128"/>
                  </a:rPr>
                  <a:t>％</a:t>
                </a:r>
              </a:p>
            </p:txBody>
          </p:sp>
          <p:sp>
            <p:nvSpPr>
              <p:cNvPr id="168" name="テキスト ボックス 167">
                <a:extLst>
                  <a:ext uri="{FF2B5EF4-FFF2-40B4-BE49-F238E27FC236}">
                    <a16:creationId xmlns:a16="http://schemas.microsoft.com/office/drawing/2014/main" id="{2FB409AE-31B1-9AFB-941A-AD0CCE92C3FD}"/>
                  </a:ext>
                </a:extLst>
              </p:cNvPr>
              <p:cNvSpPr txBox="1"/>
              <p:nvPr/>
            </p:nvSpPr>
            <p:spPr>
              <a:xfrm>
                <a:off x="7079114" y="4243268"/>
                <a:ext cx="611586" cy="219423"/>
              </a:xfrm>
              <a:prstGeom prst="rect">
                <a:avLst/>
              </a:prstGeom>
              <a:noFill/>
            </p:spPr>
            <p:txBody>
              <a:bodyPr wrap="square" rtlCol="0">
                <a:spAutoFit/>
              </a:bodyPr>
              <a:lstStyle/>
              <a:p>
                <a:r>
                  <a:rPr kumimoji="1" lang="en-US" altLang="ja-JP" sz="1050" b="1" dirty="0">
                    <a:latin typeface="BIZ UDPゴシック" panose="020B0400000000000000" pitchFamily="50" charset="-128"/>
                    <a:ea typeface="BIZ UDPゴシック" panose="020B0400000000000000" pitchFamily="50" charset="-128"/>
                  </a:rPr>
                  <a:t>89.7</a:t>
                </a:r>
                <a:r>
                  <a:rPr kumimoji="1" lang="ja-JP" altLang="en-US" sz="900" b="1" dirty="0">
                    <a:latin typeface="BIZ UDPゴシック" panose="020B0400000000000000" pitchFamily="50" charset="-128"/>
                    <a:ea typeface="BIZ UDPゴシック" panose="020B0400000000000000" pitchFamily="50" charset="-128"/>
                  </a:rPr>
                  <a:t>％</a:t>
                </a:r>
              </a:p>
            </p:txBody>
          </p:sp>
        </p:grpSp>
      </p:grpSp>
      <p:grpSp>
        <p:nvGrpSpPr>
          <p:cNvPr id="171" name="グループ化 170">
            <a:extLst>
              <a:ext uri="{FF2B5EF4-FFF2-40B4-BE49-F238E27FC236}">
                <a16:creationId xmlns:a16="http://schemas.microsoft.com/office/drawing/2014/main" id="{B5DF6CF5-B6C8-ECE3-C70D-DF6A6ED5BDFA}"/>
              </a:ext>
            </a:extLst>
          </p:cNvPr>
          <p:cNvGrpSpPr/>
          <p:nvPr/>
        </p:nvGrpSpPr>
        <p:grpSpPr>
          <a:xfrm>
            <a:off x="5322335" y="1772760"/>
            <a:ext cx="3756178" cy="588183"/>
            <a:chOff x="267294" y="1294986"/>
            <a:chExt cx="3756178" cy="588183"/>
          </a:xfrm>
        </p:grpSpPr>
        <p:sp>
          <p:nvSpPr>
            <p:cNvPr id="172" name="テキスト ボックス 171">
              <a:extLst>
                <a:ext uri="{FF2B5EF4-FFF2-40B4-BE49-F238E27FC236}">
                  <a16:creationId xmlns:a16="http://schemas.microsoft.com/office/drawing/2014/main" id="{D90DFDC8-0792-8E18-B6AB-8F3D39399B27}"/>
                </a:ext>
              </a:extLst>
            </p:cNvPr>
            <p:cNvSpPr txBox="1"/>
            <p:nvPr/>
          </p:nvSpPr>
          <p:spPr>
            <a:xfrm>
              <a:off x="267294" y="1294986"/>
              <a:ext cx="3756178" cy="535852"/>
            </a:xfrm>
            <a:prstGeom prst="rect">
              <a:avLst/>
            </a:prstGeom>
            <a:noFill/>
          </p:spPr>
          <p:txBody>
            <a:bodyPr wrap="square" rtlCol="0">
              <a:spAutoFit/>
            </a:bodyPr>
            <a:lstStyle/>
            <a:p>
              <a:pPr>
                <a:lnSpc>
                  <a:spcPct val="150000"/>
                </a:lnSpc>
              </a:pPr>
              <a:r>
                <a:rPr kumimoji="1" lang="ja-JP" altLang="en-US" sz="1050" b="1" dirty="0">
                  <a:latin typeface="BIZ UDPゴシック" panose="020B0400000000000000" pitchFamily="50" charset="-128"/>
                  <a:ea typeface="BIZ UDPゴシック" panose="020B0400000000000000" pitchFamily="50" charset="-128"/>
                </a:rPr>
                <a:t>ライフプランニングを実践して、具体的なお気持ちとして</a:t>
              </a:r>
              <a:endParaRPr kumimoji="1" lang="en-US" altLang="ja-JP" sz="1050" b="1" dirty="0">
                <a:latin typeface="BIZ UDPゴシック" panose="020B0400000000000000" pitchFamily="50" charset="-128"/>
                <a:ea typeface="BIZ UDPゴシック" panose="020B0400000000000000" pitchFamily="50" charset="-128"/>
              </a:endParaRPr>
            </a:p>
            <a:p>
              <a:pPr>
                <a:lnSpc>
                  <a:spcPct val="150000"/>
                </a:lnSpc>
              </a:pPr>
              <a:r>
                <a:rPr kumimoji="1" lang="ja-JP" altLang="en-US" sz="1050" b="1" dirty="0">
                  <a:latin typeface="BIZ UDPゴシック" panose="020B0400000000000000" pitchFamily="50" charset="-128"/>
                  <a:ea typeface="BIZ UDPゴシック" panose="020B0400000000000000" pitchFamily="50" charset="-128"/>
                </a:rPr>
                <a:t>当てはまるものをすべて教えてください。</a:t>
              </a:r>
            </a:p>
          </p:txBody>
        </p:sp>
        <p:cxnSp>
          <p:nvCxnSpPr>
            <p:cNvPr id="173" name="直線コネクタ 172">
              <a:extLst>
                <a:ext uri="{FF2B5EF4-FFF2-40B4-BE49-F238E27FC236}">
                  <a16:creationId xmlns:a16="http://schemas.microsoft.com/office/drawing/2014/main" id="{48BBF306-18DB-0F1E-C197-6CF326624A0C}"/>
                </a:ext>
              </a:extLst>
            </p:cNvPr>
            <p:cNvCxnSpPr>
              <a:cxnSpLocks/>
            </p:cNvCxnSpPr>
            <p:nvPr/>
          </p:nvCxnSpPr>
          <p:spPr>
            <a:xfrm>
              <a:off x="267294" y="1388099"/>
              <a:ext cx="0" cy="495070"/>
            </a:xfrm>
            <a:prstGeom prst="line">
              <a:avLst/>
            </a:prstGeom>
            <a:ln w="19050">
              <a:solidFill>
                <a:srgbClr val="F28D48"/>
              </a:solidFill>
            </a:ln>
          </p:spPr>
          <p:style>
            <a:lnRef idx="1">
              <a:schemeClr val="accent2"/>
            </a:lnRef>
            <a:fillRef idx="0">
              <a:schemeClr val="accent2"/>
            </a:fillRef>
            <a:effectRef idx="0">
              <a:schemeClr val="accent2"/>
            </a:effectRef>
            <a:fontRef idx="minor">
              <a:schemeClr val="tx1"/>
            </a:fontRef>
          </p:style>
        </p:cxnSp>
      </p:grpSp>
      <p:grpSp>
        <p:nvGrpSpPr>
          <p:cNvPr id="8" name="グループ化 7">
            <a:extLst>
              <a:ext uri="{FF2B5EF4-FFF2-40B4-BE49-F238E27FC236}">
                <a16:creationId xmlns:a16="http://schemas.microsoft.com/office/drawing/2014/main" id="{456BE3E6-167C-3E82-BF19-DF4174D4ED21}"/>
              </a:ext>
            </a:extLst>
          </p:cNvPr>
          <p:cNvGrpSpPr/>
          <p:nvPr/>
        </p:nvGrpSpPr>
        <p:grpSpPr>
          <a:xfrm>
            <a:off x="3483798" y="2654568"/>
            <a:ext cx="6340028" cy="1559513"/>
            <a:chOff x="3316222" y="4545783"/>
            <a:chExt cx="6340028" cy="1559513"/>
          </a:xfrm>
        </p:grpSpPr>
        <p:sp>
          <p:nvSpPr>
            <p:cNvPr id="176" name="テキスト ボックス 175">
              <a:extLst>
                <a:ext uri="{FF2B5EF4-FFF2-40B4-BE49-F238E27FC236}">
                  <a16:creationId xmlns:a16="http://schemas.microsoft.com/office/drawing/2014/main" id="{6DF4BFA1-E015-479B-89F7-4F996C762D70}"/>
                </a:ext>
              </a:extLst>
            </p:cNvPr>
            <p:cNvSpPr txBox="1"/>
            <p:nvPr/>
          </p:nvSpPr>
          <p:spPr>
            <a:xfrm>
              <a:off x="3784193" y="4545783"/>
              <a:ext cx="3157921" cy="230832"/>
            </a:xfrm>
            <a:prstGeom prst="rect">
              <a:avLst/>
            </a:prstGeom>
            <a:noFill/>
          </p:spPr>
          <p:txBody>
            <a:bodyPr wrap="square" rtlCol="0">
              <a:spAutoFit/>
            </a:bodyPr>
            <a:lstStyle/>
            <a:p>
              <a:pPr algn="r"/>
              <a:r>
                <a:rPr kumimoji="1" lang="ja-JP" altLang="en-US" sz="900" dirty="0">
                  <a:latin typeface="BIZ UDPゴシック" panose="020B0400000000000000" pitchFamily="50" charset="-128"/>
                  <a:ea typeface="BIZ UDPゴシック" panose="020B0400000000000000" pitchFamily="50" charset="-128"/>
                </a:rPr>
                <a:t>将来の見通しが立ち安心することができた</a:t>
              </a:r>
              <a:endParaRPr kumimoji="1" lang="en-US" altLang="ja-JP" sz="900" dirty="0">
                <a:latin typeface="BIZ UDPゴシック" panose="020B0400000000000000" pitchFamily="50" charset="-128"/>
                <a:ea typeface="BIZ UDPゴシック" panose="020B0400000000000000" pitchFamily="50" charset="-128"/>
              </a:endParaRPr>
            </a:p>
          </p:txBody>
        </p:sp>
        <p:sp>
          <p:nvSpPr>
            <p:cNvPr id="177" name="テキスト ボックス 176">
              <a:extLst>
                <a:ext uri="{FF2B5EF4-FFF2-40B4-BE49-F238E27FC236}">
                  <a16:creationId xmlns:a16="http://schemas.microsoft.com/office/drawing/2014/main" id="{70FF6F49-B6CD-D037-B165-EEE00323E1F0}"/>
                </a:ext>
              </a:extLst>
            </p:cNvPr>
            <p:cNvSpPr txBox="1"/>
            <p:nvPr/>
          </p:nvSpPr>
          <p:spPr>
            <a:xfrm>
              <a:off x="5152940" y="4948610"/>
              <a:ext cx="1813735" cy="230832"/>
            </a:xfrm>
            <a:prstGeom prst="rect">
              <a:avLst/>
            </a:prstGeom>
            <a:noFill/>
          </p:spPr>
          <p:txBody>
            <a:bodyPr wrap="square" rtlCol="0">
              <a:spAutoFit/>
            </a:bodyPr>
            <a:lstStyle/>
            <a:p>
              <a:pPr algn="r"/>
              <a:r>
                <a:rPr kumimoji="1" lang="ja-JP" altLang="en-US" sz="900" dirty="0">
                  <a:latin typeface="BIZ UDPゴシック" panose="020B0400000000000000" pitchFamily="50" charset="-128"/>
                  <a:ea typeface="BIZ UDPゴシック" panose="020B0400000000000000" pitchFamily="50" charset="-128"/>
                </a:rPr>
                <a:t>家計改善につながった</a:t>
              </a:r>
              <a:endParaRPr kumimoji="1" lang="en-US" altLang="ja-JP" sz="900" dirty="0">
                <a:latin typeface="BIZ UDPゴシック" panose="020B0400000000000000" pitchFamily="50" charset="-128"/>
                <a:ea typeface="BIZ UDPゴシック" panose="020B0400000000000000" pitchFamily="50" charset="-128"/>
              </a:endParaRPr>
            </a:p>
          </p:txBody>
        </p:sp>
        <p:sp>
          <p:nvSpPr>
            <p:cNvPr id="178" name="テキスト ボックス 177">
              <a:extLst>
                <a:ext uri="{FF2B5EF4-FFF2-40B4-BE49-F238E27FC236}">
                  <a16:creationId xmlns:a16="http://schemas.microsoft.com/office/drawing/2014/main" id="{D8E19423-4037-5F54-1586-E1E96557AB98}"/>
                </a:ext>
              </a:extLst>
            </p:cNvPr>
            <p:cNvSpPr txBox="1"/>
            <p:nvPr/>
          </p:nvSpPr>
          <p:spPr>
            <a:xfrm>
              <a:off x="3316222" y="5288786"/>
              <a:ext cx="3650452" cy="369332"/>
            </a:xfrm>
            <a:prstGeom prst="rect">
              <a:avLst/>
            </a:prstGeom>
            <a:noFill/>
          </p:spPr>
          <p:txBody>
            <a:bodyPr wrap="square" rtlCol="0">
              <a:spAutoFit/>
            </a:bodyPr>
            <a:lstStyle/>
            <a:p>
              <a:pPr algn="r"/>
              <a:r>
                <a:rPr kumimoji="1" lang="ja-JP" altLang="en-US" sz="900" dirty="0">
                  <a:latin typeface="BIZ UDPゴシック" panose="020B0400000000000000" pitchFamily="50" charset="-128"/>
                  <a:ea typeface="BIZ UDPゴシック" panose="020B0400000000000000" pitchFamily="50" charset="-128"/>
                </a:rPr>
                <a:t>教育費の準備や転職など、ライフイベントの</a:t>
              </a:r>
              <a:endParaRPr kumimoji="1" lang="en-US" altLang="ja-JP" sz="900" dirty="0">
                <a:latin typeface="BIZ UDPゴシック" panose="020B0400000000000000" pitchFamily="50" charset="-128"/>
                <a:ea typeface="BIZ UDPゴシック" panose="020B0400000000000000" pitchFamily="50" charset="-128"/>
              </a:endParaRPr>
            </a:p>
            <a:p>
              <a:pPr algn="r"/>
              <a:r>
                <a:rPr kumimoji="1" lang="ja-JP" altLang="en-US" sz="900" dirty="0">
                  <a:latin typeface="BIZ UDPゴシック" panose="020B0400000000000000" pitchFamily="50" charset="-128"/>
                  <a:ea typeface="BIZ UDPゴシック" panose="020B0400000000000000" pitchFamily="50" charset="-128"/>
                </a:rPr>
                <a:t>意思決定をする上で役に立った</a:t>
              </a:r>
              <a:endParaRPr kumimoji="1" lang="en-US" altLang="ja-JP" sz="900" dirty="0">
                <a:latin typeface="BIZ UDPゴシック" panose="020B0400000000000000" pitchFamily="50" charset="-128"/>
                <a:ea typeface="BIZ UDPゴシック" panose="020B0400000000000000" pitchFamily="50" charset="-128"/>
              </a:endParaRPr>
            </a:p>
          </p:txBody>
        </p:sp>
        <p:sp>
          <p:nvSpPr>
            <p:cNvPr id="179" name="テキスト ボックス 178">
              <a:extLst>
                <a:ext uri="{FF2B5EF4-FFF2-40B4-BE49-F238E27FC236}">
                  <a16:creationId xmlns:a16="http://schemas.microsoft.com/office/drawing/2014/main" id="{9FA185E0-215A-8F1E-32EC-1292DBCDEE9D}"/>
                </a:ext>
              </a:extLst>
            </p:cNvPr>
            <p:cNvSpPr txBox="1"/>
            <p:nvPr/>
          </p:nvSpPr>
          <p:spPr>
            <a:xfrm>
              <a:off x="5152940" y="5764456"/>
              <a:ext cx="1813735" cy="230832"/>
            </a:xfrm>
            <a:prstGeom prst="rect">
              <a:avLst/>
            </a:prstGeom>
            <a:noFill/>
          </p:spPr>
          <p:txBody>
            <a:bodyPr wrap="square" rtlCol="0">
              <a:spAutoFit/>
            </a:bodyPr>
            <a:lstStyle/>
            <a:p>
              <a:pPr algn="r"/>
              <a:r>
                <a:rPr kumimoji="1" lang="ja-JP" altLang="en-US" sz="900" dirty="0">
                  <a:latin typeface="BIZ UDPゴシック" panose="020B0400000000000000" pitchFamily="50" charset="-128"/>
                  <a:ea typeface="BIZ UDPゴシック" panose="020B0400000000000000" pitchFamily="50" charset="-128"/>
                </a:rPr>
                <a:t>その他</a:t>
              </a:r>
              <a:endParaRPr kumimoji="1" lang="en-US" altLang="ja-JP" sz="900" dirty="0">
                <a:latin typeface="BIZ UDPゴシック" panose="020B0400000000000000" pitchFamily="50" charset="-128"/>
                <a:ea typeface="BIZ UDPゴシック" panose="020B0400000000000000" pitchFamily="50" charset="-128"/>
              </a:endParaRPr>
            </a:p>
          </p:txBody>
        </p:sp>
        <p:grpSp>
          <p:nvGrpSpPr>
            <p:cNvPr id="194" name="グループ化 193">
              <a:extLst>
                <a:ext uri="{FF2B5EF4-FFF2-40B4-BE49-F238E27FC236}">
                  <a16:creationId xmlns:a16="http://schemas.microsoft.com/office/drawing/2014/main" id="{630E9DB4-3929-2CFC-34EF-0127A3597AA7}"/>
                </a:ext>
              </a:extLst>
            </p:cNvPr>
            <p:cNvGrpSpPr/>
            <p:nvPr/>
          </p:nvGrpSpPr>
          <p:grpSpPr>
            <a:xfrm>
              <a:off x="6965690" y="4557565"/>
              <a:ext cx="2690560" cy="1547731"/>
              <a:chOff x="7263596" y="5290304"/>
              <a:chExt cx="1825532" cy="1050128"/>
            </a:xfrm>
          </p:grpSpPr>
          <p:grpSp>
            <p:nvGrpSpPr>
              <p:cNvPr id="193" name="グループ化 192">
                <a:extLst>
                  <a:ext uri="{FF2B5EF4-FFF2-40B4-BE49-F238E27FC236}">
                    <a16:creationId xmlns:a16="http://schemas.microsoft.com/office/drawing/2014/main" id="{848D767D-DBCF-2249-71D4-E5F6228A1A19}"/>
                  </a:ext>
                </a:extLst>
              </p:cNvPr>
              <p:cNvGrpSpPr/>
              <p:nvPr/>
            </p:nvGrpSpPr>
            <p:grpSpPr>
              <a:xfrm>
                <a:off x="7263596" y="5290304"/>
                <a:ext cx="1229943" cy="1050128"/>
                <a:chOff x="7263596" y="5290304"/>
                <a:chExt cx="1229943" cy="1050128"/>
              </a:xfrm>
            </p:grpSpPr>
            <p:cxnSp>
              <p:nvCxnSpPr>
                <p:cNvPr id="183" name="直線コネクタ 182">
                  <a:extLst>
                    <a:ext uri="{FF2B5EF4-FFF2-40B4-BE49-F238E27FC236}">
                      <a16:creationId xmlns:a16="http://schemas.microsoft.com/office/drawing/2014/main" id="{5C78B603-2A01-0EFA-2C82-86B3D6C32CFB}"/>
                    </a:ext>
                  </a:extLst>
                </p:cNvPr>
                <p:cNvCxnSpPr>
                  <a:cxnSpLocks/>
                </p:cNvCxnSpPr>
                <p:nvPr/>
              </p:nvCxnSpPr>
              <p:spPr>
                <a:xfrm>
                  <a:off x="7263596" y="5290304"/>
                  <a:ext cx="0" cy="1050128"/>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84" name="正方形/長方形 183">
                  <a:extLst>
                    <a:ext uri="{FF2B5EF4-FFF2-40B4-BE49-F238E27FC236}">
                      <a16:creationId xmlns:a16="http://schemas.microsoft.com/office/drawing/2014/main" id="{260A1040-9E6C-4610-AC8A-83087CBE0561}"/>
                    </a:ext>
                  </a:extLst>
                </p:cNvPr>
                <p:cNvSpPr/>
                <p:nvPr/>
              </p:nvSpPr>
              <p:spPr>
                <a:xfrm>
                  <a:off x="7263597" y="5311558"/>
                  <a:ext cx="1229942" cy="178202"/>
                </a:xfrm>
                <a:prstGeom prst="rect">
                  <a:avLst/>
                </a:prstGeom>
                <a:solidFill>
                  <a:srgbClr val="F2955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2000" dirty="0">
                    <a:latin typeface="BIZ UDPゴシック" panose="020B0400000000000000" pitchFamily="50" charset="-128"/>
                    <a:ea typeface="BIZ UDPゴシック" panose="020B0400000000000000" pitchFamily="50" charset="-128"/>
                  </a:endParaRPr>
                </a:p>
              </p:txBody>
            </p:sp>
            <p:sp>
              <p:nvSpPr>
                <p:cNvPr id="186" name="正方形/長方形 185">
                  <a:extLst>
                    <a:ext uri="{FF2B5EF4-FFF2-40B4-BE49-F238E27FC236}">
                      <a16:creationId xmlns:a16="http://schemas.microsoft.com/office/drawing/2014/main" id="{36167DB4-4C90-E744-053A-E5BBAFF34ED7}"/>
                    </a:ext>
                  </a:extLst>
                </p:cNvPr>
                <p:cNvSpPr/>
                <p:nvPr/>
              </p:nvSpPr>
              <p:spPr>
                <a:xfrm>
                  <a:off x="7263598" y="5572815"/>
                  <a:ext cx="856274" cy="187492"/>
                </a:xfrm>
                <a:prstGeom prst="rect">
                  <a:avLst/>
                </a:prstGeom>
                <a:solidFill>
                  <a:srgbClr val="F2955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2000" dirty="0">
                    <a:latin typeface="BIZ UDPゴシック" panose="020B0400000000000000" pitchFamily="50" charset="-128"/>
                    <a:ea typeface="BIZ UDPゴシック" panose="020B0400000000000000" pitchFamily="50" charset="-128"/>
                  </a:endParaRPr>
                </a:p>
              </p:txBody>
            </p:sp>
            <p:sp>
              <p:nvSpPr>
                <p:cNvPr id="187" name="正方形/長方形 186">
                  <a:extLst>
                    <a:ext uri="{FF2B5EF4-FFF2-40B4-BE49-F238E27FC236}">
                      <a16:creationId xmlns:a16="http://schemas.microsoft.com/office/drawing/2014/main" id="{CE349655-D5F3-A578-1DDF-917DA2F0DFA4}"/>
                    </a:ext>
                  </a:extLst>
                </p:cNvPr>
                <p:cNvSpPr/>
                <p:nvPr/>
              </p:nvSpPr>
              <p:spPr>
                <a:xfrm>
                  <a:off x="7263598" y="5840038"/>
                  <a:ext cx="589791" cy="187492"/>
                </a:xfrm>
                <a:prstGeom prst="rect">
                  <a:avLst/>
                </a:prstGeom>
                <a:solidFill>
                  <a:srgbClr val="F2955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2000" dirty="0">
                    <a:latin typeface="BIZ UDPゴシック" panose="020B0400000000000000" pitchFamily="50" charset="-128"/>
                    <a:ea typeface="BIZ UDPゴシック" panose="020B0400000000000000" pitchFamily="50" charset="-128"/>
                  </a:endParaRPr>
                </a:p>
              </p:txBody>
            </p:sp>
            <p:sp>
              <p:nvSpPr>
                <p:cNvPr id="188" name="正方形/長方形 187">
                  <a:extLst>
                    <a:ext uri="{FF2B5EF4-FFF2-40B4-BE49-F238E27FC236}">
                      <a16:creationId xmlns:a16="http://schemas.microsoft.com/office/drawing/2014/main" id="{5CE7F4B0-5970-6858-5BE4-7FCC70F850C4}"/>
                    </a:ext>
                  </a:extLst>
                </p:cNvPr>
                <p:cNvSpPr/>
                <p:nvPr/>
              </p:nvSpPr>
              <p:spPr>
                <a:xfrm>
                  <a:off x="7263599" y="6120183"/>
                  <a:ext cx="192680" cy="187492"/>
                </a:xfrm>
                <a:prstGeom prst="rect">
                  <a:avLst/>
                </a:prstGeom>
                <a:solidFill>
                  <a:srgbClr val="F2955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2000" dirty="0">
                    <a:latin typeface="BIZ UDPゴシック" panose="020B0400000000000000" pitchFamily="50" charset="-128"/>
                    <a:ea typeface="BIZ UDPゴシック" panose="020B0400000000000000" pitchFamily="50" charset="-128"/>
                  </a:endParaRPr>
                </a:p>
              </p:txBody>
            </p:sp>
          </p:grpSp>
          <p:sp>
            <p:nvSpPr>
              <p:cNvPr id="189" name="テキスト ボックス 188">
                <a:extLst>
                  <a:ext uri="{FF2B5EF4-FFF2-40B4-BE49-F238E27FC236}">
                    <a16:creationId xmlns:a16="http://schemas.microsoft.com/office/drawing/2014/main" id="{3C18CE7F-1452-F6C9-8127-31D6C5783795}"/>
                  </a:ext>
                </a:extLst>
              </p:cNvPr>
              <p:cNvSpPr txBox="1"/>
              <p:nvPr/>
            </p:nvSpPr>
            <p:spPr>
              <a:xfrm>
                <a:off x="8477542" y="5290304"/>
                <a:ext cx="611586" cy="167060"/>
              </a:xfrm>
              <a:prstGeom prst="rect">
                <a:avLst/>
              </a:prstGeom>
              <a:noFill/>
            </p:spPr>
            <p:txBody>
              <a:bodyPr wrap="square" rtlCol="0">
                <a:spAutoFit/>
              </a:bodyPr>
              <a:lstStyle/>
              <a:p>
                <a:r>
                  <a:rPr kumimoji="1" lang="en-US" altLang="ja-JP" sz="1000" b="1" dirty="0">
                    <a:latin typeface="BIZ UDPゴシック" panose="020B0400000000000000" pitchFamily="50" charset="-128"/>
                    <a:ea typeface="BIZ UDPゴシック" panose="020B0400000000000000" pitchFamily="50" charset="-128"/>
                  </a:rPr>
                  <a:t>64.2</a:t>
                </a:r>
                <a:r>
                  <a:rPr kumimoji="1" lang="ja-JP" altLang="en-US" sz="800" b="1" dirty="0">
                    <a:latin typeface="BIZ UDPゴシック" panose="020B0400000000000000" pitchFamily="50" charset="-128"/>
                    <a:ea typeface="BIZ UDPゴシック" panose="020B0400000000000000" pitchFamily="50" charset="-128"/>
                  </a:rPr>
                  <a:t>％</a:t>
                </a:r>
              </a:p>
            </p:txBody>
          </p:sp>
          <p:sp>
            <p:nvSpPr>
              <p:cNvPr id="190" name="テキスト ボックス 189">
                <a:extLst>
                  <a:ext uri="{FF2B5EF4-FFF2-40B4-BE49-F238E27FC236}">
                    <a16:creationId xmlns:a16="http://schemas.microsoft.com/office/drawing/2014/main" id="{FE2F0914-A4C2-3DB9-6B1B-1506E2ADA0EF}"/>
                  </a:ext>
                </a:extLst>
              </p:cNvPr>
              <p:cNvSpPr txBox="1"/>
              <p:nvPr/>
            </p:nvSpPr>
            <p:spPr>
              <a:xfrm>
                <a:off x="8069981" y="5556901"/>
                <a:ext cx="611586" cy="167060"/>
              </a:xfrm>
              <a:prstGeom prst="rect">
                <a:avLst/>
              </a:prstGeom>
              <a:noFill/>
            </p:spPr>
            <p:txBody>
              <a:bodyPr wrap="square" rtlCol="0">
                <a:spAutoFit/>
              </a:bodyPr>
              <a:lstStyle/>
              <a:p>
                <a:r>
                  <a:rPr kumimoji="1" lang="en-US" altLang="ja-JP" sz="1000" b="1" dirty="0">
                    <a:latin typeface="BIZ UDPゴシック" panose="020B0400000000000000" pitchFamily="50" charset="-128"/>
                    <a:ea typeface="BIZ UDPゴシック" panose="020B0400000000000000" pitchFamily="50" charset="-128"/>
                  </a:rPr>
                  <a:t>40.7</a:t>
                </a:r>
                <a:r>
                  <a:rPr kumimoji="1" lang="ja-JP" altLang="en-US" sz="800" b="1" dirty="0">
                    <a:latin typeface="BIZ UDPゴシック" panose="020B0400000000000000" pitchFamily="50" charset="-128"/>
                    <a:ea typeface="BIZ UDPゴシック" panose="020B0400000000000000" pitchFamily="50" charset="-128"/>
                  </a:rPr>
                  <a:t>％</a:t>
                </a:r>
              </a:p>
            </p:txBody>
          </p:sp>
          <p:sp>
            <p:nvSpPr>
              <p:cNvPr id="191" name="テキスト ボックス 190">
                <a:extLst>
                  <a:ext uri="{FF2B5EF4-FFF2-40B4-BE49-F238E27FC236}">
                    <a16:creationId xmlns:a16="http://schemas.microsoft.com/office/drawing/2014/main" id="{17DB2D48-E278-EF6B-18FD-97C1CEC951BD}"/>
                  </a:ext>
                </a:extLst>
              </p:cNvPr>
              <p:cNvSpPr txBox="1"/>
              <p:nvPr/>
            </p:nvSpPr>
            <p:spPr>
              <a:xfrm>
                <a:off x="7814079" y="5823498"/>
                <a:ext cx="611586" cy="167060"/>
              </a:xfrm>
              <a:prstGeom prst="rect">
                <a:avLst/>
              </a:prstGeom>
              <a:noFill/>
            </p:spPr>
            <p:txBody>
              <a:bodyPr wrap="square" rtlCol="0">
                <a:spAutoFit/>
              </a:bodyPr>
              <a:lstStyle/>
              <a:p>
                <a:r>
                  <a:rPr kumimoji="1" lang="en-US" altLang="ja-JP" sz="1000" b="1" dirty="0">
                    <a:latin typeface="BIZ UDPゴシック" panose="020B0400000000000000" pitchFamily="50" charset="-128"/>
                    <a:ea typeface="BIZ UDPゴシック" panose="020B0400000000000000" pitchFamily="50" charset="-128"/>
                  </a:rPr>
                  <a:t>31.3</a:t>
                </a:r>
                <a:r>
                  <a:rPr kumimoji="1" lang="ja-JP" altLang="en-US" sz="800" b="1" dirty="0">
                    <a:latin typeface="BIZ UDPゴシック" panose="020B0400000000000000" pitchFamily="50" charset="-128"/>
                    <a:ea typeface="BIZ UDPゴシック" panose="020B0400000000000000" pitchFamily="50" charset="-128"/>
                  </a:rPr>
                  <a:t>％</a:t>
                </a:r>
              </a:p>
            </p:txBody>
          </p:sp>
          <p:sp>
            <p:nvSpPr>
              <p:cNvPr id="192" name="テキスト ボックス 191">
                <a:extLst>
                  <a:ext uri="{FF2B5EF4-FFF2-40B4-BE49-F238E27FC236}">
                    <a16:creationId xmlns:a16="http://schemas.microsoft.com/office/drawing/2014/main" id="{D72456E7-EF58-E56A-0744-84D555B9DAE0}"/>
                  </a:ext>
                </a:extLst>
              </p:cNvPr>
              <p:cNvSpPr txBox="1"/>
              <p:nvPr/>
            </p:nvSpPr>
            <p:spPr>
              <a:xfrm>
                <a:off x="7398880" y="6105495"/>
                <a:ext cx="611586" cy="167060"/>
              </a:xfrm>
              <a:prstGeom prst="rect">
                <a:avLst/>
              </a:prstGeom>
              <a:noFill/>
            </p:spPr>
            <p:txBody>
              <a:bodyPr wrap="square" rtlCol="0">
                <a:spAutoFit/>
              </a:bodyPr>
              <a:lstStyle/>
              <a:p>
                <a:r>
                  <a:rPr kumimoji="1" lang="en-US" altLang="ja-JP" sz="1000" b="1" dirty="0">
                    <a:latin typeface="BIZ UDPゴシック" panose="020B0400000000000000" pitchFamily="50" charset="-128"/>
                    <a:ea typeface="BIZ UDPゴシック" panose="020B0400000000000000" pitchFamily="50" charset="-128"/>
                  </a:rPr>
                  <a:t>10.3</a:t>
                </a:r>
                <a:r>
                  <a:rPr kumimoji="1" lang="ja-JP" altLang="en-US" sz="800" b="1" dirty="0">
                    <a:latin typeface="BIZ UDPゴシック" panose="020B0400000000000000" pitchFamily="50" charset="-128"/>
                    <a:ea typeface="BIZ UDPゴシック" panose="020B0400000000000000" pitchFamily="50" charset="-128"/>
                  </a:rPr>
                  <a:t>％</a:t>
                </a:r>
              </a:p>
            </p:txBody>
          </p:sp>
        </p:grpSp>
      </p:grpSp>
      <p:sp>
        <p:nvSpPr>
          <p:cNvPr id="3" name="テキスト ボックス 2">
            <a:extLst>
              <a:ext uri="{FF2B5EF4-FFF2-40B4-BE49-F238E27FC236}">
                <a16:creationId xmlns:a16="http://schemas.microsoft.com/office/drawing/2014/main" id="{8F640A2C-4B3D-4042-30C7-34570C13B6D8}"/>
              </a:ext>
            </a:extLst>
          </p:cNvPr>
          <p:cNvSpPr txBox="1"/>
          <p:nvPr/>
        </p:nvSpPr>
        <p:spPr>
          <a:xfrm>
            <a:off x="6345936" y="6494760"/>
            <a:ext cx="3559871" cy="356380"/>
          </a:xfrm>
          <a:prstGeom prst="rect">
            <a:avLst/>
          </a:prstGeom>
          <a:solidFill>
            <a:srgbClr val="FDF1E9"/>
          </a:solidFill>
        </p:spPr>
        <p:txBody>
          <a:bodyPr wrap="square" rtlCol="0">
            <a:spAutoFit/>
          </a:bodyPr>
          <a:lstStyle/>
          <a:p>
            <a:pPr>
              <a:lnSpc>
                <a:spcPct val="150000"/>
              </a:lnSpc>
            </a:pPr>
            <a:r>
              <a:rPr lang="zh-TW" altLang="en-US" sz="600" dirty="0">
                <a:effectLst/>
                <a:latin typeface="BIZ UDPゴシック" panose="020B0400000000000000" pitchFamily="50" charset="-128"/>
                <a:ea typeface="BIZ UDPゴシック" panose="020B0400000000000000" pitchFamily="50" charset="-128"/>
              </a:rPr>
              <a:t>出典</a:t>
            </a:r>
            <a:r>
              <a:rPr lang="ja-JP" altLang="en-US" sz="600" dirty="0">
                <a:effectLst/>
                <a:latin typeface="BIZ UDPゴシック" panose="020B0400000000000000" pitchFamily="50" charset="-128"/>
                <a:ea typeface="BIZ UDPゴシック" panose="020B0400000000000000" pitchFamily="50" charset="-128"/>
              </a:rPr>
              <a:t>：</a:t>
            </a:r>
            <a:r>
              <a:rPr lang="en-US" altLang="ja-JP" sz="600" dirty="0">
                <a:latin typeface="BIZ UDPゴシック" panose="020B0400000000000000" pitchFamily="50" charset="-128"/>
                <a:ea typeface="BIZ UDPゴシック" panose="020B0400000000000000" pitchFamily="50" charset="-128"/>
              </a:rPr>
              <a:t>※1 </a:t>
            </a:r>
            <a:r>
              <a:rPr lang="ja-JP" altLang="en-US" sz="600" dirty="0">
                <a:latin typeface="BIZ UDPゴシック" panose="020B0400000000000000" pitchFamily="50" charset="-128"/>
                <a:ea typeface="BIZ UDPゴシック" panose="020B0400000000000000" pitchFamily="50" charset="-128"/>
              </a:rPr>
              <a:t>オカネコ ライフプランニングに関する調査</a:t>
            </a:r>
            <a:endParaRPr lang="en-US" altLang="ja-JP" sz="600" dirty="0">
              <a:latin typeface="BIZ UDPゴシック" panose="020B0400000000000000" pitchFamily="50" charset="-128"/>
              <a:ea typeface="BIZ UDPゴシック" panose="020B0400000000000000" pitchFamily="50" charset="-128"/>
            </a:endParaRPr>
          </a:p>
          <a:p>
            <a:pPr>
              <a:lnSpc>
                <a:spcPct val="150000"/>
              </a:lnSpc>
            </a:pPr>
            <a:r>
              <a:rPr lang="ja-JP" altLang="en-US" sz="600" dirty="0">
                <a:latin typeface="BIZ UDPゴシック" panose="020B0400000000000000" pitchFamily="50" charset="-128"/>
                <a:ea typeface="BIZ UDPゴシック" panose="020B0400000000000000" pitchFamily="50" charset="-128"/>
              </a:rPr>
              <a:t>　　　　　家計診断・相談サービス「オカネコ」調べ</a:t>
            </a:r>
            <a:endParaRPr lang="en-US" altLang="ja-JP" sz="600" dirty="0">
              <a:latin typeface="BIZ UDPゴシック" panose="020B0400000000000000" pitchFamily="50" charset="-128"/>
              <a:ea typeface="BIZ UDPゴシック" panose="020B0400000000000000" pitchFamily="50" charset="-128"/>
            </a:endParaRPr>
          </a:p>
        </p:txBody>
      </p:sp>
      <p:sp>
        <p:nvSpPr>
          <p:cNvPr id="5" name="フッター プレースホルダー 3">
            <a:extLst>
              <a:ext uri="{FF2B5EF4-FFF2-40B4-BE49-F238E27FC236}">
                <a16:creationId xmlns:a16="http://schemas.microsoft.com/office/drawing/2014/main" id="{64CD6A7E-B086-2F99-F8EA-82BFC4BDB4B3}"/>
              </a:ext>
            </a:extLst>
          </p:cNvPr>
          <p:cNvSpPr txBox="1">
            <a:spLocks/>
          </p:cNvSpPr>
          <p:nvPr/>
        </p:nvSpPr>
        <p:spPr>
          <a:xfrm>
            <a:off x="3316222" y="6454997"/>
            <a:ext cx="3273554" cy="290478"/>
          </a:xfrm>
          <a:prstGeom prst="rect">
            <a:avLst/>
          </a:prstGeom>
          <a:noFill/>
          <a:ln>
            <a:noFill/>
          </a:ln>
        </p:spPr>
        <p:txBody>
          <a:bodyPr spcFirstLastPara="1" wrap="square" lIns="82939" tIns="41458" rIns="82939" bIns="41458"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SzPts val="1400"/>
              <a:buFont typeface="Arial"/>
              <a:buNone/>
              <a:defRPr sz="1052" b="0" i="0" u="none" strike="noStrike" cap="none">
                <a:solidFill>
                  <a:srgbClr val="888888"/>
                </a:solidFill>
                <a:latin typeface="UD デジタル 教科書体 NK-B" panose="02020700000000000000" pitchFamily="18" charset="-128"/>
                <a:ea typeface="UD デジタル 教科書体 NK-B" panose="02020700000000000000" pitchFamily="18" charset="-128"/>
                <a:cs typeface="Arial"/>
                <a:sym typeface="Arial"/>
              </a:defRPr>
            </a:lvl1pPr>
            <a:lvl2pPr marR="0" lvl="1"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9pPr>
          </a:lstStyle>
          <a:p>
            <a:r>
              <a:rPr lang="en-US" altLang="ja-JP" sz="954" dirty="0">
                <a:latin typeface="BIZ UDPゴシック" panose="020B0400000000000000" pitchFamily="50" charset="-128"/>
                <a:ea typeface="BIZ UDPゴシック" panose="020B0400000000000000" pitchFamily="50" charset="-128"/>
              </a:rPr>
              <a:t>©2025</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kids</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money</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school</a:t>
            </a:r>
            <a:endParaRPr lang="ja-JP" altLang="en-US" sz="954"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60748058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81D2E0-21D4-FBA7-4E16-518906FA3898}"/>
            </a:ext>
          </a:extLst>
        </p:cNvPr>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FED94350-4F9B-A54D-9050-424F14DB5903}"/>
              </a:ext>
            </a:extLst>
          </p:cNvPr>
          <p:cNvSpPr txBox="1"/>
          <p:nvPr/>
        </p:nvSpPr>
        <p:spPr>
          <a:xfrm>
            <a:off x="560817" y="1621958"/>
            <a:ext cx="5538769"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b="1" dirty="0">
                <a:solidFill>
                  <a:srgbClr val="E7E6E6">
                    <a:lumMod val="25000"/>
                  </a:srgbClr>
                </a:solidFill>
                <a:latin typeface="BIZ UDPゴシック" panose="020B0400000000000000" pitchFamily="50" charset="-128"/>
                <a:ea typeface="BIZ UDPゴシック" panose="020B0400000000000000" pitchFamily="50" charset="-128"/>
              </a:rPr>
              <a:t>年金や老後の必要費用など</a:t>
            </a:r>
            <a:r>
              <a:rPr kumimoji="1" lang="ja-JP" altLang="en-US" sz="1800" b="1" i="0" u="none" strike="noStrike" kern="1200" cap="none" spc="0" normalizeH="0" baseline="0" noProof="0" dirty="0">
                <a:ln>
                  <a:noFill/>
                </a:ln>
                <a:solidFill>
                  <a:srgbClr val="E7E6E6">
                    <a:lumMod val="25000"/>
                  </a:srgbClr>
                </a:solidFill>
                <a:effectLst/>
                <a:uLnTx/>
                <a:uFillTx/>
                <a:latin typeface="BIZ UDPゴシック" panose="020B0400000000000000" pitchFamily="50" charset="-128"/>
                <a:ea typeface="BIZ UDPゴシック" panose="020B0400000000000000" pitchFamily="50" charset="-128"/>
                <a:cs typeface="+mn-cs"/>
              </a:rPr>
              <a:t>の話を挟みます</a:t>
            </a:r>
          </a:p>
        </p:txBody>
      </p:sp>
      <p:sp>
        <p:nvSpPr>
          <p:cNvPr id="4" name="テキスト ボックス 3">
            <a:extLst>
              <a:ext uri="{FF2B5EF4-FFF2-40B4-BE49-F238E27FC236}">
                <a16:creationId xmlns:a16="http://schemas.microsoft.com/office/drawing/2014/main" id="{EDAD6457-A73A-61BA-FDDC-90B724815E69}"/>
              </a:ext>
            </a:extLst>
          </p:cNvPr>
          <p:cNvSpPr txBox="1"/>
          <p:nvPr/>
        </p:nvSpPr>
        <p:spPr>
          <a:xfrm>
            <a:off x="440689" y="512127"/>
            <a:ext cx="6191605" cy="584775"/>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E7E6E6">
                    <a:lumMod val="25000"/>
                  </a:srgbClr>
                </a:solidFill>
                <a:effectLst/>
                <a:uLnTx/>
                <a:uFillTx/>
                <a:latin typeface="BIZ UDPゴシック" panose="020B0400000000000000" pitchFamily="50" charset="-128"/>
                <a:ea typeface="BIZ UDPゴシック" panose="020B0400000000000000" pitchFamily="50" charset="-128"/>
                <a:cs typeface="+mn-cs"/>
              </a:rPr>
              <a:t>子どもの将来のためのお金の話　～子どもに負担をかけない老後のお金～</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dirty="0">
              <a:ln>
                <a:noFill/>
              </a:ln>
              <a:solidFill>
                <a:srgbClr val="E7E6E6">
                  <a:lumMod val="25000"/>
                </a:srgbClr>
              </a:solidFill>
              <a:effectLst/>
              <a:uLnTx/>
              <a:uFillTx/>
              <a:latin typeface="BIZ UDPゴシック" panose="020B0400000000000000" pitchFamily="50" charset="-128"/>
              <a:ea typeface="BIZ UDPゴシック" panose="020B0400000000000000" pitchFamily="50" charset="-128"/>
              <a:cs typeface="+mn-cs"/>
            </a:endParaRPr>
          </a:p>
        </p:txBody>
      </p:sp>
    </p:spTree>
    <p:extLst>
      <p:ext uri="{BB962C8B-B14F-4D97-AF65-F5344CB8AC3E}">
        <p14:creationId xmlns:p14="http://schemas.microsoft.com/office/powerpoint/2010/main" val="11707749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ABFEA4-EEE6-11A9-B86B-47F5E66DED7F}"/>
            </a:ext>
          </a:extLst>
        </p:cNvPr>
        <p:cNvGrpSpPr/>
        <p:nvPr/>
      </p:nvGrpSpPr>
      <p:grpSpPr>
        <a:xfrm>
          <a:off x="0" y="0"/>
          <a:ext cx="0" cy="0"/>
          <a:chOff x="0" y="0"/>
          <a:chExt cx="0" cy="0"/>
        </a:xfrm>
      </p:grpSpPr>
      <p:sp>
        <p:nvSpPr>
          <p:cNvPr id="22" name="正方形/長方形 21">
            <a:extLst>
              <a:ext uri="{FF2B5EF4-FFF2-40B4-BE49-F238E27FC236}">
                <a16:creationId xmlns:a16="http://schemas.microsoft.com/office/drawing/2014/main" id="{9A8489CA-BF98-BE3C-3B8A-FFBDED098E1C}"/>
              </a:ext>
            </a:extLst>
          </p:cNvPr>
          <p:cNvSpPr/>
          <p:nvPr/>
        </p:nvSpPr>
        <p:spPr>
          <a:xfrm>
            <a:off x="1071438" y="5308001"/>
            <a:ext cx="3315735" cy="313811"/>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sp>
        <p:nvSpPr>
          <p:cNvPr id="17" name="テキスト ボックス 16">
            <a:extLst>
              <a:ext uri="{FF2B5EF4-FFF2-40B4-BE49-F238E27FC236}">
                <a16:creationId xmlns:a16="http://schemas.microsoft.com/office/drawing/2014/main" id="{3C7EF7B7-4FF0-AF67-3545-2777A97F38CD}"/>
              </a:ext>
            </a:extLst>
          </p:cNvPr>
          <p:cNvSpPr txBox="1"/>
          <p:nvPr/>
        </p:nvSpPr>
        <p:spPr>
          <a:xfrm>
            <a:off x="1006350" y="4731050"/>
            <a:ext cx="7336461" cy="971676"/>
          </a:xfrm>
          <a:prstGeom prst="rect">
            <a:avLst/>
          </a:prstGeom>
          <a:noFill/>
        </p:spPr>
        <p:txBody>
          <a:bodyPr wrap="square" rtlCol="0">
            <a:spAutoFit/>
          </a:bodyP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dirty="0">
                <a:solidFill>
                  <a:prstClr val="black"/>
                </a:solidFill>
                <a:latin typeface="BIZ UDPゴシック" panose="020B0400000000000000" pitchFamily="50" charset="-128"/>
                <a:ea typeface="BIZ UDPゴシック" panose="020B0400000000000000" pitchFamily="50" charset="-128"/>
              </a:rPr>
              <a:t>子どもの成長や家庭の変化に合わせて、</a:t>
            </a:r>
            <a:endParaRPr kumimoji="1" lang="en-US" altLang="ja-JP" sz="2000" b="1" dirty="0">
              <a:solidFill>
                <a:prstClr val="black"/>
              </a:solidFill>
              <a:latin typeface="BIZ UDPゴシック" panose="020B0400000000000000" pitchFamily="50" charset="-128"/>
              <a:ea typeface="BIZ UDPゴシック" panose="020B0400000000000000" pitchFamily="50" charset="-128"/>
            </a:endParaRPr>
          </a:p>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dirty="0">
                <a:solidFill>
                  <a:prstClr val="black"/>
                </a:solidFill>
                <a:latin typeface="BIZ UDPゴシック" panose="020B0400000000000000" pitchFamily="50" charset="-128"/>
                <a:ea typeface="BIZ UDPゴシック" panose="020B0400000000000000" pitchFamily="50" charset="-128"/>
              </a:rPr>
              <a:t>ライフプランは見直していく</a:t>
            </a:r>
            <a:endParaRPr kumimoji="1" lang="ja-JP" altLang="en-US" sz="20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21" name="正方形/長方形 20">
            <a:extLst>
              <a:ext uri="{FF2B5EF4-FFF2-40B4-BE49-F238E27FC236}">
                <a16:creationId xmlns:a16="http://schemas.microsoft.com/office/drawing/2014/main" id="{43815C15-A992-0FAE-4CB1-6BA95CAC8A3A}"/>
              </a:ext>
            </a:extLst>
          </p:cNvPr>
          <p:cNvSpPr/>
          <p:nvPr/>
        </p:nvSpPr>
        <p:spPr>
          <a:xfrm>
            <a:off x="4621044" y="4012118"/>
            <a:ext cx="1345706" cy="313811"/>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pic>
        <p:nvPicPr>
          <p:cNvPr id="10" name="図 9">
            <a:extLst>
              <a:ext uri="{FF2B5EF4-FFF2-40B4-BE49-F238E27FC236}">
                <a16:creationId xmlns:a16="http://schemas.microsoft.com/office/drawing/2014/main" id="{B71E4663-801C-B17C-C329-307513D26FB2}"/>
              </a:ext>
            </a:extLst>
          </p:cNvPr>
          <p:cNvPicPr>
            <a:picLocks noChangeAspect="1"/>
          </p:cNvPicPr>
          <p:nvPr/>
        </p:nvPicPr>
        <p:blipFill>
          <a:blip r:embed="rId3"/>
          <a:stretch>
            <a:fillRect/>
          </a:stretch>
        </p:blipFill>
        <p:spPr>
          <a:xfrm>
            <a:off x="789709" y="3163666"/>
            <a:ext cx="234860" cy="241571"/>
          </a:xfrm>
          <a:prstGeom prst="rect">
            <a:avLst/>
          </a:prstGeom>
        </p:spPr>
      </p:pic>
      <p:sp>
        <p:nvSpPr>
          <p:cNvPr id="2" name="テキスト ボックス 1">
            <a:extLst>
              <a:ext uri="{FF2B5EF4-FFF2-40B4-BE49-F238E27FC236}">
                <a16:creationId xmlns:a16="http://schemas.microsoft.com/office/drawing/2014/main" id="{96EA14E6-7C88-6259-B4BA-2744B609D673}"/>
              </a:ext>
            </a:extLst>
          </p:cNvPr>
          <p:cNvSpPr txBox="1"/>
          <p:nvPr/>
        </p:nvSpPr>
        <p:spPr>
          <a:xfrm>
            <a:off x="440689" y="512127"/>
            <a:ext cx="6191605"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E7E6E6">
                    <a:lumMod val="25000"/>
                  </a:srgbClr>
                </a:solidFill>
                <a:effectLst/>
                <a:uLnTx/>
                <a:uFillTx/>
                <a:latin typeface="BIZ UDPゴシック" panose="020B0400000000000000" pitchFamily="50" charset="-128"/>
                <a:ea typeface="BIZ UDPゴシック" panose="020B0400000000000000" pitchFamily="50" charset="-128"/>
                <a:cs typeface="+mn-cs"/>
              </a:rPr>
              <a:t>子どもの将来のためのお金の話　～子どもの将来のために今できること～</a:t>
            </a:r>
            <a:endParaRPr kumimoji="1" lang="ja-JP" altLang="en-US" sz="1800" b="1" i="0" u="none" strike="noStrike" kern="1200" cap="none" spc="0" normalizeH="0" baseline="0" noProof="0" dirty="0">
              <a:ln>
                <a:noFill/>
              </a:ln>
              <a:solidFill>
                <a:srgbClr val="E7E6E6">
                  <a:lumMod val="25000"/>
                </a:srgbClr>
              </a:solidFill>
              <a:effectLst/>
              <a:uLnTx/>
              <a:uFillTx/>
              <a:latin typeface="BIZ UDPゴシック" panose="020B0400000000000000" pitchFamily="50" charset="-128"/>
              <a:ea typeface="BIZ UDPゴシック" panose="020B0400000000000000" pitchFamily="50" charset="-128"/>
              <a:cs typeface="+mn-cs"/>
            </a:endParaRPr>
          </a:p>
        </p:txBody>
      </p:sp>
      <p:sp>
        <p:nvSpPr>
          <p:cNvPr id="4" name="テキスト ボックス 3">
            <a:extLst>
              <a:ext uri="{FF2B5EF4-FFF2-40B4-BE49-F238E27FC236}">
                <a16:creationId xmlns:a16="http://schemas.microsoft.com/office/drawing/2014/main" id="{EA5A9BD5-445A-5A3D-8C9D-ED29EB27B679}"/>
              </a:ext>
            </a:extLst>
          </p:cNvPr>
          <p:cNvSpPr txBox="1"/>
          <p:nvPr/>
        </p:nvSpPr>
        <p:spPr>
          <a:xfrm>
            <a:off x="713305" y="1312321"/>
            <a:ext cx="7749722"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F4A169"/>
                </a:solidFill>
                <a:effectLst/>
                <a:uLnTx/>
                <a:uFillTx/>
                <a:latin typeface="BIZ UDPゴシック" panose="020B0400000000000000" pitchFamily="50" charset="-128"/>
                <a:ea typeface="BIZ UDPゴシック" panose="020B0400000000000000" pitchFamily="50" charset="-128"/>
                <a:cs typeface="+mn-cs"/>
              </a:rPr>
              <a:t> まとめ</a:t>
            </a:r>
          </a:p>
        </p:txBody>
      </p:sp>
      <p:pic>
        <p:nvPicPr>
          <p:cNvPr id="6" name="図 5">
            <a:extLst>
              <a:ext uri="{FF2B5EF4-FFF2-40B4-BE49-F238E27FC236}">
                <a16:creationId xmlns:a16="http://schemas.microsoft.com/office/drawing/2014/main" id="{17E26C14-2CCF-47AF-8F6E-9CA10EF4D3F0}"/>
              </a:ext>
            </a:extLst>
          </p:cNvPr>
          <p:cNvPicPr>
            <a:picLocks noChangeAspect="1"/>
          </p:cNvPicPr>
          <p:nvPr/>
        </p:nvPicPr>
        <p:blipFill>
          <a:blip r:embed="rId4"/>
          <a:stretch>
            <a:fillRect/>
          </a:stretch>
        </p:blipFill>
        <p:spPr>
          <a:xfrm flipH="1">
            <a:off x="581042" y="1263737"/>
            <a:ext cx="45719" cy="384042"/>
          </a:xfrm>
          <a:prstGeom prst="rect">
            <a:avLst/>
          </a:prstGeom>
        </p:spPr>
      </p:pic>
      <p:pic>
        <p:nvPicPr>
          <p:cNvPr id="7" name="図 6">
            <a:extLst>
              <a:ext uri="{FF2B5EF4-FFF2-40B4-BE49-F238E27FC236}">
                <a16:creationId xmlns:a16="http://schemas.microsoft.com/office/drawing/2014/main" id="{51021045-265C-C323-4220-CF8C0B8A73ED}"/>
              </a:ext>
            </a:extLst>
          </p:cNvPr>
          <p:cNvPicPr>
            <a:picLocks noChangeAspect="1"/>
          </p:cNvPicPr>
          <p:nvPr/>
        </p:nvPicPr>
        <p:blipFill>
          <a:blip r:embed="rId3"/>
          <a:stretch>
            <a:fillRect/>
          </a:stretch>
        </p:blipFill>
        <p:spPr>
          <a:xfrm>
            <a:off x="789709" y="1860863"/>
            <a:ext cx="234860" cy="241571"/>
          </a:xfrm>
          <a:prstGeom prst="rect">
            <a:avLst/>
          </a:prstGeom>
        </p:spPr>
      </p:pic>
      <p:pic>
        <p:nvPicPr>
          <p:cNvPr id="13" name="図 12">
            <a:extLst>
              <a:ext uri="{FF2B5EF4-FFF2-40B4-BE49-F238E27FC236}">
                <a16:creationId xmlns:a16="http://schemas.microsoft.com/office/drawing/2014/main" id="{E6E655A3-ED9C-4BE7-8454-0CD6FDB1484A}"/>
              </a:ext>
            </a:extLst>
          </p:cNvPr>
          <p:cNvPicPr>
            <a:picLocks noChangeAspect="1"/>
          </p:cNvPicPr>
          <p:nvPr/>
        </p:nvPicPr>
        <p:blipFill>
          <a:blip r:embed="rId3"/>
          <a:stretch>
            <a:fillRect/>
          </a:stretch>
        </p:blipFill>
        <p:spPr>
          <a:xfrm>
            <a:off x="789709" y="4049894"/>
            <a:ext cx="234860" cy="241571"/>
          </a:xfrm>
          <a:prstGeom prst="rect">
            <a:avLst/>
          </a:prstGeom>
        </p:spPr>
      </p:pic>
      <p:pic>
        <p:nvPicPr>
          <p:cNvPr id="16" name="図 15">
            <a:extLst>
              <a:ext uri="{FF2B5EF4-FFF2-40B4-BE49-F238E27FC236}">
                <a16:creationId xmlns:a16="http://schemas.microsoft.com/office/drawing/2014/main" id="{F824C7A8-0670-05C3-7A51-00375D8B842B}"/>
              </a:ext>
            </a:extLst>
          </p:cNvPr>
          <p:cNvPicPr>
            <a:picLocks noChangeAspect="1"/>
          </p:cNvPicPr>
          <p:nvPr/>
        </p:nvPicPr>
        <p:blipFill>
          <a:blip r:embed="rId3"/>
          <a:stretch>
            <a:fillRect/>
          </a:stretch>
        </p:blipFill>
        <p:spPr>
          <a:xfrm>
            <a:off x="789709" y="4882025"/>
            <a:ext cx="234860" cy="241571"/>
          </a:xfrm>
          <a:prstGeom prst="rect">
            <a:avLst/>
          </a:prstGeom>
        </p:spPr>
      </p:pic>
      <p:sp>
        <p:nvSpPr>
          <p:cNvPr id="18" name="正方形/長方形 17">
            <a:extLst>
              <a:ext uri="{FF2B5EF4-FFF2-40B4-BE49-F238E27FC236}">
                <a16:creationId xmlns:a16="http://schemas.microsoft.com/office/drawing/2014/main" id="{1B7957FE-9607-B029-CA24-2F91B1AA2C7F}"/>
              </a:ext>
            </a:extLst>
          </p:cNvPr>
          <p:cNvSpPr/>
          <p:nvPr/>
        </p:nvSpPr>
        <p:spPr>
          <a:xfrm>
            <a:off x="1071439" y="2320264"/>
            <a:ext cx="3802119" cy="313811"/>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sp>
        <p:nvSpPr>
          <p:cNvPr id="19" name="正方形/長方形 18">
            <a:extLst>
              <a:ext uri="{FF2B5EF4-FFF2-40B4-BE49-F238E27FC236}">
                <a16:creationId xmlns:a16="http://schemas.microsoft.com/office/drawing/2014/main" id="{7688BE02-A090-6FBB-4CA0-8449884A8237}"/>
              </a:ext>
            </a:extLst>
          </p:cNvPr>
          <p:cNvSpPr/>
          <p:nvPr/>
        </p:nvSpPr>
        <p:spPr>
          <a:xfrm>
            <a:off x="1860483" y="3127597"/>
            <a:ext cx="1699839" cy="313811"/>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sp>
        <p:nvSpPr>
          <p:cNvPr id="20" name="正方形/長方形 19">
            <a:extLst>
              <a:ext uri="{FF2B5EF4-FFF2-40B4-BE49-F238E27FC236}">
                <a16:creationId xmlns:a16="http://schemas.microsoft.com/office/drawing/2014/main" id="{A726A312-2DD0-4687-0C59-E6CE8646A31A}"/>
              </a:ext>
            </a:extLst>
          </p:cNvPr>
          <p:cNvSpPr/>
          <p:nvPr/>
        </p:nvSpPr>
        <p:spPr>
          <a:xfrm>
            <a:off x="4674579" y="3117400"/>
            <a:ext cx="3000544" cy="313811"/>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cxnSp>
        <p:nvCxnSpPr>
          <p:cNvPr id="23" name="直線コネクタ 22">
            <a:extLst>
              <a:ext uri="{FF2B5EF4-FFF2-40B4-BE49-F238E27FC236}">
                <a16:creationId xmlns:a16="http://schemas.microsoft.com/office/drawing/2014/main" id="{E9C0AB9A-4F80-7B87-16CF-84110E72C9BE}"/>
              </a:ext>
            </a:extLst>
          </p:cNvPr>
          <p:cNvCxnSpPr>
            <a:cxnSpLocks/>
          </p:cNvCxnSpPr>
          <p:nvPr/>
        </p:nvCxnSpPr>
        <p:spPr>
          <a:xfrm>
            <a:off x="789709" y="2838531"/>
            <a:ext cx="8326582" cy="0"/>
          </a:xfrm>
          <a:prstGeom prst="line">
            <a:avLst/>
          </a:prstGeom>
        </p:spPr>
        <p:style>
          <a:lnRef idx="1">
            <a:schemeClr val="accent2"/>
          </a:lnRef>
          <a:fillRef idx="0">
            <a:schemeClr val="accent2"/>
          </a:fillRef>
          <a:effectRef idx="0">
            <a:schemeClr val="accent2"/>
          </a:effectRef>
          <a:fontRef idx="minor">
            <a:schemeClr val="tx1"/>
          </a:fontRef>
        </p:style>
      </p:cxnSp>
      <p:cxnSp>
        <p:nvCxnSpPr>
          <p:cNvPr id="24" name="直線コネクタ 23">
            <a:extLst>
              <a:ext uri="{FF2B5EF4-FFF2-40B4-BE49-F238E27FC236}">
                <a16:creationId xmlns:a16="http://schemas.microsoft.com/office/drawing/2014/main" id="{35B9486B-095D-69D7-A13B-DBF829E118EC}"/>
              </a:ext>
            </a:extLst>
          </p:cNvPr>
          <p:cNvCxnSpPr>
            <a:cxnSpLocks/>
          </p:cNvCxnSpPr>
          <p:nvPr/>
        </p:nvCxnSpPr>
        <p:spPr>
          <a:xfrm>
            <a:off x="789709" y="3772293"/>
            <a:ext cx="8326582" cy="0"/>
          </a:xfrm>
          <a:prstGeom prst="line">
            <a:avLst/>
          </a:prstGeom>
        </p:spPr>
        <p:style>
          <a:lnRef idx="1">
            <a:schemeClr val="accent2"/>
          </a:lnRef>
          <a:fillRef idx="0">
            <a:schemeClr val="accent2"/>
          </a:fillRef>
          <a:effectRef idx="0">
            <a:schemeClr val="accent2"/>
          </a:effectRef>
          <a:fontRef idx="minor">
            <a:schemeClr val="tx1"/>
          </a:fontRef>
        </p:style>
      </p:cxnSp>
      <p:cxnSp>
        <p:nvCxnSpPr>
          <p:cNvPr id="26" name="直線コネクタ 25">
            <a:extLst>
              <a:ext uri="{FF2B5EF4-FFF2-40B4-BE49-F238E27FC236}">
                <a16:creationId xmlns:a16="http://schemas.microsoft.com/office/drawing/2014/main" id="{90F02CFF-DDAC-ED7D-E564-86B17C646656}"/>
              </a:ext>
            </a:extLst>
          </p:cNvPr>
          <p:cNvCxnSpPr>
            <a:cxnSpLocks/>
          </p:cNvCxnSpPr>
          <p:nvPr/>
        </p:nvCxnSpPr>
        <p:spPr>
          <a:xfrm>
            <a:off x="789709" y="4569961"/>
            <a:ext cx="8326582" cy="0"/>
          </a:xfrm>
          <a:prstGeom prst="line">
            <a:avLst/>
          </a:prstGeom>
        </p:spPr>
        <p:style>
          <a:lnRef idx="1">
            <a:schemeClr val="accent2"/>
          </a:lnRef>
          <a:fillRef idx="0">
            <a:schemeClr val="accent2"/>
          </a:fillRef>
          <a:effectRef idx="0">
            <a:schemeClr val="accent2"/>
          </a:effectRef>
          <a:fontRef idx="minor">
            <a:schemeClr val="tx1"/>
          </a:fontRef>
        </p:style>
      </p:cxnSp>
      <p:sp>
        <p:nvSpPr>
          <p:cNvPr id="8" name="テキスト ボックス 7">
            <a:extLst>
              <a:ext uri="{FF2B5EF4-FFF2-40B4-BE49-F238E27FC236}">
                <a16:creationId xmlns:a16="http://schemas.microsoft.com/office/drawing/2014/main" id="{2E65244E-E9B5-F307-F112-BF0AC5C4C369}"/>
              </a:ext>
            </a:extLst>
          </p:cNvPr>
          <p:cNvSpPr txBox="1"/>
          <p:nvPr/>
        </p:nvSpPr>
        <p:spPr>
          <a:xfrm>
            <a:off x="1006349" y="1712579"/>
            <a:ext cx="7336461" cy="971676"/>
          </a:xfrm>
          <a:prstGeom prst="rect">
            <a:avLst/>
          </a:prstGeom>
          <a:noFill/>
        </p:spPr>
        <p:txBody>
          <a:bodyPr wrap="square" rtlCol="0">
            <a:spAutoFit/>
          </a:bodyP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子どもの将来のためにお金の準備をしたいが、</a:t>
            </a:r>
            <a:endParaRPr kumimoji="1" lang="en-US" altLang="ja-JP" sz="20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何から始めればいいか分からない人は多い</a:t>
            </a:r>
          </a:p>
        </p:txBody>
      </p:sp>
      <p:sp>
        <p:nvSpPr>
          <p:cNvPr id="11" name="テキスト ボックス 10">
            <a:extLst>
              <a:ext uri="{FF2B5EF4-FFF2-40B4-BE49-F238E27FC236}">
                <a16:creationId xmlns:a16="http://schemas.microsoft.com/office/drawing/2014/main" id="{88D0EE17-889A-EC94-6AE1-38E3C174F527}"/>
              </a:ext>
            </a:extLst>
          </p:cNvPr>
          <p:cNvSpPr txBox="1"/>
          <p:nvPr/>
        </p:nvSpPr>
        <p:spPr>
          <a:xfrm>
            <a:off x="1006350" y="3002963"/>
            <a:ext cx="8109941" cy="475515"/>
          </a:xfrm>
          <a:prstGeom prst="rect">
            <a:avLst/>
          </a:prstGeom>
          <a:noFill/>
        </p:spPr>
        <p:txBody>
          <a:bodyPr wrap="square" rtlCol="0">
            <a:spAutoFit/>
          </a:bodyP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dirty="0">
                <a:solidFill>
                  <a:prstClr val="black"/>
                </a:solidFill>
                <a:latin typeface="BIZ UDPゴシック" panose="020B0400000000000000" pitchFamily="50" charset="-128"/>
                <a:ea typeface="BIZ UDPゴシック" panose="020B0400000000000000" pitchFamily="50" charset="-128"/>
              </a:rPr>
              <a:t>まずは情報を得ること、そしてライフプランを立てることが有効</a:t>
            </a:r>
            <a:endParaRPr kumimoji="1" lang="ja-JP" altLang="en-US" sz="20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4" name="テキスト ボックス 13">
            <a:extLst>
              <a:ext uri="{FF2B5EF4-FFF2-40B4-BE49-F238E27FC236}">
                <a16:creationId xmlns:a16="http://schemas.microsoft.com/office/drawing/2014/main" id="{7F586DE7-8732-8F01-F535-41D76D509363}"/>
              </a:ext>
            </a:extLst>
          </p:cNvPr>
          <p:cNvSpPr txBox="1"/>
          <p:nvPr/>
        </p:nvSpPr>
        <p:spPr>
          <a:xfrm>
            <a:off x="1006350" y="3879463"/>
            <a:ext cx="7336461" cy="475515"/>
          </a:xfrm>
          <a:prstGeom prst="rect">
            <a:avLst/>
          </a:prstGeom>
          <a:noFill/>
        </p:spPr>
        <p:txBody>
          <a:bodyPr wrap="square" rtlCol="0">
            <a:spAutoFit/>
          </a:bodyP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お金の準備をする方法として、</a:t>
            </a:r>
            <a:r>
              <a:rPr kumimoji="1" lang="ja-JP" altLang="en-US" sz="2000" b="1" dirty="0">
                <a:solidFill>
                  <a:prstClr val="black"/>
                </a:solidFill>
                <a:latin typeface="BIZ UDPゴシック" panose="020B0400000000000000" pitchFamily="50" charset="-128"/>
                <a:ea typeface="BIZ UDPゴシック" panose="020B0400000000000000" pitchFamily="50" charset="-128"/>
              </a:rPr>
              <a:t>時間</a:t>
            </a:r>
            <a:r>
              <a:rPr kumimoji="1" lang="ja-JP" altLang="en-US" sz="20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を活用する</a:t>
            </a:r>
          </a:p>
        </p:txBody>
      </p:sp>
      <p:sp>
        <p:nvSpPr>
          <p:cNvPr id="3" name="フッター プレースホルダー 3">
            <a:extLst>
              <a:ext uri="{FF2B5EF4-FFF2-40B4-BE49-F238E27FC236}">
                <a16:creationId xmlns:a16="http://schemas.microsoft.com/office/drawing/2014/main" id="{B645A84E-465E-894D-19A6-4759C1A2F451}"/>
              </a:ext>
            </a:extLst>
          </p:cNvPr>
          <p:cNvSpPr txBox="1">
            <a:spLocks/>
          </p:cNvSpPr>
          <p:nvPr/>
        </p:nvSpPr>
        <p:spPr>
          <a:xfrm>
            <a:off x="3316222" y="6454997"/>
            <a:ext cx="3273554" cy="290478"/>
          </a:xfrm>
          <a:prstGeom prst="rect">
            <a:avLst/>
          </a:prstGeom>
          <a:noFill/>
          <a:ln>
            <a:noFill/>
          </a:ln>
        </p:spPr>
        <p:txBody>
          <a:bodyPr spcFirstLastPara="1" wrap="square" lIns="82939" tIns="41458" rIns="82939" bIns="41458"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SzPts val="1400"/>
              <a:buFont typeface="Arial"/>
              <a:buNone/>
              <a:defRPr sz="1052" b="0" i="0" u="none" strike="noStrike" cap="none">
                <a:solidFill>
                  <a:srgbClr val="888888"/>
                </a:solidFill>
                <a:latin typeface="UD デジタル 教科書体 NK-B" panose="02020700000000000000" pitchFamily="18" charset="-128"/>
                <a:ea typeface="UD デジタル 教科書体 NK-B" panose="02020700000000000000" pitchFamily="18" charset="-128"/>
                <a:cs typeface="Arial"/>
                <a:sym typeface="Arial"/>
              </a:defRPr>
            </a:lvl1pPr>
            <a:lvl2pPr marR="0" lvl="1"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9pPr>
          </a:lstStyle>
          <a:p>
            <a:r>
              <a:rPr lang="en-US" altLang="ja-JP" sz="954" dirty="0">
                <a:latin typeface="BIZ UDPゴシック" panose="020B0400000000000000" pitchFamily="50" charset="-128"/>
                <a:ea typeface="BIZ UDPゴシック" panose="020B0400000000000000" pitchFamily="50" charset="-128"/>
              </a:rPr>
              <a:t>©2025</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kids</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money</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school</a:t>
            </a:r>
            <a:endParaRPr lang="ja-JP" altLang="en-US" sz="954"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11676797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0A6574-CEE6-DDB0-AE89-F88B7A374039}"/>
            </a:ext>
          </a:extLst>
        </p:cNvPr>
        <p:cNvGrpSpPr/>
        <p:nvPr/>
      </p:nvGrpSpPr>
      <p:grpSpPr>
        <a:xfrm>
          <a:off x="0" y="0"/>
          <a:ext cx="0" cy="0"/>
          <a:chOff x="0" y="0"/>
          <a:chExt cx="0" cy="0"/>
        </a:xfrm>
      </p:grpSpPr>
      <p:grpSp>
        <p:nvGrpSpPr>
          <p:cNvPr id="3" name="グループ化 2">
            <a:extLst>
              <a:ext uri="{FF2B5EF4-FFF2-40B4-BE49-F238E27FC236}">
                <a16:creationId xmlns:a16="http://schemas.microsoft.com/office/drawing/2014/main" id="{2092744A-72E0-EDFF-281C-D6207F732BE9}"/>
              </a:ext>
            </a:extLst>
          </p:cNvPr>
          <p:cNvGrpSpPr/>
          <p:nvPr/>
        </p:nvGrpSpPr>
        <p:grpSpPr>
          <a:xfrm>
            <a:off x="10933" y="0"/>
            <a:ext cx="9906000" cy="6858000"/>
            <a:chOff x="0" y="0"/>
            <a:chExt cx="9906000" cy="6858000"/>
          </a:xfrm>
        </p:grpSpPr>
        <p:pic>
          <p:nvPicPr>
            <p:cNvPr id="4" name="図 3">
              <a:extLst>
                <a:ext uri="{FF2B5EF4-FFF2-40B4-BE49-F238E27FC236}">
                  <a16:creationId xmlns:a16="http://schemas.microsoft.com/office/drawing/2014/main" id="{73626B2C-01A7-A708-026D-614713D2ACB3}"/>
                </a:ext>
              </a:extLst>
            </p:cNvPr>
            <p:cNvPicPr>
              <a:picLocks noChangeAspect="1"/>
            </p:cNvPicPr>
            <p:nvPr/>
          </p:nvPicPr>
          <p:blipFill>
            <a:blip r:embed="rId2"/>
            <a:stretch>
              <a:fillRect/>
            </a:stretch>
          </p:blipFill>
          <p:spPr>
            <a:xfrm>
              <a:off x="0" y="0"/>
              <a:ext cx="9906000" cy="6858000"/>
            </a:xfrm>
            <a:prstGeom prst="rect">
              <a:avLst/>
            </a:prstGeom>
          </p:spPr>
        </p:pic>
        <p:sp>
          <p:nvSpPr>
            <p:cNvPr id="5" name="正方形/長方形 4">
              <a:extLst>
                <a:ext uri="{FF2B5EF4-FFF2-40B4-BE49-F238E27FC236}">
                  <a16:creationId xmlns:a16="http://schemas.microsoft.com/office/drawing/2014/main" id="{09947CC0-EE54-EDB6-D0DB-B7F9465EEA2A}"/>
                </a:ext>
              </a:extLst>
            </p:cNvPr>
            <p:cNvSpPr/>
            <p:nvPr/>
          </p:nvSpPr>
          <p:spPr>
            <a:xfrm>
              <a:off x="330200" y="368300"/>
              <a:ext cx="9207500" cy="61214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grpSp>
      <p:pic>
        <p:nvPicPr>
          <p:cNvPr id="19" name="図 18">
            <a:extLst>
              <a:ext uri="{FF2B5EF4-FFF2-40B4-BE49-F238E27FC236}">
                <a16:creationId xmlns:a16="http://schemas.microsoft.com/office/drawing/2014/main" id="{50E3CB83-B082-80DA-5501-82453B6A53ED}"/>
              </a:ext>
            </a:extLst>
          </p:cNvPr>
          <p:cNvPicPr>
            <a:picLocks noChangeAspect="1"/>
          </p:cNvPicPr>
          <p:nvPr/>
        </p:nvPicPr>
        <p:blipFill>
          <a:blip r:embed="rId3"/>
          <a:stretch>
            <a:fillRect/>
          </a:stretch>
        </p:blipFill>
        <p:spPr>
          <a:xfrm>
            <a:off x="6589768" y="-575947"/>
            <a:ext cx="5287860" cy="4578263"/>
          </a:xfrm>
          <a:prstGeom prst="rect">
            <a:avLst/>
          </a:prstGeom>
        </p:spPr>
      </p:pic>
      <p:pic>
        <p:nvPicPr>
          <p:cNvPr id="20" name="図 19">
            <a:extLst>
              <a:ext uri="{FF2B5EF4-FFF2-40B4-BE49-F238E27FC236}">
                <a16:creationId xmlns:a16="http://schemas.microsoft.com/office/drawing/2014/main" id="{10E0474C-D897-D631-AE53-20EE1A7B4510}"/>
              </a:ext>
            </a:extLst>
          </p:cNvPr>
          <p:cNvPicPr>
            <a:picLocks noChangeAspect="1"/>
          </p:cNvPicPr>
          <p:nvPr/>
        </p:nvPicPr>
        <p:blipFill>
          <a:blip r:embed="rId4"/>
          <a:stretch>
            <a:fillRect/>
          </a:stretch>
        </p:blipFill>
        <p:spPr>
          <a:xfrm>
            <a:off x="6085408" y="-192952"/>
            <a:ext cx="1683756" cy="1122504"/>
          </a:xfrm>
          <a:prstGeom prst="rect">
            <a:avLst/>
          </a:prstGeom>
        </p:spPr>
      </p:pic>
      <p:cxnSp>
        <p:nvCxnSpPr>
          <p:cNvPr id="22" name="直線コネクタ 21">
            <a:extLst>
              <a:ext uri="{FF2B5EF4-FFF2-40B4-BE49-F238E27FC236}">
                <a16:creationId xmlns:a16="http://schemas.microsoft.com/office/drawing/2014/main" id="{4BADC9EB-9F91-D894-60E6-88249FBF1A9A}"/>
              </a:ext>
            </a:extLst>
          </p:cNvPr>
          <p:cNvCxnSpPr/>
          <p:nvPr/>
        </p:nvCxnSpPr>
        <p:spPr>
          <a:xfrm>
            <a:off x="0" y="3556648"/>
            <a:ext cx="5617254" cy="0"/>
          </a:xfrm>
          <a:prstGeom prst="line">
            <a:avLst/>
          </a:prstGeom>
          <a:ln w="12700"/>
        </p:spPr>
        <p:style>
          <a:lnRef idx="1">
            <a:schemeClr val="accent2"/>
          </a:lnRef>
          <a:fillRef idx="0">
            <a:schemeClr val="accent2"/>
          </a:fillRef>
          <a:effectRef idx="0">
            <a:schemeClr val="accent2"/>
          </a:effectRef>
          <a:fontRef idx="minor">
            <a:schemeClr val="tx1"/>
          </a:fontRef>
        </p:style>
      </p:cxnSp>
      <p:sp>
        <p:nvSpPr>
          <p:cNvPr id="6" name="テキスト ボックス 5">
            <a:extLst>
              <a:ext uri="{FF2B5EF4-FFF2-40B4-BE49-F238E27FC236}">
                <a16:creationId xmlns:a16="http://schemas.microsoft.com/office/drawing/2014/main" id="{3C1B4662-EE89-8488-0226-C48EF443D9DA}"/>
              </a:ext>
            </a:extLst>
          </p:cNvPr>
          <p:cNvSpPr txBox="1"/>
          <p:nvPr/>
        </p:nvSpPr>
        <p:spPr>
          <a:xfrm>
            <a:off x="508696" y="2747499"/>
            <a:ext cx="6724528" cy="628890"/>
          </a:xfrm>
          <a:prstGeom prst="rect">
            <a:avLst/>
          </a:prstGeom>
          <a:noFill/>
        </p:spPr>
        <p:txBody>
          <a:bodyPr wrap="square" rtlCol="0">
            <a:spAutoFit/>
          </a:bodyP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8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子どもの将来のためのお金の話</a:t>
            </a:r>
            <a:endParaRPr kumimoji="1" lang="en-US" altLang="ja-JP" sz="2800" b="1" dirty="0">
              <a:solidFill>
                <a:prstClr val="black"/>
              </a:solidFill>
              <a:latin typeface="BIZ UDPゴシック" panose="020B0400000000000000" pitchFamily="50" charset="-128"/>
              <a:ea typeface="BIZ UDPゴシック" panose="020B0400000000000000" pitchFamily="50" charset="-128"/>
            </a:endParaRPr>
          </a:p>
        </p:txBody>
      </p:sp>
      <p:sp>
        <p:nvSpPr>
          <p:cNvPr id="8" name="テキスト ボックス 7">
            <a:extLst>
              <a:ext uri="{FF2B5EF4-FFF2-40B4-BE49-F238E27FC236}">
                <a16:creationId xmlns:a16="http://schemas.microsoft.com/office/drawing/2014/main" id="{11FAF33A-2ED3-1D86-DD06-B564F52188BD}"/>
              </a:ext>
            </a:extLst>
          </p:cNvPr>
          <p:cNvSpPr txBox="1"/>
          <p:nvPr/>
        </p:nvSpPr>
        <p:spPr>
          <a:xfrm>
            <a:off x="508696" y="3689907"/>
            <a:ext cx="4151781" cy="1758174"/>
          </a:xfrm>
          <a:prstGeom prst="rect">
            <a:avLst/>
          </a:prstGeom>
          <a:noFill/>
        </p:spPr>
        <p:txBody>
          <a:bodyPr wrap="square" rtlCol="0">
            <a:spAutoFit/>
          </a:bodyPr>
          <a:lstStyle/>
          <a:p>
            <a:pPr marL="0" marR="0" lvl="0" indent="0" algn="l" defTabSz="457200" rtl="0" eaLnBrk="1" fontAlgn="auto" latinLnBrk="0" hangingPunct="1">
              <a:lnSpc>
                <a:spcPct val="200000"/>
              </a:lnSpc>
              <a:spcBef>
                <a:spcPts val="0"/>
              </a:spcBef>
              <a:spcAft>
                <a:spcPts val="0"/>
              </a:spcAft>
              <a:buClrTx/>
              <a:buSzTx/>
              <a:buFontTx/>
              <a:buNone/>
              <a:tabLst/>
              <a:defRPr/>
            </a:pPr>
            <a:r>
              <a:rPr kumimoji="1" lang="ja-JP" altLang="en-US" sz="1400" b="1" i="0" u="none" strike="noStrike" kern="1200" cap="none" spc="0" normalizeH="0" baseline="0" noProof="0" dirty="0">
                <a:ln>
                  <a:noFill/>
                </a:ln>
                <a:effectLst/>
                <a:uLnTx/>
                <a:uFillTx/>
                <a:latin typeface="BIZ UDPゴシック" panose="020B0400000000000000" pitchFamily="50" charset="-128"/>
                <a:ea typeface="BIZ UDPゴシック" panose="020B0400000000000000" pitchFamily="50" charset="-128"/>
                <a:cs typeface="+mn-cs"/>
              </a:rPr>
              <a:t>１ 子育てにかかるお金</a:t>
            </a:r>
            <a:endParaRPr kumimoji="1" lang="en-US" altLang="ja-JP" sz="1400" b="1" i="0" u="none" strike="noStrike" kern="1200" cap="none" spc="0" normalizeH="0" baseline="0" noProof="0" dirty="0">
              <a:ln>
                <a:noFill/>
              </a:ln>
              <a:effectLst/>
              <a:uLnTx/>
              <a:uFillTx/>
              <a:latin typeface="BIZ UDPゴシック" panose="020B0400000000000000" pitchFamily="50" charset="-128"/>
              <a:ea typeface="BIZ UDPゴシック" panose="020B0400000000000000" pitchFamily="50" charset="-128"/>
              <a:cs typeface="+mn-cs"/>
            </a:endParaRPr>
          </a:p>
          <a:p>
            <a:pPr marL="0" marR="0" lvl="0" indent="0" algn="l" defTabSz="457200" rtl="0" eaLnBrk="1" fontAlgn="auto" latinLnBrk="0" hangingPunct="1">
              <a:lnSpc>
                <a:spcPct val="200000"/>
              </a:lnSpc>
              <a:spcBef>
                <a:spcPts val="0"/>
              </a:spcBef>
              <a:spcAft>
                <a:spcPts val="0"/>
              </a:spcAft>
              <a:buClrTx/>
              <a:buSzTx/>
              <a:buFontTx/>
              <a:buNone/>
              <a:tabLst/>
              <a:defRPr/>
            </a:pPr>
            <a:r>
              <a:rPr kumimoji="1" lang="ja-JP" altLang="en-US" sz="1400" b="1" dirty="0">
                <a:latin typeface="BIZ UDPゴシック" panose="020B0400000000000000" pitchFamily="50" charset="-128"/>
                <a:ea typeface="BIZ UDPゴシック" panose="020B0400000000000000" pitchFamily="50" charset="-128"/>
              </a:rPr>
              <a:t>２ 子どもに負担をかけない老後のお金</a:t>
            </a:r>
            <a:endParaRPr kumimoji="1" lang="en-US" altLang="ja-JP" sz="1400" b="1" dirty="0">
              <a:latin typeface="BIZ UDPゴシック" panose="020B0400000000000000" pitchFamily="50" charset="-128"/>
              <a:ea typeface="BIZ UDPゴシック" panose="020B0400000000000000" pitchFamily="50" charset="-128"/>
            </a:endParaRPr>
          </a:p>
          <a:p>
            <a:pPr marL="0" marR="0" lvl="0" indent="0" algn="l" defTabSz="457200" rtl="0" eaLnBrk="1" fontAlgn="auto" latinLnBrk="0" hangingPunct="1">
              <a:lnSpc>
                <a:spcPct val="200000"/>
              </a:lnSpc>
              <a:spcBef>
                <a:spcPts val="0"/>
              </a:spcBef>
              <a:spcAft>
                <a:spcPts val="0"/>
              </a:spcAft>
              <a:buClrTx/>
              <a:buSzTx/>
              <a:buFontTx/>
              <a:buNone/>
              <a:tabLst/>
              <a:defRPr/>
            </a:pPr>
            <a:r>
              <a:rPr kumimoji="1" lang="ja-JP" altLang="en-US" sz="1400" b="1" dirty="0">
                <a:latin typeface="BIZ UDPゴシック" panose="020B0400000000000000" pitchFamily="50" charset="-128"/>
                <a:ea typeface="BIZ UDPゴシック" panose="020B0400000000000000" pitchFamily="50" charset="-128"/>
              </a:rPr>
              <a:t>３ </a:t>
            </a:r>
            <a:r>
              <a:rPr kumimoji="1" lang="ja-JP" altLang="en-US" sz="1400" b="1" i="0" u="none" strike="noStrike" kern="1200" cap="none" spc="0" normalizeH="0" baseline="0" noProof="0" dirty="0">
                <a:ln>
                  <a:noFill/>
                </a:ln>
                <a:effectLst/>
                <a:uLnTx/>
                <a:uFillTx/>
                <a:latin typeface="BIZ UDPゴシック" panose="020B0400000000000000" pitchFamily="50" charset="-128"/>
                <a:ea typeface="BIZ UDPゴシック" panose="020B0400000000000000" pitchFamily="50" charset="-128"/>
                <a:cs typeface="+mn-cs"/>
              </a:rPr>
              <a:t>子どもの将来のために今できること</a:t>
            </a:r>
            <a:endParaRPr kumimoji="1" lang="en-US" altLang="ja-JP" sz="1400" b="1" i="0" u="none" strike="noStrike" kern="1200" cap="none" spc="0" normalizeH="0" baseline="0" noProof="0" dirty="0">
              <a:ln>
                <a:noFill/>
              </a:ln>
              <a:effectLst/>
              <a:uLnTx/>
              <a:uFillTx/>
              <a:latin typeface="BIZ UDPゴシック" panose="020B0400000000000000" pitchFamily="50" charset="-128"/>
              <a:ea typeface="BIZ UDPゴシック" panose="020B0400000000000000" pitchFamily="50" charset="-128"/>
              <a:cs typeface="+mn-cs"/>
            </a:endParaRPr>
          </a:p>
          <a:p>
            <a:pPr marL="0" marR="0" lvl="0" indent="0" algn="l" defTabSz="457200" rtl="0" eaLnBrk="1" fontAlgn="auto" latinLnBrk="0" hangingPunct="1">
              <a:lnSpc>
                <a:spcPct val="2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EF7019"/>
                </a:solidFill>
                <a:effectLst/>
                <a:highlight>
                  <a:srgbClr val="FCDFBE"/>
                </a:highlight>
                <a:uLnTx/>
                <a:uFillTx/>
                <a:latin typeface="BIZ UDPゴシック" panose="020B0400000000000000" pitchFamily="50" charset="-128"/>
                <a:ea typeface="BIZ UDPゴシック" panose="020B0400000000000000" pitchFamily="50" charset="-128"/>
                <a:cs typeface="+mn-cs"/>
              </a:rPr>
              <a:t>４ さいごに</a:t>
            </a:r>
          </a:p>
        </p:txBody>
      </p:sp>
      <p:grpSp>
        <p:nvGrpSpPr>
          <p:cNvPr id="7" name="グループ化 6">
            <a:extLst>
              <a:ext uri="{FF2B5EF4-FFF2-40B4-BE49-F238E27FC236}">
                <a16:creationId xmlns:a16="http://schemas.microsoft.com/office/drawing/2014/main" id="{1C73B816-8B1B-1C55-C28A-F949E9E76254}"/>
              </a:ext>
            </a:extLst>
          </p:cNvPr>
          <p:cNvGrpSpPr/>
          <p:nvPr/>
        </p:nvGrpSpPr>
        <p:grpSpPr>
          <a:xfrm>
            <a:off x="651731" y="2388138"/>
            <a:ext cx="1315079" cy="415486"/>
            <a:chOff x="504143" y="1165999"/>
            <a:chExt cx="1603022" cy="506459"/>
          </a:xfrm>
        </p:grpSpPr>
        <p:pic>
          <p:nvPicPr>
            <p:cNvPr id="9" name="図 8">
              <a:extLst>
                <a:ext uri="{FF2B5EF4-FFF2-40B4-BE49-F238E27FC236}">
                  <a16:creationId xmlns:a16="http://schemas.microsoft.com/office/drawing/2014/main" id="{AB25D83C-1E22-F500-EB5D-15290A263968}"/>
                </a:ext>
              </a:extLst>
            </p:cNvPr>
            <p:cNvPicPr>
              <a:picLocks noChangeAspect="1"/>
            </p:cNvPicPr>
            <p:nvPr/>
          </p:nvPicPr>
          <p:blipFill>
            <a:blip r:embed="rId5"/>
            <a:stretch>
              <a:fillRect/>
            </a:stretch>
          </p:blipFill>
          <p:spPr>
            <a:xfrm>
              <a:off x="504143" y="1175747"/>
              <a:ext cx="1603022" cy="496711"/>
            </a:xfrm>
            <a:prstGeom prst="rect">
              <a:avLst/>
            </a:prstGeom>
          </p:spPr>
        </p:pic>
        <p:sp>
          <p:nvSpPr>
            <p:cNvPr id="10" name="タイトル 1">
              <a:extLst>
                <a:ext uri="{FF2B5EF4-FFF2-40B4-BE49-F238E27FC236}">
                  <a16:creationId xmlns:a16="http://schemas.microsoft.com/office/drawing/2014/main" id="{21C80BE0-2256-2226-F7FE-A27A772BD773}"/>
                </a:ext>
              </a:extLst>
            </p:cNvPr>
            <p:cNvSpPr txBox="1">
              <a:spLocks/>
            </p:cNvSpPr>
            <p:nvPr/>
          </p:nvSpPr>
          <p:spPr>
            <a:xfrm>
              <a:off x="752496" y="1165999"/>
              <a:ext cx="1194450" cy="456315"/>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kumimoji="1" sz="3300" kern="1200">
                  <a:solidFill>
                    <a:schemeClr val="tx1"/>
                  </a:solidFill>
                  <a:latin typeface="+mj-lt"/>
                  <a:ea typeface="+mj-ea"/>
                  <a:cs typeface="+mj-cs"/>
                </a:defRPr>
              </a:lvl1pPr>
            </a:lstStyle>
            <a:p>
              <a:r>
                <a:rPr lang="ja-JP" altLang="en-US" sz="1600" b="1" dirty="0">
                  <a:solidFill>
                    <a:schemeClr val="bg1"/>
                  </a:solidFill>
                  <a:latin typeface="BIZ UDPゴシック" panose="020B0400000000000000" pitchFamily="50" charset="-128"/>
                  <a:ea typeface="BIZ UDPゴシック" panose="020B0400000000000000" pitchFamily="50" charset="-128"/>
                </a:rPr>
                <a:t>パート </a:t>
              </a:r>
              <a:r>
                <a:rPr lang="en-US" altLang="ja-JP" sz="1600" b="1" dirty="0">
                  <a:solidFill>
                    <a:schemeClr val="bg1"/>
                  </a:solidFill>
                  <a:latin typeface="BIZ UDPゴシック" panose="020B0400000000000000" pitchFamily="50" charset="-128"/>
                  <a:ea typeface="BIZ UDPゴシック" panose="020B0400000000000000" pitchFamily="50" charset="-128"/>
                </a:rPr>
                <a:t>2</a:t>
              </a:r>
              <a:endParaRPr lang="ja-JP" altLang="en-US" sz="1600" b="1" dirty="0">
                <a:solidFill>
                  <a:schemeClr val="bg1"/>
                </a:solidFill>
                <a:latin typeface="BIZ UDPゴシック" panose="020B0400000000000000" pitchFamily="50" charset="-128"/>
                <a:ea typeface="BIZ UDPゴシック" panose="020B0400000000000000" pitchFamily="50" charset="-128"/>
              </a:endParaRPr>
            </a:p>
          </p:txBody>
        </p:sp>
      </p:grpSp>
      <p:sp>
        <p:nvSpPr>
          <p:cNvPr id="2" name="フッター プレースホルダー 3">
            <a:extLst>
              <a:ext uri="{FF2B5EF4-FFF2-40B4-BE49-F238E27FC236}">
                <a16:creationId xmlns:a16="http://schemas.microsoft.com/office/drawing/2014/main" id="{8ACB3FBB-574E-C3FC-08F5-185AD6E56AF9}"/>
              </a:ext>
            </a:extLst>
          </p:cNvPr>
          <p:cNvSpPr txBox="1">
            <a:spLocks/>
          </p:cNvSpPr>
          <p:nvPr/>
        </p:nvSpPr>
        <p:spPr>
          <a:xfrm>
            <a:off x="3316222" y="6454997"/>
            <a:ext cx="3273554" cy="290478"/>
          </a:xfrm>
          <a:prstGeom prst="rect">
            <a:avLst/>
          </a:prstGeom>
          <a:noFill/>
          <a:ln>
            <a:noFill/>
          </a:ln>
        </p:spPr>
        <p:txBody>
          <a:bodyPr spcFirstLastPara="1" wrap="square" lIns="82939" tIns="41458" rIns="82939" bIns="41458"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SzPts val="1400"/>
              <a:buFont typeface="Arial"/>
              <a:buNone/>
              <a:defRPr sz="1052" b="0" i="0" u="none" strike="noStrike" cap="none">
                <a:solidFill>
                  <a:srgbClr val="888888"/>
                </a:solidFill>
                <a:latin typeface="UD デジタル 教科書体 NK-B" panose="02020700000000000000" pitchFamily="18" charset="-128"/>
                <a:ea typeface="UD デジタル 教科書体 NK-B" panose="02020700000000000000" pitchFamily="18" charset="-128"/>
                <a:cs typeface="Arial"/>
                <a:sym typeface="Arial"/>
              </a:defRPr>
            </a:lvl1pPr>
            <a:lvl2pPr marR="0" lvl="1"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9pPr>
          </a:lstStyle>
          <a:p>
            <a:r>
              <a:rPr lang="en-US" altLang="ja-JP" sz="954" dirty="0">
                <a:latin typeface="BIZ UDPゴシック" panose="020B0400000000000000" pitchFamily="50" charset="-128"/>
                <a:ea typeface="BIZ UDPゴシック" panose="020B0400000000000000" pitchFamily="50" charset="-128"/>
              </a:rPr>
              <a:t>©2025</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kids</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money</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school</a:t>
            </a:r>
            <a:endParaRPr lang="ja-JP" altLang="en-US" sz="954"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62893308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A8E5BD-A994-A6AD-38A0-497F0DEFC53E}"/>
            </a:ext>
          </a:extLst>
        </p:cNvPr>
        <p:cNvGrpSpPr/>
        <p:nvPr/>
      </p:nvGrpSpPr>
      <p:grpSpPr>
        <a:xfrm>
          <a:off x="0" y="0"/>
          <a:ext cx="0" cy="0"/>
          <a:chOff x="0" y="0"/>
          <a:chExt cx="0" cy="0"/>
        </a:xfrm>
      </p:grpSpPr>
      <p:sp>
        <p:nvSpPr>
          <p:cNvPr id="8" name="二等辺三角形 7">
            <a:extLst>
              <a:ext uri="{FF2B5EF4-FFF2-40B4-BE49-F238E27FC236}">
                <a16:creationId xmlns:a16="http://schemas.microsoft.com/office/drawing/2014/main" id="{34D42815-3D74-B94C-7452-4D769D8B7EEA}"/>
              </a:ext>
            </a:extLst>
          </p:cNvPr>
          <p:cNvSpPr/>
          <p:nvPr/>
        </p:nvSpPr>
        <p:spPr>
          <a:xfrm>
            <a:off x="4493511" y="4290170"/>
            <a:ext cx="1050477" cy="526865"/>
          </a:xfrm>
          <a:prstGeom prst="triangle">
            <a:avLst/>
          </a:prstGeom>
          <a:solidFill>
            <a:schemeClr val="bg1">
              <a:lumMod val="85000"/>
            </a:schemeClr>
          </a:solidFill>
          <a:ln>
            <a:solidFill>
              <a:schemeClr val="bg2">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sp>
        <p:nvSpPr>
          <p:cNvPr id="68" name="正方形/長方形 67">
            <a:extLst>
              <a:ext uri="{FF2B5EF4-FFF2-40B4-BE49-F238E27FC236}">
                <a16:creationId xmlns:a16="http://schemas.microsoft.com/office/drawing/2014/main" id="{6B10B4CB-D314-B543-7831-F3015EDCFF1E}"/>
              </a:ext>
            </a:extLst>
          </p:cNvPr>
          <p:cNvSpPr/>
          <p:nvPr/>
        </p:nvSpPr>
        <p:spPr>
          <a:xfrm>
            <a:off x="802350" y="5270507"/>
            <a:ext cx="8301299" cy="754527"/>
          </a:xfrm>
          <a:prstGeom prst="rect">
            <a:avLst/>
          </a:prstGeom>
          <a:noFill/>
          <a:ln w="38100">
            <a:solidFill>
              <a:srgbClr val="EF701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sp>
        <p:nvSpPr>
          <p:cNvPr id="7" name="正方形/長方形 6">
            <a:extLst>
              <a:ext uri="{FF2B5EF4-FFF2-40B4-BE49-F238E27FC236}">
                <a16:creationId xmlns:a16="http://schemas.microsoft.com/office/drawing/2014/main" id="{F09F3170-89AF-A0A0-651B-2A3F7F182A4A}"/>
              </a:ext>
            </a:extLst>
          </p:cNvPr>
          <p:cNvSpPr/>
          <p:nvPr/>
        </p:nvSpPr>
        <p:spPr>
          <a:xfrm rot="21209599">
            <a:off x="1090853" y="4141095"/>
            <a:ext cx="7855790" cy="199078"/>
          </a:xfrm>
          <a:prstGeom prst="rect">
            <a:avLst/>
          </a:prstGeom>
          <a:solidFill>
            <a:schemeClr val="bg2"/>
          </a:solidFill>
          <a:ln>
            <a:solidFill>
              <a:schemeClr val="bg2">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b="1" dirty="0">
              <a:latin typeface="BIZ UDPゴシック" panose="020B0400000000000000" pitchFamily="50" charset="-128"/>
              <a:ea typeface="BIZ UDPゴシック" panose="020B0400000000000000" pitchFamily="50" charset="-128"/>
            </a:endParaRPr>
          </a:p>
        </p:txBody>
      </p:sp>
      <p:sp>
        <p:nvSpPr>
          <p:cNvPr id="21" name="楕円 20">
            <a:extLst>
              <a:ext uri="{FF2B5EF4-FFF2-40B4-BE49-F238E27FC236}">
                <a16:creationId xmlns:a16="http://schemas.microsoft.com/office/drawing/2014/main" id="{F4917047-9F36-D6B3-A5B1-5A3FE13FADBA}"/>
              </a:ext>
            </a:extLst>
          </p:cNvPr>
          <p:cNvSpPr/>
          <p:nvPr/>
        </p:nvSpPr>
        <p:spPr>
          <a:xfrm>
            <a:off x="6463150" y="1339563"/>
            <a:ext cx="2469472" cy="2469472"/>
          </a:xfrm>
          <a:prstGeom prst="ellipse">
            <a:avLst/>
          </a:prstGeom>
          <a:solidFill>
            <a:srgbClr val="FEBF3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600" b="1" dirty="0">
                <a:solidFill>
                  <a:schemeClr val="bg1"/>
                </a:solidFill>
                <a:latin typeface="BIZ UDPゴシック" panose="020B0400000000000000" pitchFamily="50" charset="-128"/>
                <a:ea typeface="BIZ UDPゴシック" panose="020B0400000000000000" pitchFamily="50" charset="-128"/>
              </a:rPr>
              <a:t>子どもの幸せ</a:t>
            </a:r>
          </a:p>
        </p:txBody>
      </p:sp>
      <p:sp>
        <p:nvSpPr>
          <p:cNvPr id="24" name="四角形: 角を丸くする 23">
            <a:extLst>
              <a:ext uri="{FF2B5EF4-FFF2-40B4-BE49-F238E27FC236}">
                <a16:creationId xmlns:a16="http://schemas.microsoft.com/office/drawing/2014/main" id="{DB835182-0C70-5FA9-4313-C2E852D6226E}"/>
              </a:ext>
            </a:extLst>
          </p:cNvPr>
          <p:cNvSpPr/>
          <p:nvPr/>
        </p:nvSpPr>
        <p:spPr>
          <a:xfrm>
            <a:off x="1104874" y="3539234"/>
            <a:ext cx="2334519" cy="789388"/>
          </a:xfrm>
          <a:prstGeom prst="roundRect">
            <a:avLst/>
          </a:prstGeom>
          <a:solidFill>
            <a:srgbClr val="F28D4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600" b="1" dirty="0">
                <a:latin typeface="BIZ UDPゴシック" panose="020B0400000000000000" pitchFamily="50" charset="-128"/>
                <a:ea typeface="BIZ UDPゴシック" panose="020B0400000000000000" pitchFamily="50" charset="-128"/>
              </a:rPr>
              <a:t>家 事</a:t>
            </a:r>
          </a:p>
        </p:txBody>
      </p:sp>
      <p:sp>
        <p:nvSpPr>
          <p:cNvPr id="26" name="四角形: 角を丸くする 25">
            <a:extLst>
              <a:ext uri="{FF2B5EF4-FFF2-40B4-BE49-F238E27FC236}">
                <a16:creationId xmlns:a16="http://schemas.microsoft.com/office/drawing/2014/main" id="{2D8C4D42-457A-8CDE-BFDF-DD54FD999F64}"/>
              </a:ext>
            </a:extLst>
          </p:cNvPr>
          <p:cNvSpPr/>
          <p:nvPr/>
        </p:nvSpPr>
        <p:spPr>
          <a:xfrm>
            <a:off x="1104873" y="2700420"/>
            <a:ext cx="2334519" cy="789388"/>
          </a:xfrm>
          <a:prstGeom prst="roundRect">
            <a:avLst/>
          </a:prstGeom>
          <a:solidFill>
            <a:srgbClr val="F4A16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600" b="1" dirty="0">
                <a:latin typeface="BIZ UDPゴシック" panose="020B0400000000000000" pitchFamily="50" charset="-128"/>
                <a:ea typeface="BIZ UDPゴシック" panose="020B0400000000000000" pitchFamily="50" charset="-128"/>
              </a:rPr>
              <a:t>仕 事</a:t>
            </a:r>
          </a:p>
        </p:txBody>
      </p:sp>
      <p:sp>
        <p:nvSpPr>
          <p:cNvPr id="28" name="四角形: 角を丸くする 27">
            <a:extLst>
              <a:ext uri="{FF2B5EF4-FFF2-40B4-BE49-F238E27FC236}">
                <a16:creationId xmlns:a16="http://schemas.microsoft.com/office/drawing/2014/main" id="{F94268A9-D03C-3340-7E68-2B26FA3EDFD3}"/>
              </a:ext>
            </a:extLst>
          </p:cNvPr>
          <p:cNvSpPr/>
          <p:nvPr/>
        </p:nvSpPr>
        <p:spPr>
          <a:xfrm>
            <a:off x="1104872" y="1861606"/>
            <a:ext cx="2334519" cy="789388"/>
          </a:xfrm>
          <a:prstGeom prst="roundRect">
            <a:avLst/>
          </a:prstGeom>
          <a:solidFill>
            <a:srgbClr val="F7B26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600" b="1" dirty="0">
                <a:solidFill>
                  <a:schemeClr val="bg1"/>
                </a:solidFill>
                <a:latin typeface="BIZ UDPゴシック" panose="020B0400000000000000" pitchFamily="50" charset="-128"/>
                <a:ea typeface="BIZ UDPゴシック" panose="020B0400000000000000" pitchFamily="50" charset="-128"/>
              </a:rPr>
              <a:t>子育て</a:t>
            </a:r>
          </a:p>
        </p:txBody>
      </p:sp>
      <p:sp>
        <p:nvSpPr>
          <p:cNvPr id="31" name="テキスト ボックス 30">
            <a:extLst>
              <a:ext uri="{FF2B5EF4-FFF2-40B4-BE49-F238E27FC236}">
                <a16:creationId xmlns:a16="http://schemas.microsoft.com/office/drawing/2014/main" id="{7F496586-51CF-547E-3596-474F9EF00855}"/>
              </a:ext>
            </a:extLst>
          </p:cNvPr>
          <p:cNvSpPr txBox="1"/>
          <p:nvPr/>
        </p:nvSpPr>
        <p:spPr>
          <a:xfrm>
            <a:off x="3926142" y="1293799"/>
            <a:ext cx="2185214" cy="892617"/>
          </a:xfrm>
          <a:prstGeom prst="rect">
            <a:avLst/>
          </a:prstGeom>
          <a:noFill/>
        </p:spPr>
        <p:txBody>
          <a:bodyPr wrap="none" rtlCol="0">
            <a:spAutoFit/>
          </a:bodyPr>
          <a:lstStyle/>
          <a:p>
            <a:pPr algn="ctr">
              <a:lnSpc>
                <a:spcPct val="150000"/>
              </a:lnSpc>
            </a:pPr>
            <a:r>
              <a:rPr lang="ja-JP" altLang="en-US" sz="1200" b="1" dirty="0">
                <a:latin typeface="BIZ UDPゴシック" panose="020B0400000000000000" pitchFamily="50" charset="-128"/>
                <a:ea typeface="BIZ UDPゴシック" panose="020B0400000000000000" pitchFamily="50" charset="-128"/>
              </a:rPr>
              <a:t>子どもの幸せのために、</a:t>
            </a:r>
            <a:endParaRPr lang="en-US" altLang="ja-JP" sz="1200" b="1" dirty="0">
              <a:latin typeface="BIZ UDPゴシック" panose="020B0400000000000000" pitchFamily="50" charset="-128"/>
              <a:ea typeface="BIZ UDPゴシック" panose="020B0400000000000000" pitchFamily="50" charset="-128"/>
            </a:endParaRPr>
          </a:p>
          <a:p>
            <a:pPr algn="ctr">
              <a:lnSpc>
                <a:spcPct val="150000"/>
              </a:lnSpc>
            </a:pPr>
            <a:r>
              <a:rPr lang="ja-JP" altLang="en-US" sz="1200" b="1" dirty="0">
                <a:latin typeface="BIZ UDPゴシック" panose="020B0400000000000000" pitchFamily="50" charset="-128"/>
                <a:ea typeface="BIZ UDPゴシック" panose="020B0400000000000000" pitchFamily="50" charset="-128"/>
              </a:rPr>
              <a:t>もっと時間を割いて</a:t>
            </a:r>
            <a:endParaRPr lang="en-US" altLang="ja-JP" sz="1200" b="1" dirty="0">
              <a:latin typeface="BIZ UDPゴシック" panose="020B0400000000000000" pitchFamily="50" charset="-128"/>
              <a:ea typeface="BIZ UDPゴシック" panose="020B0400000000000000" pitchFamily="50" charset="-128"/>
            </a:endParaRPr>
          </a:p>
          <a:p>
            <a:pPr algn="ctr">
              <a:lnSpc>
                <a:spcPct val="150000"/>
              </a:lnSpc>
            </a:pPr>
            <a:r>
              <a:rPr lang="ja-JP" altLang="en-US" sz="1200" b="1" dirty="0">
                <a:latin typeface="BIZ UDPゴシック" panose="020B0400000000000000" pitchFamily="50" charset="-128"/>
                <a:ea typeface="BIZ UDPゴシック" panose="020B0400000000000000" pitchFamily="50" charset="-128"/>
              </a:rPr>
              <a:t>何かしてあげたいけれど</a:t>
            </a:r>
            <a:r>
              <a:rPr lang="en-US" altLang="ja-JP" sz="1200" b="1" dirty="0">
                <a:latin typeface="BIZ UDPゴシック" panose="020B0400000000000000" pitchFamily="50" charset="-128"/>
                <a:ea typeface="BIZ UDPゴシック" panose="020B0400000000000000" pitchFamily="50" charset="-128"/>
              </a:rPr>
              <a:t>……</a:t>
            </a:r>
            <a:endParaRPr kumimoji="1" lang="ja-JP" altLang="en-US" sz="1200" b="1" dirty="0">
              <a:latin typeface="BIZ UDPゴシック" panose="020B0400000000000000" pitchFamily="50" charset="-128"/>
              <a:ea typeface="BIZ UDPゴシック" panose="020B0400000000000000" pitchFamily="50" charset="-128"/>
            </a:endParaRPr>
          </a:p>
        </p:txBody>
      </p:sp>
      <p:pic>
        <p:nvPicPr>
          <p:cNvPr id="66" name="グラフィックス 65">
            <a:extLst>
              <a:ext uri="{FF2B5EF4-FFF2-40B4-BE49-F238E27FC236}">
                <a16:creationId xmlns:a16="http://schemas.microsoft.com/office/drawing/2014/main" id="{4A0C35BB-65A6-6759-7D31-4E68C1EBB96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774413" y="2366742"/>
            <a:ext cx="488670" cy="1844730"/>
          </a:xfrm>
          <a:prstGeom prst="rect">
            <a:avLst/>
          </a:prstGeom>
        </p:spPr>
      </p:pic>
      <p:sp>
        <p:nvSpPr>
          <p:cNvPr id="67" name="テキスト ボックス 66">
            <a:extLst>
              <a:ext uri="{FF2B5EF4-FFF2-40B4-BE49-F238E27FC236}">
                <a16:creationId xmlns:a16="http://schemas.microsoft.com/office/drawing/2014/main" id="{6089BE15-B783-4BDE-008C-B84B6769FBA3}"/>
              </a:ext>
            </a:extLst>
          </p:cNvPr>
          <p:cNvSpPr txBox="1"/>
          <p:nvPr/>
        </p:nvSpPr>
        <p:spPr>
          <a:xfrm>
            <a:off x="2057470" y="5448380"/>
            <a:ext cx="5791058" cy="400110"/>
          </a:xfrm>
          <a:prstGeom prst="rect">
            <a:avLst/>
          </a:prstGeom>
          <a:noFill/>
        </p:spPr>
        <p:txBody>
          <a:bodyPr wrap="square" rtlCol="0">
            <a:spAutoFit/>
          </a:bodyPr>
          <a:lstStyle/>
          <a:p>
            <a:pPr algn="ctr"/>
            <a:r>
              <a:rPr kumimoji="1" lang="ja-JP" altLang="en-US" sz="2000" b="1" dirty="0">
                <a:solidFill>
                  <a:srgbClr val="EF7019"/>
                </a:solidFill>
                <a:latin typeface="BIZ UDPゴシック" panose="020B0400000000000000" pitchFamily="50" charset="-128"/>
                <a:ea typeface="BIZ UDPゴシック" panose="020B0400000000000000" pitchFamily="50" charset="-128"/>
              </a:rPr>
              <a:t>効率的に情報を把握することが解決への近道！</a:t>
            </a:r>
          </a:p>
        </p:txBody>
      </p:sp>
      <p:sp>
        <p:nvSpPr>
          <p:cNvPr id="69" name="矢印: 下 68">
            <a:extLst>
              <a:ext uri="{FF2B5EF4-FFF2-40B4-BE49-F238E27FC236}">
                <a16:creationId xmlns:a16="http://schemas.microsoft.com/office/drawing/2014/main" id="{17F6C6BE-0967-03A0-94E8-266A04DC05B9}"/>
              </a:ext>
            </a:extLst>
          </p:cNvPr>
          <p:cNvSpPr/>
          <p:nvPr/>
        </p:nvSpPr>
        <p:spPr>
          <a:xfrm>
            <a:off x="4471580" y="6025034"/>
            <a:ext cx="962838" cy="400110"/>
          </a:xfrm>
          <a:prstGeom prst="downArrow">
            <a:avLst>
              <a:gd name="adj1" fmla="val 50000"/>
              <a:gd name="adj2" fmla="val 65236"/>
            </a:avLst>
          </a:prstGeom>
          <a:solidFill>
            <a:srgbClr val="EF701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sp>
        <p:nvSpPr>
          <p:cNvPr id="74" name="テキスト ボックス 73">
            <a:extLst>
              <a:ext uri="{FF2B5EF4-FFF2-40B4-BE49-F238E27FC236}">
                <a16:creationId xmlns:a16="http://schemas.microsoft.com/office/drawing/2014/main" id="{7FD48ECD-06A2-072D-A972-7A2FE78D2E21}"/>
              </a:ext>
            </a:extLst>
          </p:cNvPr>
          <p:cNvSpPr txBox="1"/>
          <p:nvPr/>
        </p:nvSpPr>
        <p:spPr>
          <a:xfrm>
            <a:off x="4644441" y="4482782"/>
            <a:ext cx="748614" cy="307777"/>
          </a:xfrm>
          <a:prstGeom prst="rect">
            <a:avLst/>
          </a:prstGeom>
          <a:noFill/>
        </p:spPr>
        <p:txBody>
          <a:bodyPr wrap="square" rtlCol="0">
            <a:spAutoFit/>
          </a:bodyPr>
          <a:lstStyle/>
          <a:p>
            <a:pPr algn="ctr"/>
            <a:r>
              <a:rPr kumimoji="1" lang="ja-JP" altLang="en-US" sz="1400" b="1" dirty="0">
                <a:latin typeface="BIZ UDPゴシック" panose="020B0400000000000000" pitchFamily="50" charset="-128"/>
                <a:ea typeface="BIZ UDPゴシック" panose="020B0400000000000000" pitchFamily="50" charset="-128"/>
              </a:rPr>
              <a:t>時 間</a:t>
            </a:r>
          </a:p>
        </p:txBody>
      </p:sp>
      <p:cxnSp>
        <p:nvCxnSpPr>
          <p:cNvPr id="76" name="直線コネクタ 75">
            <a:extLst>
              <a:ext uri="{FF2B5EF4-FFF2-40B4-BE49-F238E27FC236}">
                <a16:creationId xmlns:a16="http://schemas.microsoft.com/office/drawing/2014/main" id="{32EC29E5-EE6D-6392-C062-BFCC3B9D89A1}"/>
              </a:ext>
            </a:extLst>
          </p:cNvPr>
          <p:cNvCxnSpPr>
            <a:cxnSpLocks/>
          </p:cNvCxnSpPr>
          <p:nvPr/>
        </p:nvCxnSpPr>
        <p:spPr>
          <a:xfrm>
            <a:off x="3971026" y="2235962"/>
            <a:ext cx="673415" cy="0"/>
          </a:xfrm>
          <a:prstGeom prst="line">
            <a:avLst/>
          </a:prstGeom>
          <a:ln w="127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cxnSp>
        <p:nvCxnSpPr>
          <p:cNvPr id="78" name="直線コネクタ 77">
            <a:extLst>
              <a:ext uri="{FF2B5EF4-FFF2-40B4-BE49-F238E27FC236}">
                <a16:creationId xmlns:a16="http://schemas.microsoft.com/office/drawing/2014/main" id="{51362A18-BC54-9BD6-210F-4B2F6BAAFCEE}"/>
              </a:ext>
            </a:extLst>
          </p:cNvPr>
          <p:cNvCxnSpPr>
            <a:cxnSpLocks/>
          </p:cNvCxnSpPr>
          <p:nvPr/>
        </p:nvCxnSpPr>
        <p:spPr>
          <a:xfrm>
            <a:off x="4795619" y="2235962"/>
            <a:ext cx="1270852" cy="0"/>
          </a:xfrm>
          <a:prstGeom prst="line">
            <a:avLst/>
          </a:prstGeom>
          <a:ln w="127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cxnSp>
        <p:nvCxnSpPr>
          <p:cNvPr id="81" name="直線コネクタ 80">
            <a:extLst>
              <a:ext uri="{FF2B5EF4-FFF2-40B4-BE49-F238E27FC236}">
                <a16:creationId xmlns:a16="http://schemas.microsoft.com/office/drawing/2014/main" id="{F6150BAD-987F-A5A8-76EE-836F4C451358}"/>
              </a:ext>
            </a:extLst>
          </p:cNvPr>
          <p:cNvCxnSpPr>
            <a:cxnSpLocks/>
          </p:cNvCxnSpPr>
          <p:nvPr/>
        </p:nvCxnSpPr>
        <p:spPr>
          <a:xfrm>
            <a:off x="4639458" y="2235962"/>
            <a:ext cx="134955" cy="141969"/>
          </a:xfrm>
          <a:prstGeom prst="line">
            <a:avLst/>
          </a:prstGeom>
          <a:ln w="127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cxnSp>
        <p:nvCxnSpPr>
          <p:cNvPr id="85" name="直線コネクタ 84">
            <a:extLst>
              <a:ext uri="{FF2B5EF4-FFF2-40B4-BE49-F238E27FC236}">
                <a16:creationId xmlns:a16="http://schemas.microsoft.com/office/drawing/2014/main" id="{B09273DE-7135-80BA-C666-B4C1B9B72205}"/>
              </a:ext>
            </a:extLst>
          </p:cNvPr>
          <p:cNvCxnSpPr>
            <a:cxnSpLocks/>
          </p:cNvCxnSpPr>
          <p:nvPr/>
        </p:nvCxnSpPr>
        <p:spPr>
          <a:xfrm flipV="1">
            <a:off x="4774411" y="2230041"/>
            <a:ext cx="21208" cy="147890"/>
          </a:xfrm>
          <a:prstGeom prst="line">
            <a:avLst/>
          </a:prstGeom>
          <a:ln w="127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EB097519-38ED-E3F6-853A-3CBD2F44B5E6}"/>
              </a:ext>
            </a:extLst>
          </p:cNvPr>
          <p:cNvSpPr txBox="1"/>
          <p:nvPr/>
        </p:nvSpPr>
        <p:spPr>
          <a:xfrm>
            <a:off x="440689" y="512127"/>
            <a:ext cx="6191605"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E7E6E6">
                    <a:lumMod val="25000"/>
                  </a:srgbClr>
                </a:solidFill>
                <a:effectLst/>
                <a:uLnTx/>
                <a:uFillTx/>
                <a:latin typeface="BIZ UDPゴシック" panose="020B0400000000000000" pitchFamily="50" charset="-128"/>
                <a:ea typeface="BIZ UDPゴシック" panose="020B0400000000000000" pitchFamily="50" charset="-128"/>
                <a:cs typeface="+mn-cs"/>
              </a:rPr>
              <a:t>子どもの将来のためのお金の話　～</a:t>
            </a:r>
            <a:r>
              <a:rPr kumimoji="1" lang="ja-JP" altLang="en-US" sz="1400" b="1" dirty="0">
                <a:solidFill>
                  <a:srgbClr val="E7E6E6">
                    <a:lumMod val="25000"/>
                  </a:srgbClr>
                </a:solidFill>
                <a:latin typeface="BIZ UDPゴシック" panose="020B0400000000000000" pitchFamily="50" charset="-128"/>
                <a:ea typeface="BIZ UDPゴシック" panose="020B0400000000000000" pitchFamily="50" charset="-128"/>
              </a:rPr>
              <a:t>さいごに</a:t>
            </a:r>
            <a:r>
              <a:rPr kumimoji="1" lang="ja-JP" altLang="en-US" sz="1400" b="1" i="0" u="none" strike="noStrike" kern="1200" cap="none" spc="0" normalizeH="0" baseline="0" noProof="0" dirty="0">
                <a:ln>
                  <a:noFill/>
                </a:ln>
                <a:solidFill>
                  <a:srgbClr val="E7E6E6">
                    <a:lumMod val="25000"/>
                  </a:srgbClr>
                </a:solidFill>
                <a:effectLst/>
                <a:uLnTx/>
                <a:uFillTx/>
                <a:latin typeface="BIZ UDPゴシック" panose="020B0400000000000000" pitchFamily="50" charset="-128"/>
                <a:ea typeface="BIZ UDPゴシック" panose="020B0400000000000000" pitchFamily="50" charset="-128"/>
                <a:cs typeface="+mn-cs"/>
              </a:rPr>
              <a:t>～</a:t>
            </a:r>
            <a:endParaRPr kumimoji="1" lang="ja-JP" altLang="en-US" sz="1800" b="1" i="0" u="none" strike="noStrike" kern="1200" cap="none" spc="0" normalizeH="0" baseline="0" noProof="0" dirty="0">
              <a:ln>
                <a:noFill/>
              </a:ln>
              <a:solidFill>
                <a:srgbClr val="E7E6E6">
                  <a:lumMod val="25000"/>
                </a:srgbClr>
              </a:solidFill>
              <a:effectLst/>
              <a:uLnTx/>
              <a:uFillTx/>
              <a:latin typeface="BIZ UDPゴシック" panose="020B0400000000000000" pitchFamily="50" charset="-128"/>
              <a:ea typeface="BIZ UDPゴシック" panose="020B0400000000000000" pitchFamily="50" charset="-128"/>
              <a:cs typeface="+mn-cs"/>
            </a:endParaRPr>
          </a:p>
        </p:txBody>
      </p:sp>
      <p:sp>
        <p:nvSpPr>
          <p:cNvPr id="3" name="フッター プレースホルダー 3">
            <a:extLst>
              <a:ext uri="{FF2B5EF4-FFF2-40B4-BE49-F238E27FC236}">
                <a16:creationId xmlns:a16="http://schemas.microsoft.com/office/drawing/2014/main" id="{59ABD513-A0F2-D65F-5EA2-B9F2F521DEF1}"/>
              </a:ext>
            </a:extLst>
          </p:cNvPr>
          <p:cNvSpPr txBox="1">
            <a:spLocks/>
          </p:cNvSpPr>
          <p:nvPr/>
        </p:nvSpPr>
        <p:spPr>
          <a:xfrm>
            <a:off x="3316222" y="6454997"/>
            <a:ext cx="3273554" cy="290478"/>
          </a:xfrm>
          <a:prstGeom prst="rect">
            <a:avLst/>
          </a:prstGeom>
          <a:noFill/>
          <a:ln>
            <a:noFill/>
          </a:ln>
        </p:spPr>
        <p:txBody>
          <a:bodyPr spcFirstLastPara="1" wrap="square" lIns="82939" tIns="41458" rIns="82939" bIns="41458"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SzPts val="1400"/>
              <a:buFont typeface="Arial"/>
              <a:buNone/>
              <a:defRPr sz="1052" b="0" i="0" u="none" strike="noStrike" cap="none">
                <a:solidFill>
                  <a:srgbClr val="888888"/>
                </a:solidFill>
                <a:latin typeface="UD デジタル 教科書体 NK-B" panose="02020700000000000000" pitchFamily="18" charset="-128"/>
                <a:ea typeface="UD デジタル 教科書体 NK-B" panose="02020700000000000000" pitchFamily="18" charset="-128"/>
                <a:cs typeface="Arial"/>
                <a:sym typeface="Arial"/>
              </a:defRPr>
            </a:lvl1pPr>
            <a:lvl2pPr marR="0" lvl="1"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9pPr>
          </a:lstStyle>
          <a:p>
            <a:r>
              <a:rPr lang="en-US" altLang="ja-JP" sz="954" dirty="0">
                <a:latin typeface="BIZ UDPゴシック" panose="020B0400000000000000" pitchFamily="50" charset="-128"/>
                <a:ea typeface="BIZ UDPゴシック" panose="020B0400000000000000" pitchFamily="50" charset="-128"/>
              </a:rPr>
              <a:t>©2025</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kids</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money</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school</a:t>
            </a:r>
            <a:endParaRPr lang="ja-JP" altLang="en-US" sz="954"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58642390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A206C7-7CD1-A943-3CBA-26417508C587}"/>
            </a:ext>
          </a:extLst>
        </p:cNvPr>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3375787F-7BB9-C32E-42B6-64768154B31B}"/>
              </a:ext>
            </a:extLst>
          </p:cNvPr>
          <p:cNvSpPr txBox="1"/>
          <p:nvPr/>
        </p:nvSpPr>
        <p:spPr>
          <a:xfrm>
            <a:off x="1537607" y="1110700"/>
            <a:ext cx="2480167" cy="276999"/>
          </a:xfrm>
          <a:prstGeom prst="rect">
            <a:avLst/>
          </a:prstGeom>
          <a:noFill/>
        </p:spPr>
        <p:txBody>
          <a:bodyPr wrap="none" rtlCol="0">
            <a:spAutoFit/>
          </a:bodyPr>
          <a:lstStyle/>
          <a:p>
            <a:pPr algn="ctr"/>
            <a:r>
              <a:rPr kumimoji="1" lang="ja-JP" altLang="en-US" sz="1200" b="1" spc="300" dirty="0">
                <a:solidFill>
                  <a:srgbClr val="EF7019"/>
                </a:solidFill>
                <a:latin typeface="BIZ UDPゴシック" panose="020B0400000000000000" pitchFamily="50" charset="-128"/>
                <a:ea typeface="BIZ UDPゴシック" panose="020B0400000000000000" pitchFamily="50" charset="-128"/>
              </a:rPr>
              <a:t>▼ 子どもに関する悩み ▼</a:t>
            </a:r>
          </a:p>
        </p:txBody>
      </p:sp>
      <p:sp>
        <p:nvSpPr>
          <p:cNvPr id="3" name="テキスト ボックス 2">
            <a:extLst>
              <a:ext uri="{FF2B5EF4-FFF2-40B4-BE49-F238E27FC236}">
                <a16:creationId xmlns:a16="http://schemas.microsoft.com/office/drawing/2014/main" id="{1A20732C-291E-3524-522A-0BE4CC21D59B}"/>
              </a:ext>
            </a:extLst>
          </p:cNvPr>
          <p:cNvSpPr txBox="1"/>
          <p:nvPr/>
        </p:nvSpPr>
        <p:spPr>
          <a:xfrm>
            <a:off x="6190668" y="1110700"/>
            <a:ext cx="1710726" cy="276999"/>
          </a:xfrm>
          <a:prstGeom prst="rect">
            <a:avLst/>
          </a:prstGeom>
          <a:noFill/>
        </p:spPr>
        <p:txBody>
          <a:bodyPr wrap="none" rtlCol="0">
            <a:spAutoFit/>
          </a:bodyPr>
          <a:lstStyle/>
          <a:p>
            <a:pPr algn="ctr"/>
            <a:r>
              <a:rPr kumimoji="1" lang="ja-JP" altLang="en-US" sz="1200" b="1" spc="300" dirty="0">
                <a:solidFill>
                  <a:srgbClr val="EF7019"/>
                </a:solidFill>
                <a:latin typeface="BIZ UDPゴシック" panose="020B0400000000000000" pitchFamily="50" charset="-128"/>
                <a:ea typeface="BIZ UDPゴシック" panose="020B0400000000000000" pitchFamily="50" charset="-128"/>
              </a:rPr>
              <a:t>▼ 家庭の悩み ▼</a:t>
            </a:r>
          </a:p>
        </p:txBody>
      </p:sp>
      <p:pic>
        <p:nvPicPr>
          <p:cNvPr id="7" name="グラフィックス 6">
            <a:extLst>
              <a:ext uri="{FF2B5EF4-FFF2-40B4-BE49-F238E27FC236}">
                <a16:creationId xmlns:a16="http://schemas.microsoft.com/office/drawing/2014/main" id="{294D221F-090D-B70F-9A74-CE3B9408410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227497" y="4938027"/>
            <a:ext cx="648818" cy="1509207"/>
          </a:xfrm>
          <a:prstGeom prst="rect">
            <a:avLst/>
          </a:prstGeom>
        </p:spPr>
      </p:pic>
      <p:sp>
        <p:nvSpPr>
          <p:cNvPr id="68" name="吹き出し: 角を丸めた四角形 67">
            <a:extLst>
              <a:ext uri="{FF2B5EF4-FFF2-40B4-BE49-F238E27FC236}">
                <a16:creationId xmlns:a16="http://schemas.microsoft.com/office/drawing/2014/main" id="{9B6C9273-7FB6-6956-8C9F-92E766E1E1EA}"/>
              </a:ext>
            </a:extLst>
          </p:cNvPr>
          <p:cNvSpPr/>
          <p:nvPr/>
        </p:nvSpPr>
        <p:spPr>
          <a:xfrm>
            <a:off x="7499932" y="1471943"/>
            <a:ext cx="1545345" cy="1376257"/>
          </a:xfrm>
          <a:prstGeom prst="wedgeRoundRectCallout">
            <a:avLst>
              <a:gd name="adj1" fmla="val -22395"/>
              <a:gd name="adj2" fmla="val 56969"/>
              <a:gd name="adj3" fmla="val 16667"/>
            </a:avLst>
          </a:prstGeom>
          <a:solidFill>
            <a:srgbClr val="FBCF9F"/>
          </a:solidFill>
          <a:ln w="285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200" b="1" dirty="0">
                <a:solidFill>
                  <a:schemeClr val="bg2">
                    <a:lumMod val="25000"/>
                  </a:schemeClr>
                </a:solidFill>
                <a:latin typeface="BIZ UDPゴシック" panose="020B0400000000000000" pitchFamily="50" charset="-128"/>
                <a:ea typeface="BIZ UDPゴシック" panose="020B0400000000000000" pitchFamily="50" charset="-128"/>
              </a:rPr>
              <a:t>自営業で</a:t>
            </a:r>
            <a:endParaRPr kumimoji="1" lang="en-US" altLang="ja-JP" sz="1200" b="1" dirty="0">
              <a:solidFill>
                <a:schemeClr val="bg2">
                  <a:lumMod val="25000"/>
                </a:schemeClr>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bg2">
                    <a:lumMod val="25000"/>
                  </a:schemeClr>
                </a:solidFill>
                <a:latin typeface="BIZ UDPゴシック" panose="020B0400000000000000" pitchFamily="50" charset="-128"/>
                <a:ea typeface="BIZ UDPゴシック" panose="020B0400000000000000" pitchFamily="50" charset="-128"/>
              </a:rPr>
              <a:t>収入がバラバラ</a:t>
            </a:r>
          </a:p>
        </p:txBody>
      </p:sp>
      <p:sp>
        <p:nvSpPr>
          <p:cNvPr id="69" name="吹き出し: 角を丸めた四角形 68">
            <a:extLst>
              <a:ext uri="{FF2B5EF4-FFF2-40B4-BE49-F238E27FC236}">
                <a16:creationId xmlns:a16="http://schemas.microsoft.com/office/drawing/2014/main" id="{D11FCB67-44A7-F44F-79BA-7CC62387BFE9}"/>
              </a:ext>
            </a:extLst>
          </p:cNvPr>
          <p:cNvSpPr/>
          <p:nvPr/>
        </p:nvSpPr>
        <p:spPr>
          <a:xfrm>
            <a:off x="5081222" y="1505622"/>
            <a:ext cx="2261525" cy="1376257"/>
          </a:xfrm>
          <a:prstGeom prst="wedgeRoundRectCallout">
            <a:avLst>
              <a:gd name="adj1" fmla="val -22395"/>
              <a:gd name="adj2" fmla="val 56969"/>
              <a:gd name="adj3" fmla="val 16667"/>
            </a:avLst>
          </a:prstGeom>
          <a:solidFill>
            <a:srgbClr val="FBCF9F"/>
          </a:solidFill>
          <a:ln w="285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200" b="1" dirty="0">
                <a:solidFill>
                  <a:schemeClr val="bg2">
                    <a:lumMod val="25000"/>
                  </a:schemeClr>
                </a:solidFill>
                <a:latin typeface="BIZ UDPゴシック" panose="020B0400000000000000" pitchFamily="50" charset="-128"/>
                <a:ea typeface="BIZ UDPゴシック" panose="020B0400000000000000" pitchFamily="50" charset="-128"/>
              </a:rPr>
              <a:t>奥様が仕事を辞めて</a:t>
            </a:r>
            <a:endParaRPr kumimoji="1" lang="en-US" altLang="ja-JP" sz="1200" b="1" dirty="0">
              <a:solidFill>
                <a:schemeClr val="bg2">
                  <a:lumMod val="25000"/>
                </a:schemeClr>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bg2">
                    <a:lumMod val="25000"/>
                  </a:schemeClr>
                </a:solidFill>
                <a:latin typeface="BIZ UDPゴシック" panose="020B0400000000000000" pitchFamily="50" charset="-128"/>
                <a:ea typeface="BIZ UDPゴシック" panose="020B0400000000000000" pitchFamily="50" charset="-128"/>
              </a:rPr>
              <a:t>家事に専念</a:t>
            </a:r>
          </a:p>
        </p:txBody>
      </p:sp>
      <p:sp>
        <p:nvSpPr>
          <p:cNvPr id="70" name="吹き出し: 角を丸めた四角形 69">
            <a:extLst>
              <a:ext uri="{FF2B5EF4-FFF2-40B4-BE49-F238E27FC236}">
                <a16:creationId xmlns:a16="http://schemas.microsoft.com/office/drawing/2014/main" id="{921D1FB6-7E84-0F4B-F28A-8A50CCB9D8E6}"/>
              </a:ext>
            </a:extLst>
          </p:cNvPr>
          <p:cNvSpPr/>
          <p:nvPr/>
        </p:nvSpPr>
        <p:spPr>
          <a:xfrm>
            <a:off x="5081222" y="3035669"/>
            <a:ext cx="2261525" cy="1784792"/>
          </a:xfrm>
          <a:prstGeom prst="wedgeRoundRectCallout">
            <a:avLst>
              <a:gd name="adj1" fmla="val -22395"/>
              <a:gd name="adj2" fmla="val 56969"/>
              <a:gd name="adj3" fmla="val 16667"/>
            </a:avLst>
          </a:prstGeom>
          <a:solidFill>
            <a:srgbClr val="FBCF9F"/>
          </a:solidFill>
          <a:ln w="285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200" b="1" dirty="0">
                <a:solidFill>
                  <a:schemeClr val="bg2">
                    <a:lumMod val="25000"/>
                  </a:schemeClr>
                </a:solidFill>
                <a:latin typeface="BIZ UDPゴシック" panose="020B0400000000000000" pitchFamily="50" charset="-128"/>
                <a:ea typeface="BIZ UDPゴシック" panose="020B0400000000000000" pitchFamily="50" charset="-128"/>
              </a:rPr>
              <a:t>夫婦共働きだけど</a:t>
            </a:r>
            <a:endParaRPr kumimoji="1" lang="en-US" altLang="ja-JP" sz="1200" b="1" dirty="0">
              <a:solidFill>
                <a:schemeClr val="bg2">
                  <a:lumMod val="25000"/>
                </a:schemeClr>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bg2">
                    <a:lumMod val="25000"/>
                  </a:schemeClr>
                </a:solidFill>
                <a:latin typeface="BIZ UDPゴシック" panose="020B0400000000000000" pitchFamily="50" charset="-128"/>
                <a:ea typeface="BIZ UDPゴシック" panose="020B0400000000000000" pitchFamily="50" charset="-128"/>
              </a:rPr>
              <a:t>貯蓄がなかなか</a:t>
            </a:r>
            <a:endParaRPr kumimoji="1" lang="en-US" altLang="ja-JP" sz="1200" b="1" dirty="0">
              <a:solidFill>
                <a:schemeClr val="bg2">
                  <a:lumMod val="25000"/>
                </a:schemeClr>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bg2">
                    <a:lumMod val="25000"/>
                  </a:schemeClr>
                </a:solidFill>
                <a:latin typeface="BIZ UDPゴシック" panose="020B0400000000000000" pitchFamily="50" charset="-128"/>
                <a:ea typeface="BIZ UDPゴシック" panose="020B0400000000000000" pitchFamily="50" charset="-128"/>
              </a:rPr>
              <a:t>できていない</a:t>
            </a:r>
          </a:p>
        </p:txBody>
      </p:sp>
      <p:sp>
        <p:nvSpPr>
          <p:cNvPr id="71" name="吹き出し: 角を丸めた四角形 70">
            <a:extLst>
              <a:ext uri="{FF2B5EF4-FFF2-40B4-BE49-F238E27FC236}">
                <a16:creationId xmlns:a16="http://schemas.microsoft.com/office/drawing/2014/main" id="{08A4F243-F2A0-A188-589E-EDC06C8DBA1F}"/>
              </a:ext>
            </a:extLst>
          </p:cNvPr>
          <p:cNvSpPr/>
          <p:nvPr/>
        </p:nvSpPr>
        <p:spPr>
          <a:xfrm>
            <a:off x="7499932" y="3051874"/>
            <a:ext cx="1545345" cy="1784792"/>
          </a:xfrm>
          <a:prstGeom prst="wedgeRoundRectCallout">
            <a:avLst>
              <a:gd name="adj1" fmla="val -22395"/>
              <a:gd name="adj2" fmla="val 56969"/>
              <a:gd name="adj3" fmla="val 16667"/>
            </a:avLst>
          </a:prstGeom>
          <a:solidFill>
            <a:srgbClr val="FBCF9F"/>
          </a:solidFill>
          <a:ln w="285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２人目が欲しいが金銭的に悩む</a:t>
            </a:r>
          </a:p>
        </p:txBody>
      </p:sp>
      <p:sp>
        <p:nvSpPr>
          <p:cNvPr id="74" name="吹き出し: 角を丸めた四角形 73">
            <a:extLst>
              <a:ext uri="{FF2B5EF4-FFF2-40B4-BE49-F238E27FC236}">
                <a16:creationId xmlns:a16="http://schemas.microsoft.com/office/drawing/2014/main" id="{C465D309-FBA2-CFA7-60D5-4E278C202E2A}"/>
              </a:ext>
            </a:extLst>
          </p:cNvPr>
          <p:cNvSpPr/>
          <p:nvPr/>
        </p:nvSpPr>
        <p:spPr>
          <a:xfrm>
            <a:off x="791274" y="1505622"/>
            <a:ext cx="3968348" cy="1376257"/>
          </a:xfrm>
          <a:prstGeom prst="wedgeRoundRectCallout">
            <a:avLst>
              <a:gd name="adj1" fmla="val -22395"/>
              <a:gd name="adj2" fmla="val 56969"/>
              <a:gd name="adj3" fmla="val 16667"/>
            </a:avLst>
          </a:prstGeom>
          <a:solidFill>
            <a:srgbClr val="FEF3E6"/>
          </a:solidFill>
          <a:ln w="285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200" b="1" dirty="0">
                <a:solidFill>
                  <a:schemeClr val="bg2">
                    <a:lumMod val="25000"/>
                  </a:schemeClr>
                </a:solidFill>
                <a:latin typeface="BIZ UDPゴシック" panose="020B0400000000000000" pitchFamily="50" charset="-128"/>
                <a:ea typeface="BIZ UDPゴシック" panose="020B0400000000000000" pitchFamily="50" charset="-128"/>
              </a:rPr>
              <a:t>私立の学校へ中学受験を考えている</a:t>
            </a:r>
          </a:p>
        </p:txBody>
      </p:sp>
      <p:sp>
        <p:nvSpPr>
          <p:cNvPr id="75" name="吹き出し: 角を丸めた四角形 74">
            <a:extLst>
              <a:ext uri="{FF2B5EF4-FFF2-40B4-BE49-F238E27FC236}">
                <a16:creationId xmlns:a16="http://schemas.microsoft.com/office/drawing/2014/main" id="{56B113F5-E5D3-E26E-20DC-0282DFA60693}"/>
              </a:ext>
            </a:extLst>
          </p:cNvPr>
          <p:cNvSpPr/>
          <p:nvPr/>
        </p:nvSpPr>
        <p:spPr>
          <a:xfrm>
            <a:off x="791274" y="3051875"/>
            <a:ext cx="1638633" cy="1784792"/>
          </a:xfrm>
          <a:prstGeom prst="wedgeRoundRectCallout">
            <a:avLst>
              <a:gd name="adj1" fmla="val -22395"/>
              <a:gd name="adj2" fmla="val 56969"/>
              <a:gd name="adj3" fmla="val 16667"/>
            </a:avLst>
          </a:prstGeom>
          <a:solidFill>
            <a:srgbClr val="FEF3E6"/>
          </a:solidFill>
          <a:ln w="285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200" b="1" dirty="0">
                <a:solidFill>
                  <a:schemeClr val="bg2">
                    <a:lumMod val="25000"/>
                  </a:schemeClr>
                </a:solidFill>
                <a:latin typeface="BIZ UDPゴシック" panose="020B0400000000000000" pitchFamily="50" charset="-128"/>
                <a:ea typeface="BIZ UDPゴシック" panose="020B0400000000000000" pitchFamily="50" charset="-128"/>
              </a:rPr>
              <a:t>子どもの興味のある習い事は</a:t>
            </a:r>
            <a:endParaRPr kumimoji="1" lang="en-US" altLang="ja-JP" sz="1200" b="1" dirty="0">
              <a:solidFill>
                <a:schemeClr val="bg2">
                  <a:lumMod val="25000"/>
                </a:schemeClr>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bg2">
                    <a:lumMod val="25000"/>
                  </a:schemeClr>
                </a:solidFill>
                <a:latin typeface="BIZ UDPゴシック" panose="020B0400000000000000" pitchFamily="50" charset="-128"/>
                <a:ea typeface="BIZ UDPゴシック" panose="020B0400000000000000" pitchFamily="50" charset="-128"/>
              </a:rPr>
              <a:t>なんでもさせて</a:t>
            </a:r>
            <a:endParaRPr kumimoji="1" lang="en-US" altLang="ja-JP" sz="1200" b="1" dirty="0">
              <a:solidFill>
                <a:schemeClr val="bg2">
                  <a:lumMod val="25000"/>
                </a:schemeClr>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bg2">
                    <a:lumMod val="25000"/>
                  </a:schemeClr>
                </a:solidFill>
                <a:latin typeface="BIZ UDPゴシック" panose="020B0400000000000000" pitchFamily="50" charset="-128"/>
                <a:ea typeface="BIZ UDPゴシック" panose="020B0400000000000000" pitchFamily="50" charset="-128"/>
              </a:rPr>
              <a:t>あげたい</a:t>
            </a:r>
            <a:endParaRPr kumimoji="1" lang="en-US" altLang="ja-JP" sz="1200" b="1" dirty="0">
              <a:solidFill>
                <a:schemeClr val="bg2">
                  <a:lumMod val="25000"/>
                </a:schemeClr>
              </a:solidFill>
              <a:latin typeface="BIZ UDPゴシック" panose="020B0400000000000000" pitchFamily="50" charset="-128"/>
              <a:ea typeface="BIZ UDPゴシック" panose="020B0400000000000000" pitchFamily="50" charset="-128"/>
            </a:endParaRPr>
          </a:p>
        </p:txBody>
      </p:sp>
      <p:sp>
        <p:nvSpPr>
          <p:cNvPr id="76" name="吹き出し: 角を丸めた四角形 75">
            <a:extLst>
              <a:ext uri="{FF2B5EF4-FFF2-40B4-BE49-F238E27FC236}">
                <a16:creationId xmlns:a16="http://schemas.microsoft.com/office/drawing/2014/main" id="{039C2E2C-AE1F-8982-5F32-6F5FF7EFA238}"/>
              </a:ext>
            </a:extLst>
          </p:cNvPr>
          <p:cNvSpPr/>
          <p:nvPr/>
        </p:nvSpPr>
        <p:spPr>
          <a:xfrm>
            <a:off x="2572323" y="3051875"/>
            <a:ext cx="2187299" cy="820591"/>
          </a:xfrm>
          <a:prstGeom prst="wedgeRoundRectCallout">
            <a:avLst>
              <a:gd name="adj1" fmla="val -22395"/>
              <a:gd name="adj2" fmla="val 56969"/>
              <a:gd name="adj3" fmla="val 16667"/>
            </a:avLst>
          </a:prstGeom>
          <a:solidFill>
            <a:srgbClr val="FEF3E6"/>
          </a:solidFill>
          <a:ln w="285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200" b="1" dirty="0">
                <a:solidFill>
                  <a:schemeClr val="bg2">
                    <a:lumMod val="25000"/>
                  </a:schemeClr>
                </a:solidFill>
                <a:latin typeface="BIZ UDPゴシック" panose="020B0400000000000000" pitchFamily="50" charset="-128"/>
                <a:ea typeface="BIZ UDPゴシック" panose="020B0400000000000000" pitchFamily="50" charset="-128"/>
              </a:rPr>
              <a:t>スポーツの強豪校に</a:t>
            </a:r>
            <a:endParaRPr kumimoji="1" lang="en-US" altLang="ja-JP" sz="1200" b="1" dirty="0">
              <a:solidFill>
                <a:schemeClr val="bg2">
                  <a:lumMod val="25000"/>
                </a:schemeClr>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bg2">
                    <a:lumMod val="25000"/>
                  </a:schemeClr>
                </a:solidFill>
                <a:latin typeface="BIZ UDPゴシック" panose="020B0400000000000000" pitchFamily="50" charset="-128"/>
                <a:ea typeface="BIZ UDPゴシック" panose="020B0400000000000000" pitchFamily="50" charset="-128"/>
              </a:rPr>
              <a:t>行くため下宿させたい</a:t>
            </a:r>
            <a:endParaRPr kumimoji="1" lang="en-US" altLang="ja-JP" sz="1200" b="1" dirty="0">
              <a:solidFill>
                <a:schemeClr val="bg2">
                  <a:lumMod val="25000"/>
                </a:schemeClr>
              </a:solidFill>
              <a:latin typeface="BIZ UDPゴシック" panose="020B0400000000000000" pitchFamily="50" charset="-128"/>
              <a:ea typeface="BIZ UDPゴシック" panose="020B0400000000000000" pitchFamily="50" charset="-128"/>
            </a:endParaRPr>
          </a:p>
        </p:txBody>
      </p:sp>
      <p:sp>
        <p:nvSpPr>
          <p:cNvPr id="79" name="吹き出し: 角を丸めた四角形 78">
            <a:extLst>
              <a:ext uri="{FF2B5EF4-FFF2-40B4-BE49-F238E27FC236}">
                <a16:creationId xmlns:a16="http://schemas.microsoft.com/office/drawing/2014/main" id="{5377B36D-C68B-C9E7-0575-CE251D8B40E7}"/>
              </a:ext>
            </a:extLst>
          </p:cNvPr>
          <p:cNvSpPr/>
          <p:nvPr/>
        </p:nvSpPr>
        <p:spPr>
          <a:xfrm>
            <a:off x="2572323" y="3994951"/>
            <a:ext cx="2187299" cy="820591"/>
          </a:xfrm>
          <a:prstGeom prst="wedgeRoundRectCallout">
            <a:avLst>
              <a:gd name="adj1" fmla="val -22395"/>
              <a:gd name="adj2" fmla="val 56969"/>
              <a:gd name="adj3" fmla="val 16667"/>
            </a:avLst>
          </a:prstGeom>
          <a:solidFill>
            <a:srgbClr val="FEF3E6"/>
          </a:solidFill>
          <a:ln w="285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200" b="1" dirty="0">
                <a:solidFill>
                  <a:schemeClr val="bg2">
                    <a:lumMod val="25000"/>
                  </a:schemeClr>
                </a:solidFill>
                <a:latin typeface="BIZ UDPゴシック" panose="020B0400000000000000" pitchFamily="50" charset="-128"/>
                <a:ea typeface="BIZ UDPゴシック" panose="020B0400000000000000" pitchFamily="50" charset="-128"/>
              </a:rPr>
              <a:t>海外留学をさせてあげたい</a:t>
            </a:r>
            <a:endParaRPr kumimoji="1" lang="en-US" altLang="ja-JP" sz="1200" b="1" dirty="0">
              <a:solidFill>
                <a:schemeClr val="bg2">
                  <a:lumMod val="25000"/>
                </a:schemeClr>
              </a:solidFill>
              <a:latin typeface="BIZ UDPゴシック" panose="020B0400000000000000" pitchFamily="50" charset="-128"/>
              <a:ea typeface="BIZ UDPゴシック" panose="020B0400000000000000" pitchFamily="50" charset="-128"/>
            </a:endParaRPr>
          </a:p>
        </p:txBody>
      </p:sp>
      <p:pic>
        <p:nvPicPr>
          <p:cNvPr id="80" name="グラフィックス 79">
            <a:extLst>
              <a:ext uri="{FF2B5EF4-FFF2-40B4-BE49-F238E27FC236}">
                <a16:creationId xmlns:a16="http://schemas.microsoft.com/office/drawing/2014/main" id="{E6E1D0B5-4575-B59C-8400-95C145FC915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938573" y="4938027"/>
            <a:ext cx="648818" cy="1509207"/>
          </a:xfrm>
          <a:prstGeom prst="rect">
            <a:avLst/>
          </a:prstGeom>
        </p:spPr>
      </p:pic>
      <p:pic>
        <p:nvPicPr>
          <p:cNvPr id="81" name="グラフィックス 80">
            <a:extLst>
              <a:ext uri="{FF2B5EF4-FFF2-40B4-BE49-F238E27FC236}">
                <a16:creationId xmlns:a16="http://schemas.microsoft.com/office/drawing/2014/main" id="{99968B6E-80E6-BFC5-2E82-21257B3EC15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697181" y="4938027"/>
            <a:ext cx="648818" cy="1509207"/>
          </a:xfrm>
          <a:prstGeom prst="rect">
            <a:avLst/>
          </a:prstGeom>
        </p:spPr>
      </p:pic>
      <p:pic>
        <p:nvPicPr>
          <p:cNvPr id="82" name="グラフィックス 81">
            <a:extLst>
              <a:ext uri="{FF2B5EF4-FFF2-40B4-BE49-F238E27FC236}">
                <a16:creationId xmlns:a16="http://schemas.microsoft.com/office/drawing/2014/main" id="{5BE90D9E-5D4F-42F5-B991-2590EAAE817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63743" y="4938027"/>
            <a:ext cx="648818" cy="1509207"/>
          </a:xfrm>
          <a:prstGeom prst="rect">
            <a:avLst/>
          </a:prstGeom>
        </p:spPr>
      </p:pic>
      <p:pic>
        <p:nvPicPr>
          <p:cNvPr id="83" name="グラフィックス 82">
            <a:extLst>
              <a:ext uri="{FF2B5EF4-FFF2-40B4-BE49-F238E27FC236}">
                <a16:creationId xmlns:a16="http://schemas.microsoft.com/office/drawing/2014/main" id="{2BDA1F91-E43B-AF39-2431-E62F1EA2207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208344" y="4938027"/>
            <a:ext cx="648818" cy="1509207"/>
          </a:xfrm>
          <a:prstGeom prst="rect">
            <a:avLst/>
          </a:prstGeom>
        </p:spPr>
      </p:pic>
      <p:pic>
        <p:nvPicPr>
          <p:cNvPr id="84" name="グラフィックス 83">
            <a:extLst>
              <a:ext uri="{FF2B5EF4-FFF2-40B4-BE49-F238E27FC236}">
                <a16:creationId xmlns:a16="http://schemas.microsoft.com/office/drawing/2014/main" id="{82BEEA0C-1561-13C0-B3AD-9B8526A7689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464631" y="4938027"/>
            <a:ext cx="648818" cy="1509207"/>
          </a:xfrm>
          <a:prstGeom prst="rect">
            <a:avLst/>
          </a:prstGeom>
        </p:spPr>
      </p:pic>
      <p:sp>
        <p:nvSpPr>
          <p:cNvPr id="87" name="正方形/長方形 86">
            <a:extLst>
              <a:ext uri="{FF2B5EF4-FFF2-40B4-BE49-F238E27FC236}">
                <a16:creationId xmlns:a16="http://schemas.microsoft.com/office/drawing/2014/main" id="{95AC357E-A414-B0CE-87B8-21FCB3F6A393}"/>
              </a:ext>
            </a:extLst>
          </p:cNvPr>
          <p:cNvSpPr/>
          <p:nvPr/>
        </p:nvSpPr>
        <p:spPr>
          <a:xfrm>
            <a:off x="330200" y="5747300"/>
            <a:ext cx="9207500" cy="719296"/>
          </a:xfrm>
          <a:prstGeom prst="rect">
            <a:avLst/>
          </a:prstGeom>
          <a:solidFill>
            <a:srgbClr val="EF701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91" name="テキスト ボックス 90">
            <a:extLst>
              <a:ext uri="{FF2B5EF4-FFF2-40B4-BE49-F238E27FC236}">
                <a16:creationId xmlns:a16="http://schemas.microsoft.com/office/drawing/2014/main" id="{6F232DAB-E0EC-B015-E265-6EABAB3F2995}"/>
              </a:ext>
            </a:extLst>
          </p:cNvPr>
          <p:cNvSpPr txBox="1"/>
          <p:nvPr/>
        </p:nvSpPr>
        <p:spPr>
          <a:xfrm>
            <a:off x="1207114" y="5914830"/>
            <a:ext cx="7453672" cy="40011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000" b="1" i="0" u="none" strike="noStrike" kern="1200" cap="none" spc="600" normalizeH="0" baseline="0" noProof="0" dirty="0">
                <a:ln>
                  <a:noFill/>
                </a:ln>
                <a:solidFill>
                  <a:schemeClr val="bg1"/>
                </a:solidFill>
                <a:effectLst/>
                <a:uLnTx/>
                <a:uFillTx/>
                <a:latin typeface="BIZ UDPゴシック" panose="020B0400000000000000" pitchFamily="50" charset="-128"/>
                <a:ea typeface="BIZ UDPゴシック" panose="020B0400000000000000" pitchFamily="50" charset="-128"/>
                <a:cs typeface="+mn-cs"/>
              </a:rPr>
              <a:t>個々に合った準備が必要</a:t>
            </a:r>
            <a:endParaRPr kumimoji="1" lang="ja-JP" altLang="en-US" sz="2000" b="0" i="0" u="none" strike="noStrike" kern="1200" cap="none" spc="600" normalizeH="0" baseline="0" noProof="0" dirty="0">
              <a:ln>
                <a:noFill/>
              </a:ln>
              <a:solidFill>
                <a:schemeClr val="bg1"/>
              </a:solidFill>
              <a:effectLst/>
              <a:uLnTx/>
              <a:uFillTx/>
              <a:latin typeface="BIZ UDPゴシック" panose="020B0400000000000000" pitchFamily="50" charset="-128"/>
              <a:ea typeface="BIZ UDPゴシック" panose="020B0400000000000000" pitchFamily="50" charset="-128"/>
              <a:cs typeface="+mn-cs"/>
            </a:endParaRPr>
          </a:p>
        </p:txBody>
      </p:sp>
      <p:sp>
        <p:nvSpPr>
          <p:cNvPr id="4" name="テキスト ボックス 3">
            <a:extLst>
              <a:ext uri="{FF2B5EF4-FFF2-40B4-BE49-F238E27FC236}">
                <a16:creationId xmlns:a16="http://schemas.microsoft.com/office/drawing/2014/main" id="{64E29300-E60B-E8CC-55ED-07A888E21A1B}"/>
              </a:ext>
            </a:extLst>
          </p:cNvPr>
          <p:cNvSpPr txBox="1"/>
          <p:nvPr/>
        </p:nvSpPr>
        <p:spPr>
          <a:xfrm>
            <a:off x="440689" y="512127"/>
            <a:ext cx="6191605"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E7E6E6">
                    <a:lumMod val="25000"/>
                  </a:srgbClr>
                </a:solidFill>
                <a:effectLst/>
                <a:uLnTx/>
                <a:uFillTx/>
                <a:latin typeface="BIZ UDPゴシック" panose="020B0400000000000000" pitchFamily="50" charset="-128"/>
                <a:ea typeface="BIZ UDPゴシック" panose="020B0400000000000000" pitchFamily="50" charset="-128"/>
                <a:cs typeface="+mn-cs"/>
              </a:rPr>
              <a:t>子どもの将来のためのお金の話　～</a:t>
            </a:r>
            <a:r>
              <a:rPr kumimoji="1" lang="ja-JP" altLang="en-US" sz="1400" b="1" dirty="0">
                <a:solidFill>
                  <a:srgbClr val="E7E6E6">
                    <a:lumMod val="25000"/>
                  </a:srgbClr>
                </a:solidFill>
                <a:latin typeface="BIZ UDPゴシック" panose="020B0400000000000000" pitchFamily="50" charset="-128"/>
                <a:ea typeface="BIZ UDPゴシック" panose="020B0400000000000000" pitchFamily="50" charset="-128"/>
              </a:rPr>
              <a:t>さいごに</a:t>
            </a:r>
            <a:r>
              <a:rPr kumimoji="1" lang="ja-JP" altLang="en-US" sz="1400" b="1" i="0" u="none" strike="noStrike" kern="1200" cap="none" spc="0" normalizeH="0" baseline="0" noProof="0" dirty="0">
                <a:ln>
                  <a:noFill/>
                </a:ln>
                <a:solidFill>
                  <a:srgbClr val="E7E6E6">
                    <a:lumMod val="25000"/>
                  </a:srgbClr>
                </a:solidFill>
                <a:effectLst/>
                <a:uLnTx/>
                <a:uFillTx/>
                <a:latin typeface="BIZ UDPゴシック" panose="020B0400000000000000" pitchFamily="50" charset="-128"/>
                <a:ea typeface="BIZ UDPゴシック" panose="020B0400000000000000" pitchFamily="50" charset="-128"/>
                <a:cs typeface="+mn-cs"/>
              </a:rPr>
              <a:t>～</a:t>
            </a:r>
            <a:endParaRPr kumimoji="1" lang="ja-JP" altLang="en-US" sz="1800" b="1" i="0" u="none" strike="noStrike" kern="1200" cap="none" spc="0" normalizeH="0" baseline="0" noProof="0" dirty="0">
              <a:ln>
                <a:noFill/>
              </a:ln>
              <a:solidFill>
                <a:srgbClr val="E7E6E6">
                  <a:lumMod val="25000"/>
                </a:srgbClr>
              </a:solidFill>
              <a:effectLst/>
              <a:uLnTx/>
              <a:uFillTx/>
              <a:latin typeface="BIZ UDPゴシック" panose="020B0400000000000000" pitchFamily="50" charset="-128"/>
              <a:ea typeface="BIZ UDPゴシック" panose="020B0400000000000000" pitchFamily="50" charset="-128"/>
              <a:cs typeface="+mn-cs"/>
            </a:endParaRPr>
          </a:p>
        </p:txBody>
      </p:sp>
      <p:sp>
        <p:nvSpPr>
          <p:cNvPr id="5" name="フッター プレースホルダー 3">
            <a:extLst>
              <a:ext uri="{FF2B5EF4-FFF2-40B4-BE49-F238E27FC236}">
                <a16:creationId xmlns:a16="http://schemas.microsoft.com/office/drawing/2014/main" id="{5D823659-BFF2-71DC-2DFA-8A2D6A69A65B}"/>
              </a:ext>
            </a:extLst>
          </p:cNvPr>
          <p:cNvSpPr txBox="1">
            <a:spLocks/>
          </p:cNvSpPr>
          <p:nvPr/>
        </p:nvSpPr>
        <p:spPr>
          <a:xfrm>
            <a:off x="3316222" y="6454997"/>
            <a:ext cx="3273554" cy="290478"/>
          </a:xfrm>
          <a:prstGeom prst="rect">
            <a:avLst/>
          </a:prstGeom>
          <a:noFill/>
          <a:ln>
            <a:noFill/>
          </a:ln>
        </p:spPr>
        <p:txBody>
          <a:bodyPr spcFirstLastPara="1" wrap="square" lIns="82939" tIns="41458" rIns="82939" bIns="41458"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SzPts val="1400"/>
              <a:buFont typeface="Arial"/>
              <a:buNone/>
              <a:defRPr sz="1052" b="0" i="0" u="none" strike="noStrike" cap="none">
                <a:solidFill>
                  <a:srgbClr val="888888"/>
                </a:solidFill>
                <a:latin typeface="UD デジタル 教科書体 NK-B" panose="02020700000000000000" pitchFamily="18" charset="-128"/>
                <a:ea typeface="UD デジタル 教科書体 NK-B" panose="02020700000000000000" pitchFamily="18" charset="-128"/>
                <a:cs typeface="Arial"/>
                <a:sym typeface="Arial"/>
              </a:defRPr>
            </a:lvl1pPr>
            <a:lvl2pPr marR="0" lvl="1"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9pPr>
          </a:lstStyle>
          <a:p>
            <a:r>
              <a:rPr lang="en-US" altLang="ja-JP" sz="954" dirty="0">
                <a:latin typeface="BIZ UDPゴシック" panose="020B0400000000000000" pitchFamily="50" charset="-128"/>
                <a:ea typeface="BIZ UDPゴシック" panose="020B0400000000000000" pitchFamily="50" charset="-128"/>
              </a:rPr>
              <a:t>©2025</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kids</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money</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school</a:t>
            </a:r>
            <a:endParaRPr lang="ja-JP" altLang="en-US" sz="954"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03196286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B0C414-55D5-4C6A-BDBE-3EAF0391C8B5}"/>
            </a:ext>
          </a:extLst>
        </p:cNvPr>
        <p:cNvGrpSpPr/>
        <p:nvPr/>
      </p:nvGrpSpPr>
      <p:grpSpPr>
        <a:xfrm>
          <a:off x="0" y="0"/>
          <a:ext cx="0" cy="0"/>
          <a:chOff x="0" y="0"/>
          <a:chExt cx="0" cy="0"/>
        </a:xfrm>
      </p:grpSpPr>
      <p:sp>
        <p:nvSpPr>
          <p:cNvPr id="37" name="正方形/長方形 36">
            <a:extLst>
              <a:ext uri="{FF2B5EF4-FFF2-40B4-BE49-F238E27FC236}">
                <a16:creationId xmlns:a16="http://schemas.microsoft.com/office/drawing/2014/main" id="{8CC06090-863E-C0AA-FB93-555649F6BA37}"/>
              </a:ext>
            </a:extLst>
          </p:cNvPr>
          <p:cNvSpPr/>
          <p:nvPr/>
        </p:nvSpPr>
        <p:spPr>
          <a:xfrm>
            <a:off x="3425742" y="3093929"/>
            <a:ext cx="1922860" cy="327451"/>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sp>
        <p:nvSpPr>
          <p:cNvPr id="100" name="正方形/長方形 99">
            <a:extLst>
              <a:ext uri="{FF2B5EF4-FFF2-40B4-BE49-F238E27FC236}">
                <a16:creationId xmlns:a16="http://schemas.microsoft.com/office/drawing/2014/main" id="{5D84C17E-39BB-8807-E0BE-DB741372C931}"/>
              </a:ext>
            </a:extLst>
          </p:cNvPr>
          <p:cNvSpPr/>
          <p:nvPr/>
        </p:nvSpPr>
        <p:spPr>
          <a:xfrm>
            <a:off x="330200" y="4012303"/>
            <a:ext cx="9207500" cy="2454293"/>
          </a:xfrm>
          <a:prstGeom prst="rect">
            <a:avLst/>
          </a:prstGeom>
          <a:solidFill>
            <a:schemeClr val="bg1"/>
          </a:solidFill>
          <a:ln w="28575">
            <a:solidFill>
              <a:srgbClr val="F28D4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4" name="テキスト ボックス 3">
            <a:extLst>
              <a:ext uri="{FF2B5EF4-FFF2-40B4-BE49-F238E27FC236}">
                <a16:creationId xmlns:a16="http://schemas.microsoft.com/office/drawing/2014/main" id="{C458CD81-A61E-3828-616A-F6F1B395ABDD}"/>
              </a:ext>
            </a:extLst>
          </p:cNvPr>
          <p:cNvSpPr txBox="1"/>
          <p:nvPr/>
        </p:nvSpPr>
        <p:spPr>
          <a:xfrm>
            <a:off x="713305" y="1163357"/>
            <a:ext cx="3769518"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F4A169"/>
                </a:solidFill>
                <a:effectLst/>
                <a:uLnTx/>
                <a:uFillTx/>
                <a:latin typeface="BIZ UDPゴシック" panose="020B0400000000000000" pitchFamily="50" charset="-128"/>
                <a:ea typeface="BIZ UDPゴシック" panose="020B0400000000000000" pitchFamily="50" charset="-128"/>
                <a:cs typeface="+mn-cs"/>
              </a:rPr>
              <a:t> </a:t>
            </a:r>
            <a:r>
              <a:rPr kumimoji="1" lang="ja-JP" altLang="en-US" sz="1400" b="1" dirty="0">
                <a:solidFill>
                  <a:srgbClr val="F4A169"/>
                </a:solidFill>
                <a:latin typeface="BIZ UDPゴシック" panose="020B0400000000000000" pitchFamily="50" charset="-128"/>
                <a:ea typeface="BIZ UDPゴシック" panose="020B0400000000000000" pitchFamily="50" charset="-128"/>
              </a:rPr>
              <a:t>私たちの役割</a:t>
            </a:r>
            <a:endParaRPr kumimoji="1" lang="en-US" altLang="ja-JP" sz="1400" b="1" i="0" u="none" strike="noStrike" kern="1200" cap="none" spc="0" normalizeH="0" baseline="0" noProof="0" dirty="0">
              <a:ln>
                <a:noFill/>
              </a:ln>
              <a:solidFill>
                <a:srgbClr val="F4A169"/>
              </a:solidFill>
              <a:effectLst/>
              <a:uLnTx/>
              <a:uFillTx/>
              <a:latin typeface="BIZ UDPゴシック" panose="020B0400000000000000" pitchFamily="50" charset="-128"/>
              <a:ea typeface="BIZ UDPゴシック" panose="020B0400000000000000" pitchFamily="50" charset="-128"/>
              <a:cs typeface="+mn-cs"/>
            </a:endParaRPr>
          </a:p>
        </p:txBody>
      </p:sp>
      <p:pic>
        <p:nvPicPr>
          <p:cNvPr id="6" name="図 5">
            <a:extLst>
              <a:ext uri="{FF2B5EF4-FFF2-40B4-BE49-F238E27FC236}">
                <a16:creationId xmlns:a16="http://schemas.microsoft.com/office/drawing/2014/main" id="{4DFB4396-6BBA-0D81-BFB8-91BDEFE1563A}"/>
              </a:ext>
            </a:extLst>
          </p:cNvPr>
          <p:cNvPicPr>
            <a:picLocks noChangeAspect="1"/>
          </p:cNvPicPr>
          <p:nvPr/>
        </p:nvPicPr>
        <p:blipFill>
          <a:blip r:embed="rId3"/>
          <a:stretch>
            <a:fillRect/>
          </a:stretch>
        </p:blipFill>
        <p:spPr>
          <a:xfrm flipH="1">
            <a:off x="581042" y="1114773"/>
            <a:ext cx="45719" cy="384042"/>
          </a:xfrm>
          <a:prstGeom prst="rect">
            <a:avLst/>
          </a:prstGeom>
        </p:spPr>
      </p:pic>
      <p:sp>
        <p:nvSpPr>
          <p:cNvPr id="16" name="テキスト ボックス 15">
            <a:extLst>
              <a:ext uri="{FF2B5EF4-FFF2-40B4-BE49-F238E27FC236}">
                <a16:creationId xmlns:a16="http://schemas.microsoft.com/office/drawing/2014/main" id="{C11AB45F-AFFE-558A-94A7-14891565712B}"/>
              </a:ext>
            </a:extLst>
          </p:cNvPr>
          <p:cNvSpPr txBox="1"/>
          <p:nvPr/>
        </p:nvSpPr>
        <p:spPr>
          <a:xfrm>
            <a:off x="403706" y="4240900"/>
            <a:ext cx="4716934" cy="2000548"/>
          </a:xfrm>
          <a:prstGeom prst="rect">
            <a:avLst/>
          </a:prstGeom>
          <a:noFill/>
        </p:spPr>
        <p:txBody>
          <a:bodyPr wrap="square" rtlCol="0">
            <a:spAutoFit/>
          </a:bodyP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0" lang="ja-JP" altLang="ja-JP" sz="14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r>
              <a:rPr kumimoji="0" lang="ja-JP" altLang="en-US" sz="14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我が家のお金周りを整理整頓したい</a:t>
            </a:r>
            <a:endParaRPr kumimoji="0" lang="en-US" altLang="ja-JP" sz="14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457200" rtl="0" eaLnBrk="1" fontAlgn="auto" latinLnBrk="0" hangingPunct="1">
              <a:lnSpc>
                <a:spcPct val="150000"/>
              </a:lnSpc>
              <a:spcBef>
                <a:spcPts val="0"/>
              </a:spcBef>
              <a:spcAft>
                <a:spcPts val="0"/>
              </a:spcAft>
              <a:buClrTx/>
              <a:buSzTx/>
              <a:buFontTx/>
              <a:buNone/>
              <a:tabLst/>
              <a:defRPr/>
            </a:pPr>
            <a:r>
              <a:rPr lang="ja-JP" altLang="en-US" sz="1400" b="1" dirty="0">
                <a:solidFill>
                  <a:prstClr val="black"/>
                </a:solidFill>
                <a:latin typeface="BIZ UDPゴシック" panose="020B0400000000000000" pitchFamily="50" charset="-128"/>
                <a:ea typeface="BIZ UDPゴシック" panose="020B0400000000000000" pitchFamily="50" charset="-128"/>
              </a:rPr>
              <a:t>・ライフプランを立てたい</a:t>
            </a:r>
            <a:endParaRPr lang="en-US" altLang="ja-JP" sz="1400" b="1" dirty="0">
              <a:solidFill>
                <a:prstClr val="black"/>
              </a:solidFill>
              <a:latin typeface="BIZ UDPゴシック" panose="020B0400000000000000" pitchFamily="50" charset="-128"/>
              <a:ea typeface="BIZ UDPゴシック" panose="020B0400000000000000" pitchFamily="50" charset="-128"/>
            </a:endParaRPr>
          </a:p>
          <a:p>
            <a:pPr>
              <a:lnSpc>
                <a:spcPct val="150000"/>
              </a:lnSpc>
            </a:pPr>
            <a:r>
              <a:rPr lang="ja-JP" altLang="en-US" sz="1400" b="1" dirty="0">
                <a:solidFill>
                  <a:prstClr val="black"/>
                </a:solidFill>
                <a:latin typeface="BIZ UDPゴシック" panose="020B0400000000000000" pitchFamily="50" charset="-128"/>
                <a:ea typeface="BIZ UDPゴシック" panose="020B0400000000000000" pitchFamily="50" charset="-128"/>
              </a:rPr>
              <a:t>・生活費、食費、習い事費用などの目安が知りたい</a:t>
            </a:r>
            <a:endParaRPr kumimoji="0" lang="en-US" altLang="ja-JP" sz="14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457200" rtl="0" eaLnBrk="1" fontAlgn="auto" latinLnBrk="0" hangingPunct="1">
              <a:lnSpc>
                <a:spcPct val="150000"/>
              </a:lnSpc>
              <a:spcBef>
                <a:spcPts val="0"/>
              </a:spcBef>
              <a:spcAft>
                <a:spcPts val="0"/>
              </a:spcAft>
              <a:buClrTx/>
              <a:buSzTx/>
              <a:buFontTx/>
              <a:buNone/>
              <a:tabLst/>
              <a:defRPr/>
            </a:pPr>
            <a:r>
              <a:rPr lang="ja-JP" altLang="en-US" sz="1400" b="1" dirty="0">
                <a:solidFill>
                  <a:prstClr val="black"/>
                </a:solidFill>
                <a:latin typeface="BIZ UDPゴシック" panose="020B0400000000000000" pitchFamily="50" charset="-128"/>
                <a:ea typeface="BIZ UDPゴシック" panose="020B0400000000000000" pitchFamily="50" charset="-128"/>
              </a:rPr>
              <a:t>・家計のムダを見つけたい</a:t>
            </a:r>
            <a:endParaRPr lang="en-US" altLang="ja-JP" sz="1400" b="1" dirty="0">
              <a:solidFill>
                <a:prstClr val="black"/>
              </a:solidFill>
              <a:latin typeface="BIZ UDPゴシック" panose="020B0400000000000000" pitchFamily="50" charset="-128"/>
              <a:ea typeface="BIZ UDPゴシック" panose="020B0400000000000000" pitchFamily="50" charset="-128"/>
            </a:endParaRPr>
          </a:p>
          <a:p>
            <a:pPr>
              <a:lnSpc>
                <a:spcPct val="150000"/>
              </a:lnSpc>
            </a:pPr>
            <a:r>
              <a:rPr kumimoji="0" lang="ja-JP" altLang="en-US" sz="14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・教育費の準備が今のままで十分か知りたい</a:t>
            </a:r>
            <a:endParaRPr lang="en-US" altLang="ja-JP" sz="1400" b="1" dirty="0">
              <a:solidFill>
                <a:prstClr val="black"/>
              </a:solidFill>
              <a:latin typeface="BIZ UDPゴシック" panose="020B0400000000000000" pitchFamily="50" charset="-128"/>
              <a:ea typeface="BIZ UDPゴシック" panose="020B0400000000000000" pitchFamily="50" charset="-128"/>
            </a:endParaRPr>
          </a:p>
          <a:p>
            <a:pPr marL="0" marR="0" lvl="0" indent="0" algn="l" defTabSz="457200" rtl="0" eaLnBrk="1" fontAlgn="auto" latinLnBrk="0" hangingPunct="1">
              <a:lnSpc>
                <a:spcPct val="150000"/>
              </a:lnSpc>
              <a:spcBef>
                <a:spcPts val="0"/>
              </a:spcBef>
              <a:spcAft>
                <a:spcPts val="0"/>
              </a:spcAft>
              <a:buClrTx/>
              <a:buSzTx/>
              <a:buFontTx/>
              <a:buNone/>
              <a:tabLst/>
              <a:defRPr/>
            </a:pPr>
            <a:r>
              <a:rPr lang="ja-JP" altLang="en-US" sz="1400" b="1" dirty="0">
                <a:solidFill>
                  <a:prstClr val="black"/>
                </a:solidFill>
                <a:latin typeface="BIZ UDPゴシック" panose="020B0400000000000000" pitchFamily="50" charset="-128"/>
                <a:ea typeface="BIZ UDPゴシック" panose="020B0400000000000000" pitchFamily="50" charset="-128"/>
              </a:rPr>
              <a:t>・自動的に貯まる</a:t>
            </a:r>
            <a:r>
              <a:rPr lang="en-US" altLang="ja-JP" sz="1400" b="1" dirty="0">
                <a:solidFill>
                  <a:prstClr val="black"/>
                </a:solidFill>
                <a:latin typeface="BIZ UDPゴシック" panose="020B0400000000000000" pitchFamily="50" charset="-128"/>
                <a:ea typeface="BIZ UDPゴシック" panose="020B0400000000000000" pitchFamily="50" charset="-128"/>
              </a:rPr>
              <a:t>/</a:t>
            </a:r>
            <a:r>
              <a:rPr lang="ja-JP" altLang="en-US" sz="1400" b="1" dirty="0">
                <a:solidFill>
                  <a:prstClr val="black"/>
                </a:solidFill>
                <a:latin typeface="BIZ UDPゴシック" panose="020B0400000000000000" pitchFamily="50" charset="-128"/>
                <a:ea typeface="BIZ UDPゴシック" panose="020B0400000000000000" pitchFamily="50" charset="-128"/>
              </a:rPr>
              <a:t>殖える仕組みを作りたい</a:t>
            </a:r>
            <a:endParaRPr lang="en-US" altLang="ja-JP" sz="1400" b="1" dirty="0">
              <a:solidFill>
                <a:prstClr val="black"/>
              </a:solidFill>
              <a:latin typeface="BIZ UDPゴシック" panose="020B0400000000000000" pitchFamily="50" charset="-128"/>
              <a:ea typeface="BIZ UDPゴシック" panose="020B0400000000000000" pitchFamily="50" charset="-128"/>
            </a:endParaRPr>
          </a:p>
        </p:txBody>
      </p:sp>
      <p:grpSp>
        <p:nvGrpSpPr>
          <p:cNvPr id="14" name="グループ化 13">
            <a:extLst>
              <a:ext uri="{FF2B5EF4-FFF2-40B4-BE49-F238E27FC236}">
                <a16:creationId xmlns:a16="http://schemas.microsoft.com/office/drawing/2014/main" id="{F73776B8-4FFE-8652-13A0-B6A00451CBD5}"/>
              </a:ext>
            </a:extLst>
          </p:cNvPr>
          <p:cNvGrpSpPr/>
          <p:nvPr/>
        </p:nvGrpSpPr>
        <p:grpSpPr>
          <a:xfrm>
            <a:off x="317197" y="3681363"/>
            <a:ext cx="2508079" cy="323440"/>
            <a:chOff x="317197" y="5233806"/>
            <a:chExt cx="2508079" cy="323440"/>
          </a:xfrm>
        </p:grpSpPr>
        <p:sp>
          <p:nvSpPr>
            <p:cNvPr id="103" name="正方形/長方形 102">
              <a:extLst>
                <a:ext uri="{FF2B5EF4-FFF2-40B4-BE49-F238E27FC236}">
                  <a16:creationId xmlns:a16="http://schemas.microsoft.com/office/drawing/2014/main" id="{EB24BF36-75D7-2F19-F4EB-0DBFD40C9101}"/>
                </a:ext>
              </a:extLst>
            </p:cNvPr>
            <p:cNvSpPr/>
            <p:nvPr/>
          </p:nvSpPr>
          <p:spPr>
            <a:xfrm>
              <a:off x="319413" y="5233806"/>
              <a:ext cx="238813" cy="323440"/>
            </a:xfrm>
            <a:prstGeom prst="rect">
              <a:avLst/>
            </a:prstGeom>
            <a:solidFill>
              <a:srgbClr val="F28D4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105" name="台形 104">
              <a:extLst>
                <a:ext uri="{FF2B5EF4-FFF2-40B4-BE49-F238E27FC236}">
                  <a16:creationId xmlns:a16="http://schemas.microsoft.com/office/drawing/2014/main" id="{6744307D-8F20-8C89-B69E-615DE56E681A}"/>
                </a:ext>
              </a:extLst>
            </p:cNvPr>
            <p:cNvSpPr/>
            <p:nvPr/>
          </p:nvSpPr>
          <p:spPr>
            <a:xfrm>
              <a:off x="403706" y="5233806"/>
              <a:ext cx="2274839" cy="322073"/>
            </a:xfrm>
            <a:prstGeom prst="trapezoid">
              <a:avLst/>
            </a:prstGeom>
            <a:solidFill>
              <a:srgbClr val="F28D4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15" name="テキスト ボックス 14">
              <a:extLst>
                <a:ext uri="{FF2B5EF4-FFF2-40B4-BE49-F238E27FC236}">
                  <a16:creationId xmlns:a16="http://schemas.microsoft.com/office/drawing/2014/main" id="{42562122-F9DB-B78A-6271-FC6CAEFE350F}"/>
                </a:ext>
              </a:extLst>
            </p:cNvPr>
            <p:cNvSpPr txBox="1"/>
            <p:nvPr/>
          </p:nvSpPr>
          <p:spPr>
            <a:xfrm>
              <a:off x="317197" y="5241306"/>
              <a:ext cx="2508079" cy="283924"/>
            </a:xfrm>
            <a:prstGeom prst="rect">
              <a:avLst/>
            </a:prstGeom>
            <a:noFill/>
          </p:spPr>
          <p:txBody>
            <a:bodyPr wrap="square" rtlCol="0">
              <a:spAutoFit/>
            </a:bodyP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1000" b="1"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 よくご相談いただくお悩みごと ］</a:t>
              </a:r>
            </a:p>
          </p:txBody>
        </p:sp>
      </p:grpSp>
      <p:sp>
        <p:nvSpPr>
          <p:cNvPr id="5" name="テキスト ボックス 4">
            <a:extLst>
              <a:ext uri="{FF2B5EF4-FFF2-40B4-BE49-F238E27FC236}">
                <a16:creationId xmlns:a16="http://schemas.microsoft.com/office/drawing/2014/main" id="{07AED223-3E1F-9900-D005-B73DAEFDFCDB}"/>
              </a:ext>
            </a:extLst>
          </p:cNvPr>
          <p:cNvSpPr txBox="1"/>
          <p:nvPr/>
        </p:nvSpPr>
        <p:spPr>
          <a:xfrm>
            <a:off x="440689" y="512127"/>
            <a:ext cx="6191605"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E7E6E6">
                    <a:lumMod val="25000"/>
                  </a:srgbClr>
                </a:solidFill>
                <a:effectLst/>
                <a:uLnTx/>
                <a:uFillTx/>
                <a:latin typeface="BIZ UDPゴシック" panose="020B0400000000000000" pitchFamily="50" charset="-128"/>
                <a:ea typeface="BIZ UDPゴシック" panose="020B0400000000000000" pitchFamily="50" charset="-128"/>
                <a:cs typeface="+mn-cs"/>
              </a:rPr>
              <a:t>子どもの将来のためのお金の話　～</a:t>
            </a:r>
            <a:r>
              <a:rPr kumimoji="1" lang="ja-JP" altLang="en-US" sz="1400" b="1" dirty="0">
                <a:solidFill>
                  <a:srgbClr val="E7E6E6">
                    <a:lumMod val="25000"/>
                  </a:srgbClr>
                </a:solidFill>
                <a:latin typeface="BIZ UDPゴシック" panose="020B0400000000000000" pitchFamily="50" charset="-128"/>
                <a:ea typeface="BIZ UDPゴシック" panose="020B0400000000000000" pitchFamily="50" charset="-128"/>
              </a:rPr>
              <a:t>さいごに</a:t>
            </a:r>
            <a:r>
              <a:rPr kumimoji="1" lang="ja-JP" altLang="en-US" sz="1400" b="1" i="0" u="none" strike="noStrike" kern="1200" cap="none" spc="0" normalizeH="0" baseline="0" noProof="0" dirty="0">
                <a:ln>
                  <a:noFill/>
                </a:ln>
                <a:solidFill>
                  <a:srgbClr val="E7E6E6">
                    <a:lumMod val="25000"/>
                  </a:srgbClr>
                </a:solidFill>
                <a:effectLst/>
                <a:uLnTx/>
                <a:uFillTx/>
                <a:latin typeface="BIZ UDPゴシック" panose="020B0400000000000000" pitchFamily="50" charset="-128"/>
                <a:ea typeface="BIZ UDPゴシック" panose="020B0400000000000000" pitchFamily="50" charset="-128"/>
                <a:cs typeface="+mn-cs"/>
              </a:rPr>
              <a:t>～</a:t>
            </a:r>
            <a:endParaRPr kumimoji="1" lang="ja-JP" altLang="en-US" sz="1800" b="1" i="0" u="none" strike="noStrike" kern="1200" cap="none" spc="0" normalizeH="0" baseline="0" noProof="0" dirty="0">
              <a:ln>
                <a:noFill/>
              </a:ln>
              <a:solidFill>
                <a:srgbClr val="E7E6E6">
                  <a:lumMod val="25000"/>
                </a:srgbClr>
              </a:solidFill>
              <a:effectLst/>
              <a:uLnTx/>
              <a:uFillTx/>
              <a:latin typeface="BIZ UDPゴシック" panose="020B0400000000000000" pitchFamily="50" charset="-128"/>
              <a:ea typeface="BIZ UDPゴシック" panose="020B0400000000000000" pitchFamily="50" charset="-128"/>
              <a:cs typeface="+mn-cs"/>
            </a:endParaRPr>
          </a:p>
        </p:txBody>
      </p:sp>
      <p:sp>
        <p:nvSpPr>
          <p:cNvPr id="22" name="四角形: 角を丸くする 21">
            <a:extLst>
              <a:ext uri="{FF2B5EF4-FFF2-40B4-BE49-F238E27FC236}">
                <a16:creationId xmlns:a16="http://schemas.microsoft.com/office/drawing/2014/main" id="{6EBD598A-785D-CD8A-D8B0-39E24F2BC61A}"/>
              </a:ext>
            </a:extLst>
          </p:cNvPr>
          <p:cNvSpPr/>
          <p:nvPr/>
        </p:nvSpPr>
        <p:spPr>
          <a:xfrm>
            <a:off x="594375" y="1680129"/>
            <a:ext cx="4232267" cy="470004"/>
          </a:xfrm>
          <a:prstGeom prst="roundRect">
            <a:avLst/>
          </a:prstGeom>
          <a:solidFill>
            <a:srgbClr val="F7B26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400" b="1" dirty="0">
                <a:solidFill>
                  <a:schemeClr val="bg1"/>
                </a:solidFill>
                <a:latin typeface="BIZ UDPゴシック" panose="020B0400000000000000" pitchFamily="50" charset="-128"/>
                <a:ea typeface="BIZ UDPゴシック" panose="020B0400000000000000" pitchFamily="50" charset="-128"/>
              </a:rPr>
              <a:t>年間</a:t>
            </a:r>
            <a:r>
              <a:rPr kumimoji="1" lang="en-US" altLang="ja-JP" sz="1400" b="1" dirty="0">
                <a:solidFill>
                  <a:schemeClr val="bg1"/>
                </a:solidFill>
                <a:latin typeface="BIZ UDPゴシック" panose="020B0400000000000000" pitchFamily="50" charset="-128"/>
                <a:ea typeface="BIZ UDPゴシック" panose="020B0400000000000000" pitchFamily="50" charset="-128"/>
              </a:rPr>
              <a:t>2,000</a:t>
            </a:r>
            <a:r>
              <a:rPr kumimoji="1" lang="ja-JP" altLang="en-US" sz="1400" b="1" dirty="0">
                <a:solidFill>
                  <a:schemeClr val="bg1"/>
                </a:solidFill>
                <a:latin typeface="BIZ UDPゴシック" panose="020B0400000000000000" pitchFamily="50" charset="-128"/>
                <a:ea typeface="BIZ UDPゴシック" panose="020B0400000000000000" pitchFamily="50" charset="-128"/>
              </a:rPr>
              <a:t>組の親子との出会いを通じて得た情報</a:t>
            </a:r>
          </a:p>
        </p:txBody>
      </p:sp>
      <p:sp>
        <p:nvSpPr>
          <p:cNvPr id="31" name="四角形: 角を丸くする 30">
            <a:extLst>
              <a:ext uri="{FF2B5EF4-FFF2-40B4-BE49-F238E27FC236}">
                <a16:creationId xmlns:a16="http://schemas.microsoft.com/office/drawing/2014/main" id="{4B961119-169C-BCB3-78A8-FDB5CB15E85D}"/>
              </a:ext>
            </a:extLst>
          </p:cNvPr>
          <p:cNvSpPr/>
          <p:nvPr/>
        </p:nvSpPr>
        <p:spPr>
          <a:xfrm>
            <a:off x="4953000" y="1668202"/>
            <a:ext cx="4222472" cy="470004"/>
          </a:xfrm>
          <a:prstGeom prst="roundRect">
            <a:avLst/>
          </a:prstGeom>
          <a:solidFill>
            <a:srgbClr val="F7B26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400" b="1" dirty="0">
                <a:solidFill>
                  <a:schemeClr val="bg1"/>
                </a:solidFill>
                <a:latin typeface="BIZ UDPゴシック" panose="020B0400000000000000" pitchFamily="50" charset="-128"/>
                <a:ea typeface="BIZ UDPゴシック" panose="020B0400000000000000" pitchFamily="50" charset="-128"/>
              </a:rPr>
              <a:t>お金のプロとしての金融知識</a:t>
            </a:r>
          </a:p>
        </p:txBody>
      </p:sp>
      <p:sp>
        <p:nvSpPr>
          <p:cNvPr id="34" name="矢印: 下 33">
            <a:extLst>
              <a:ext uri="{FF2B5EF4-FFF2-40B4-BE49-F238E27FC236}">
                <a16:creationId xmlns:a16="http://schemas.microsoft.com/office/drawing/2014/main" id="{36C29795-D868-4A7B-17BC-9C0390C4CCC7}"/>
              </a:ext>
            </a:extLst>
          </p:cNvPr>
          <p:cNvSpPr/>
          <p:nvPr/>
        </p:nvSpPr>
        <p:spPr>
          <a:xfrm>
            <a:off x="4396217" y="2231122"/>
            <a:ext cx="982865" cy="339174"/>
          </a:xfrm>
          <a:prstGeom prst="downArrow">
            <a:avLst>
              <a:gd name="adj1" fmla="val 50000"/>
              <a:gd name="adj2" fmla="val 65236"/>
            </a:avLst>
          </a:prstGeom>
          <a:solidFill>
            <a:srgbClr val="F28D4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35" name="テキスト ボックス 34">
            <a:extLst>
              <a:ext uri="{FF2B5EF4-FFF2-40B4-BE49-F238E27FC236}">
                <a16:creationId xmlns:a16="http://schemas.microsoft.com/office/drawing/2014/main" id="{DB7F7EAA-2A62-C8CB-DF3E-9E137C280913}"/>
              </a:ext>
            </a:extLst>
          </p:cNvPr>
          <p:cNvSpPr txBox="1"/>
          <p:nvPr/>
        </p:nvSpPr>
        <p:spPr>
          <a:xfrm>
            <a:off x="1460011" y="2646742"/>
            <a:ext cx="6855276" cy="795795"/>
          </a:xfrm>
          <a:prstGeom prst="rect">
            <a:avLst/>
          </a:prstGeom>
          <a:noFill/>
        </p:spPr>
        <p:txBody>
          <a:bodyPr wrap="square" rtlCol="0">
            <a:spAutoFit/>
          </a:bodyP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1" lang="ja-JP" altLang="en-US" sz="1600" b="1" i="0" u="none" strike="noStrike" kern="1200" cap="none" spc="300" normalizeH="0" baseline="0" noProof="0" dirty="0">
                <a:ln>
                  <a:noFill/>
                </a:ln>
                <a:effectLst/>
                <a:uLnTx/>
                <a:uFillTx/>
                <a:latin typeface="BIZ UDPゴシック" panose="020B0400000000000000" pitchFamily="50" charset="-128"/>
                <a:ea typeface="BIZ UDPゴシック" panose="020B0400000000000000" pitchFamily="50" charset="-128"/>
                <a:cs typeface="+mn-cs"/>
              </a:rPr>
              <a:t>適切な情報を正しくお伝えすることで、</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1" lang="ja-JP" altLang="en-US" sz="1600" b="1" i="0" u="none" strike="noStrike" kern="1200" cap="none" spc="300" normalizeH="0" baseline="0" noProof="0" dirty="0">
                <a:ln>
                  <a:noFill/>
                </a:ln>
                <a:effectLst/>
                <a:uLnTx/>
                <a:uFillTx/>
                <a:latin typeface="BIZ UDPゴシック" panose="020B0400000000000000" pitchFamily="50" charset="-128"/>
                <a:ea typeface="BIZ UDPゴシック" panose="020B0400000000000000" pitchFamily="50" charset="-128"/>
                <a:cs typeface="+mn-cs"/>
              </a:rPr>
              <a:t>最善の方法をご自身で選択するサポートを行います。</a:t>
            </a:r>
          </a:p>
        </p:txBody>
      </p:sp>
      <p:sp>
        <p:nvSpPr>
          <p:cNvPr id="38" name="テキスト ボックス 37">
            <a:extLst>
              <a:ext uri="{FF2B5EF4-FFF2-40B4-BE49-F238E27FC236}">
                <a16:creationId xmlns:a16="http://schemas.microsoft.com/office/drawing/2014/main" id="{0BBBD980-0249-2A77-6D66-1B20098AA4A0}"/>
              </a:ext>
            </a:extLst>
          </p:cNvPr>
          <p:cNvSpPr txBox="1"/>
          <p:nvPr/>
        </p:nvSpPr>
        <p:spPr>
          <a:xfrm>
            <a:off x="4705769" y="4240900"/>
            <a:ext cx="4716934" cy="2000548"/>
          </a:xfrm>
          <a:prstGeom prst="rect">
            <a:avLst/>
          </a:prstGeom>
          <a:noFill/>
        </p:spPr>
        <p:txBody>
          <a:bodyPr wrap="square" rtlCol="0">
            <a:spAutoFit/>
          </a:bodyPr>
          <a:lstStyle/>
          <a:p>
            <a:pPr marL="0" marR="0" lvl="0" indent="0" algn="l" defTabSz="457200" rtl="0" eaLnBrk="1" fontAlgn="auto" latinLnBrk="0" hangingPunct="1">
              <a:lnSpc>
                <a:spcPct val="150000"/>
              </a:lnSpc>
              <a:spcBef>
                <a:spcPts val="0"/>
              </a:spcBef>
              <a:spcAft>
                <a:spcPts val="0"/>
              </a:spcAft>
              <a:buClrTx/>
              <a:buSzTx/>
              <a:buFontTx/>
              <a:buNone/>
              <a:tabLst/>
              <a:defRPr/>
            </a:pPr>
            <a:r>
              <a:rPr lang="ja-JP" altLang="en-US" sz="1400" b="1" dirty="0">
                <a:solidFill>
                  <a:prstClr val="black"/>
                </a:solidFill>
                <a:latin typeface="BIZ UDPゴシック" panose="020B0400000000000000" pitchFamily="50" charset="-128"/>
                <a:ea typeface="BIZ UDPゴシック" panose="020B0400000000000000" pitchFamily="50" charset="-128"/>
              </a:rPr>
              <a:t>・老後の資金について考えたい</a:t>
            </a:r>
            <a:endParaRPr lang="en-US" altLang="ja-JP" sz="1400" b="1" dirty="0">
              <a:solidFill>
                <a:prstClr val="black"/>
              </a:solidFill>
              <a:latin typeface="BIZ UDPゴシック" panose="020B0400000000000000" pitchFamily="50" charset="-128"/>
              <a:ea typeface="BIZ UDPゴシック" panose="020B0400000000000000" pitchFamily="50" charset="-128"/>
            </a:endParaRPr>
          </a:p>
          <a:p>
            <a:pPr marL="0" marR="0" lvl="0" indent="0" algn="l" defTabSz="457200" rtl="0" eaLnBrk="1" fontAlgn="auto" latinLnBrk="0" hangingPunct="1">
              <a:lnSpc>
                <a:spcPct val="150000"/>
              </a:lnSpc>
              <a:spcBef>
                <a:spcPts val="0"/>
              </a:spcBef>
              <a:spcAft>
                <a:spcPts val="0"/>
              </a:spcAft>
              <a:buClrTx/>
              <a:buSzTx/>
              <a:buFontTx/>
              <a:buNone/>
              <a:tabLst/>
              <a:defRPr/>
            </a:pPr>
            <a:r>
              <a:rPr lang="ja-JP" altLang="en-US" sz="1400" b="1" dirty="0">
                <a:solidFill>
                  <a:prstClr val="black"/>
                </a:solidFill>
                <a:latin typeface="BIZ UDPゴシック" panose="020B0400000000000000" pitchFamily="50" charset="-128"/>
                <a:ea typeface="BIZ UDPゴシック" panose="020B0400000000000000" pitchFamily="50" charset="-128"/>
              </a:rPr>
              <a:t>・年金をいくらもらえるか確認したい</a:t>
            </a:r>
            <a:endParaRPr lang="en-US" altLang="ja-JP" sz="1400" b="1" dirty="0">
              <a:solidFill>
                <a:prstClr val="black"/>
              </a:solidFill>
              <a:latin typeface="BIZ UDPゴシック" panose="020B0400000000000000" pitchFamily="50" charset="-128"/>
              <a:ea typeface="BIZ UDPゴシック" panose="020B0400000000000000" pitchFamily="50" charset="-128"/>
            </a:endParaRPr>
          </a:p>
          <a:p>
            <a:pPr marL="0" marR="0" lvl="0" indent="0" algn="l" defTabSz="457200" rtl="0" eaLnBrk="1" fontAlgn="auto" latinLnBrk="0" hangingPunct="1">
              <a:lnSpc>
                <a:spcPct val="150000"/>
              </a:lnSpc>
              <a:spcBef>
                <a:spcPts val="0"/>
              </a:spcBef>
              <a:spcAft>
                <a:spcPts val="0"/>
              </a:spcAft>
              <a:buClrTx/>
              <a:buSzTx/>
              <a:buFontTx/>
              <a:buNone/>
              <a:tabLst/>
              <a:defRPr/>
            </a:pPr>
            <a:r>
              <a:rPr lang="ja-JP" altLang="en-US" sz="1400" b="1" dirty="0">
                <a:solidFill>
                  <a:prstClr val="black"/>
                </a:solidFill>
                <a:latin typeface="BIZ UDPゴシック" panose="020B0400000000000000" pitchFamily="50" charset="-128"/>
                <a:ea typeface="BIZ UDPゴシック" panose="020B0400000000000000" pitchFamily="50" charset="-128"/>
              </a:rPr>
              <a:t>・ふるさと納税をやってみたい</a:t>
            </a:r>
            <a:endParaRPr lang="en-US" altLang="ja-JP" sz="1400" b="1" dirty="0">
              <a:solidFill>
                <a:prstClr val="black"/>
              </a:solidFill>
              <a:latin typeface="BIZ UDPゴシック" panose="020B0400000000000000" pitchFamily="50" charset="-128"/>
              <a:ea typeface="BIZ UDPゴシック" panose="020B0400000000000000" pitchFamily="50" charset="-128"/>
            </a:endParaRPr>
          </a:p>
          <a:p>
            <a:pPr>
              <a:lnSpc>
                <a:spcPct val="150000"/>
              </a:lnSpc>
            </a:pPr>
            <a:r>
              <a:rPr lang="ja-JP" altLang="en-US" sz="1400" b="1" dirty="0">
                <a:solidFill>
                  <a:prstClr val="black"/>
                </a:solidFill>
                <a:latin typeface="BIZ UDPゴシック" panose="020B0400000000000000" pitchFamily="50" charset="-128"/>
                <a:ea typeface="BIZ UDPゴシック" panose="020B0400000000000000" pitchFamily="50" charset="-128"/>
              </a:rPr>
              <a:t>・</a:t>
            </a:r>
            <a:r>
              <a:rPr lang="en-US" altLang="ja-JP" sz="1400" b="1" dirty="0" err="1">
                <a:solidFill>
                  <a:prstClr val="black"/>
                </a:solidFill>
                <a:latin typeface="BIZ UDPゴシック" panose="020B0400000000000000" pitchFamily="50" charset="-128"/>
                <a:ea typeface="BIZ UDPゴシック" panose="020B0400000000000000" pitchFamily="50" charset="-128"/>
              </a:rPr>
              <a:t>iDeCo</a:t>
            </a:r>
            <a:r>
              <a:rPr lang="ja-JP" altLang="en-US" sz="1400" b="1" dirty="0">
                <a:solidFill>
                  <a:prstClr val="black"/>
                </a:solidFill>
                <a:latin typeface="BIZ UDPゴシック" panose="020B0400000000000000" pitchFamily="50" charset="-128"/>
                <a:ea typeface="BIZ UDPゴシック" panose="020B0400000000000000" pitchFamily="50" charset="-128"/>
              </a:rPr>
              <a:t>、</a:t>
            </a:r>
            <a:r>
              <a:rPr lang="en-US" altLang="ja-JP" sz="1400" b="1" dirty="0">
                <a:solidFill>
                  <a:prstClr val="black"/>
                </a:solidFill>
                <a:latin typeface="BIZ UDPゴシック" panose="020B0400000000000000" pitchFamily="50" charset="-128"/>
                <a:ea typeface="BIZ UDPゴシック" panose="020B0400000000000000" pitchFamily="50" charset="-128"/>
              </a:rPr>
              <a:t>NISA</a:t>
            </a:r>
            <a:r>
              <a:rPr lang="ja-JP" altLang="en-US" sz="1400" b="1" dirty="0">
                <a:solidFill>
                  <a:prstClr val="black"/>
                </a:solidFill>
                <a:latin typeface="BIZ UDPゴシック" panose="020B0400000000000000" pitchFamily="50" charset="-128"/>
                <a:ea typeface="BIZ UDPゴシック" panose="020B0400000000000000" pitchFamily="50" charset="-128"/>
              </a:rPr>
              <a:t>、保険、定期預金を使い分けたい</a:t>
            </a:r>
            <a:endParaRPr lang="en-US" altLang="ja-JP" sz="1400" b="1" dirty="0">
              <a:solidFill>
                <a:prstClr val="black"/>
              </a:solidFill>
              <a:latin typeface="BIZ UDPゴシック" panose="020B0400000000000000" pitchFamily="50" charset="-128"/>
              <a:ea typeface="BIZ UDPゴシック" panose="020B0400000000000000" pitchFamily="50" charset="-128"/>
            </a:endParaRPr>
          </a:p>
          <a:p>
            <a:pPr marL="0" marR="0" lvl="0" indent="0" algn="l" defTabSz="457200" rtl="0" eaLnBrk="1" fontAlgn="auto" latinLnBrk="0" hangingPunct="1">
              <a:lnSpc>
                <a:spcPct val="150000"/>
              </a:lnSpc>
              <a:spcBef>
                <a:spcPts val="0"/>
              </a:spcBef>
              <a:spcAft>
                <a:spcPts val="0"/>
              </a:spcAft>
              <a:buClrTx/>
              <a:buSzTx/>
              <a:buFontTx/>
              <a:buNone/>
              <a:tabLst/>
              <a:defRPr/>
            </a:pPr>
            <a:r>
              <a:rPr lang="ja-JP" altLang="en-US" sz="1400" b="1" dirty="0">
                <a:solidFill>
                  <a:prstClr val="black"/>
                </a:solidFill>
                <a:latin typeface="BIZ UDPゴシック" panose="020B0400000000000000" pitchFamily="50" charset="-128"/>
                <a:ea typeface="BIZ UDPゴシック" panose="020B0400000000000000" pitchFamily="50" charset="-128"/>
              </a:rPr>
              <a:t>・加入中の保険が適正か見直すべきか知りたい</a:t>
            </a:r>
          </a:p>
          <a:p>
            <a:pPr marL="0" marR="0" lvl="0" indent="0" algn="l" defTabSz="457200" rtl="0" eaLnBrk="1" fontAlgn="auto" latinLnBrk="0" hangingPunct="1">
              <a:lnSpc>
                <a:spcPct val="150000"/>
              </a:lnSpc>
              <a:spcBef>
                <a:spcPts val="0"/>
              </a:spcBef>
              <a:spcAft>
                <a:spcPts val="0"/>
              </a:spcAft>
              <a:buClrTx/>
              <a:buSzTx/>
              <a:buFontTx/>
              <a:buNone/>
              <a:tabLst/>
              <a:defRPr/>
            </a:pPr>
            <a:endParaRPr kumimoji="0" lang="en-US" altLang="ja-JP" sz="14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2" name="フッター プレースホルダー 3">
            <a:extLst>
              <a:ext uri="{FF2B5EF4-FFF2-40B4-BE49-F238E27FC236}">
                <a16:creationId xmlns:a16="http://schemas.microsoft.com/office/drawing/2014/main" id="{7422509D-1CA7-96E7-890F-35C3EB9CE45D}"/>
              </a:ext>
            </a:extLst>
          </p:cNvPr>
          <p:cNvSpPr txBox="1">
            <a:spLocks/>
          </p:cNvSpPr>
          <p:nvPr/>
        </p:nvSpPr>
        <p:spPr>
          <a:xfrm>
            <a:off x="3316222" y="6454997"/>
            <a:ext cx="3273554" cy="290478"/>
          </a:xfrm>
          <a:prstGeom prst="rect">
            <a:avLst/>
          </a:prstGeom>
          <a:noFill/>
          <a:ln>
            <a:noFill/>
          </a:ln>
        </p:spPr>
        <p:txBody>
          <a:bodyPr spcFirstLastPara="1" wrap="square" lIns="82939" tIns="41458" rIns="82939" bIns="41458"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SzPts val="1400"/>
              <a:buFont typeface="Arial"/>
              <a:buNone/>
              <a:defRPr sz="1052" b="0" i="0" u="none" strike="noStrike" cap="none">
                <a:solidFill>
                  <a:srgbClr val="888888"/>
                </a:solidFill>
                <a:latin typeface="UD デジタル 教科書体 NK-B" panose="02020700000000000000" pitchFamily="18" charset="-128"/>
                <a:ea typeface="UD デジタル 教科書体 NK-B" panose="02020700000000000000" pitchFamily="18" charset="-128"/>
                <a:cs typeface="Arial"/>
                <a:sym typeface="Arial"/>
              </a:defRPr>
            </a:lvl1pPr>
            <a:lvl2pPr marR="0" lvl="1"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9pPr>
          </a:lstStyle>
          <a:p>
            <a:r>
              <a:rPr lang="en-US" altLang="ja-JP" sz="954" dirty="0">
                <a:latin typeface="BIZ UDPゴシック" panose="020B0400000000000000" pitchFamily="50" charset="-128"/>
                <a:ea typeface="BIZ UDPゴシック" panose="020B0400000000000000" pitchFamily="50" charset="-128"/>
              </a:rPr>
              <a:t>©2025</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kids</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money</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school</a:t>
            </a:r>
            <a:endParaRPr lang="ja-JP" altLang="en-US" sz="954"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9276811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18817F-BAF4-673E-5736-B45472D27005}"/>
            </a:ext>
          </a:extLst>
        </p:cNvPr>
        <p:cNvGrpSpPr/>
        <p:nvPr/>
      </p:nvGrpSpPr>
      <p:grpSpPr>
        <a:xfrm>
          <a:off x="0" y="0"/>
          <a:ext cx="0" cy="0"/>
          <a:chOff x="0" y="0"/>
          <a:chExt cx="0" cy="0"/>
        </a:xfrm>
      </p:grpSpPr>
      <p:pic>
        <p:nvPicPr>
          <p:cNvPr id="8" name="Picture 4">
            <a:extLst>
              <a:ext uri="{FF2B5EF4-FFF2-40B4-BE49-F238E27FC236}">
                <a16:creationId xmlns:a16="http://schemas.microsoft.com/office/drawing/2014/main" id="{87D1B87D-D84A-C103-487F-53394F15D56D}"/>
              </a:ext>
            </a:extLst>
          </p:cNvPr>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25000"/>
                    </a14:imgEffect>
                  </a14:imgLayer>
                </a14:imgProps>
              </a:ext>
              <a:ext uri="{28A0092B-C50C-407E-A947-70E740481C1C}">
                <a14:useLocalDpi xmlns:a14="http://schemas.microsoft.com/office/drawing/2010/main" val="0"/>
              </a:ext>
            </a:extLst>
          </a:blip>
          <a:srcRect l="3674" t="3215" r="3541" b="5414"/>
          <a:stretch/>
        </p:blipFill>
        <p:spPr bwMode="auto">
          <a:xfrm>
            <a:off x="6796114" y="2792398"/>
            <a:ext cx="2543368" cy="1567411"/>
          </a:xfrm>
          <a:prstGeom prst="rect">
            <a:avLst/>
          </a:prstGeom>
          <a:noFill/>
          <a:extLst>
            <a:ext uri="{909E8E84-426E-40DD-AFC4-6F175D3DCCD1}">
              <a14:hiddenFill xmlns:a14="http://schemas.microsoft.com/office/drawing/2010/main">
                <a:solidFill>
                  <a:srgbClr val="FFFFFF"/>
                </a:solidFill>
              </a14:hiddenFill>
            </a:ext>
          </a:extLst>
        </p:spPr>
      </p:pic>
      <p:sp>
        <p:nvSpPr>
          <p:cNvPr id="2" name="テキスト ボックス 1">
            <a:extLst>
              <a:ext uri="{FF2B5EF4-FFF2-40B4-BE49-F238E27FC236}">
                <a16:creationId xmlns:a16="http://schemas.microsoft.com/office/drawing/2014/main" id="{3D3F6019-0923-D9D9-4403-669F87A30B46}"/>
              </a:ext>
            </a:extLst>
          </p:cNvPr>
          <p:cNvSpPr txBox="1"/>
          <p:nvPr/>
        </p:nvSpPr>
        <p:spPr>
          <a:xfrm>
            <a:off x="440689" y="512127"/>
            <a:ext cx="3879961"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E7E6E6">
                    <a:lumMod val="25000"/>
                  </a:srgbClr>
                </a:solidFill>
                <a:effectLst/>
                <a:uLnTx/>
                <a:uFillTx/>
                <a:latin typeface="BIZ UDPゴシック" panose="020B0400000000000000" pitchFamily="50" charset="-128"/>
                <a:ea typeface="BIZ UDPゴシック" panose="020B0400000000000000" pitchFamily="50" charset="-128"/>
                <a:cs typeface="+mn-cs"/>
              </a:rPr>
              <a:t>本日のイベントについて</a:t>
            </a:r>
            <a:endParaRPr kumimoji="1" lang="ja-JP" altLang="en-US" sz="1800" b="1" i="0" u="none" strike="noStrike" kern="1200" cap="none" spc="0" normalizeH="0" baseline="0" noProof="0" dirty="0">
              <a:ln>
                <a:noFill/>
              </a:ln>
              <a:solidFill>
                <a:srgbClr val="E7E6E6">
                  <a:lumMod val="25000"/>
                </a:srgbClr>
              </a:solidFill>
              <a:effectLst/>
              <a:uLnTx/>
              <a:uFillTx/>
              <a:latin typeface="BIZ UDPゴシック" panose="020B0400000000000000" pitchFamily="50" charset="-128"/>
              <a:ea typeface="BIZ UDPゴシック" panose="020B0400000000000000" pitchFamily="50" charset="-128"/>
              <a:cs typeface="+mn-cs"/>
            </a:endParaRPr>
          </a:p>
        </p:txBody>
      </p:sp>
      <p:sp>
        <p:nvSpPr>
          <p:cNvPr id="33" name="テキスト ボックス 32">
            <a:extLst>
              <a:ext uri="{FF2B5EF4-FFF2-40B4-BE49-F238E27FC236}">
                <a16:creationId xmlns:a16="http://schemas.microsoft.com/office/drawing/2014/main" id="{2F90271B-7609-4794-B6F7-C40EC00498E1}"/>
              </a:ext>
            </a:extLst>
          </p:cNvPr>
          <p:cNvSpPr txBox="1"/>
          <p:nvPr/>
        </p:nvSpPr>
        <p:spPr>
          <a:xfrm>
            <a:off x="1836651" y="1486059"/>
            <a:ext cx="561372" cy="183255"/>
          </a:xfrm>
          <a:prstGeom prst="rect">
            <a:avLst/>
          </a:prstGeom>
          <a:noFill/>
        </p:spPr>
        <p:txBody>
          <a:bodyPr wrap="none" rtlCol="0">
            <a:spAutoFit/>
          </a:bodyPr>
          <a:lstStyle/>
          <a:p>
            <a:pPr defTabSz="742950"/>
            <a:r>
              <a:rPr kumimoji="1" lang="en-US" altLang="ja-JP" sz="591" b="1" dirty="0">
                <a:solidFill>
                  <a:prstClr val="black">
                    <a:lumMod val="50000"/>
                    <a:lumOff val="50000"/>
                  </a:prstClr>
                </a:solidFill>
                <a:latin typeface="BIZ UDPゴシック" panose="020B0400000000000000" pitchFamily="50" charset="-128"/>
                <a:ea typeface="BIZ UDPゴシック" panose="020B0400000000000000" pitchFamily="50" charset="-128"/>
              </a:rPr>
              <a:t>※</a:t>
            </a:r>
            <a:r>
              <a:rPr kumimoji="1" lang="ja-JP" altLang="en-US" sz="591" b="1" dirty="0">
                <a:solidFill>
                  <a:prstClr val="black">
                    <a:lumMod val="50000"/>
                    <a:lumOff val="50000"/>
                  </a:prstClr>
                </a:solidFill>
                <a:latin typeface="BIZ UDPゴシック" panose="020B0400000000000000" pitchFamily="50" charset="-128"/>
                <a:ea typeface="BIZ UDPゴシック" panose="020B0400000000000000" pitchFamily="50" charset="-128"/>
              </a:rPr>
              <a:t>一部抜粋</a:t>
            </a:r>
          </a:p>
        </p:txBody>
      </p:sp>
      <p:sp>
        <p:nvSpPr>
          <p:cNvPr id="40" name="テキスト ボックス 39">
            <a:extLst>
              <a:ext uri="{FF2B5EF4-FFF2-40B4-BE49-F238E27FC236}">
                <a16:creationId xmlns:a16="http://schemas.microsoft.com/office/drawing/2014/main" id="{709A58E9-C0F3-1D7E-BAF1-508EEF32AA56}"/>
              </a:ext>
            </a:extLst>
          </p:cNvPr>
          <p:cNvSpPr txBox="1"/>
          <p:nvPr/>
        </p:nvSpPr>
        <p:spPr>
          <a:xfrm>
            <a:off x="5848935" y="4446615"/>
            <a:ext cx="1695919" cy="674159"/>
          </a:xfrm>
          <a:prstGeom prst="rect">
            <a:avLst/>
          </a:prstGeom>
          <a:noFill/>
        </p:spPr>
        <p:txBody>
          <a:bodyPr wrap="square" rtlCol="0">
            <a:spAutoFit/>
          </a:bodyPr>
          <a:lstStyle/>
          <a:p>
            <a:pPr defTabSz="742950"/>
            <a:r>
              <a:rPr kumimoji="1" lang="en-US" altLang="ja-JP" sz="3781" b="1" dirty="0">
                <a:solidFill>
                  <a:srgbClr val="F28D48"/>
                </a:solidFill>
                <a:latin typeface="BIZ UDPゴシック" panose="020B0400000000000000" pitchFamily="50" charset="-128"/>
                <a:ea typeface="BIZ UDPゴシック" panose="020B0400000000000000" pitchFamily="50" charset="-128"/>
              </a:rPr>
              <a:t>2024</a:t>
            </a:r>
            <a:endParaRPr kumimoji="1" lang="ja-JP" altLang="en-US" sz="3781" b="1" dirty="0">
              <a:solidFill>
                <a:srgbClr val="F28D48"/>
              </a:solidFill>
              <a:latin typeface="BIZ UDPゴシック" panose="020B0400000000000000" pitchFamily="50" charset="-128"/>
              <a:ea typeface="BIZ UDPゴシック" panose="020B0400000000000000" pitchFamily="50" charset="-128"/>
            </a:endParaRPr>
          </a:p>
        </p:txBody>
      </p:sp>
      <p:grpSp>
        <p:nvGrpSpPr>
          <p:cNvPr id="41" name="グループ化 40">
            <a:extLst>
              <a:ext uri="{FF2B5EF4-FFF2-40B4-BE49-F238E27FC236}">
                <a16:creationId xmlns:a16="http://schemas.microsoft.com/office/drawing/2014/main" id="{3A5ACEEE-8E69-E6B8-8EB2-9173BE07E097}"/>
              </a:ext>
            </a:extLst>
          </p:cNvPr>
          <p:cNvGrpSpPr/>
          <p:nvPr/>
        </p:nvGrpSpPr>
        <p:grpSpPr>
          <a:xfrm>
            <a:off x="5819560" y="5153087"/>
            <a:ext cx="1069530" cy="1069530"/>
            <a:chOff x="5282500" y="1875992"/>
            <a:chExt cx="904987" cy="904987"/>
          </a:xfrm>
        </p:grpSpPr>
        <p:sp>
          <p:nvSpPr>
            <p:cNvPr id="51" name="楕円 50">
              <a:extLst>
                <a:ext uri="{FF2B5EF4-FFF2-40B4-BE49-F238E27FC236}">
                  <a16:creationId xmlns:a16="http://schemas.microsoft.com/office/drawing/2014/main" id="{12B3E522-36A5-CEE4-2210-50C1F8B627DB}"/>
                </a:ext>
              </a:extLst>
            </p:cNvPr>
            <p:cNvSpPr/>
            <p:nvPr/>
          </p:nvSpPr>
          <p:spPr>
            <a:xfrm>
              <a:off x="5282500" y="1875992"/>
              <a:ext cx="904987" cy="904987"/>
            </a:xfrm>
            <a:prstGeom prst="ellipse">
              <a:avLst/>
            </a:prstGeom>
            <a:solidFill>
              <a:srgbClr val="F28D4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742950"/>
              <a:endParaRPr kumimoji="1" lang="ja-JP" altLang="en-US" sz="2127" dirty="0">
                <a:solidFill>
                  <a:srgbClr val="ED7D31"/>
                </a:solidFill>
                <a:latin typeface="BIZ UDPゴシック" panose="020B0400000000000000" pitchFamily="50" charset="-128"/>
                <a:ea typeface="BIZ UDPゴシック" panose="020B0400000000000000" pitchFamily="50" charset="-128"/>
              </a:endParaRPr>
            </a:p>
          </p:txBody>
        </p:sp>
        <p:sp>
          <p:nvSpPr>
            <p:cNvPr id="52" name="テキスト ボックス 51">
              <a:extLst>
                <a:ext uri="{FF2B5EF4-FFF2-40B4-BE49-F238E27FC236}">
                  <a16:creationId xmlns:a16="http://schemas.microsoft.com/office/drawing/2014/main" id="{04D06F8E-1612-CA9F-7196-9A10D0E373BD}"/>
                </a:ext>
              </a:extLst>
            </p:cNvPr>
            <p:cNvSpPr txBox="1"/>
            <p:nvPr/>
          </p:nvSpPr>
          <p:spPr>
            <a:xfrm>
              <a:off x="5422258" y="2068725"/>
              <a:ext cx="701499" cy="262760"/>
            </a:xfrm>
            <a:prstGeom prst="rect">
              <a:avLst/>
            </a:prstGeom>
            <a:noFill/>
          </p:spPr>
          <p:txBody>
            <a:bodyPr wrap="square" rtlCol="0">
              <a:spAutoFit/>
            </a:bodyPr>
            <a:lstStyle/>
            <a:p>
              <a:pPr defTabSz="742950"/>
              <a:r>
                <a:rPr kumimoji="1" lang="ja-JP" altLang="en-US" sz="1418" b="1" dirty="0">
                  <a:solidFill>
                    <a:prstClr val="white"/>
                  </a:solidFill>
                  <a:latin typeface="BIZ UDPゴシック" panose="020B0400000000000000" pitchFamily="50" charset="-128"/>
                  <a:ea typeface="BIZ UDPゴシック" panose="020B0400000000000000" pitchFamily="50" charset="-128"/>
                </a:rPr>
                <a:t>テレビ</a:t>
              </a:r>
            </a:p>
          </p:txBody>
        </p:sp>
        <p:sp>
          <p:nvSpPr>
            <p:cNvPr id="53" name="テキスト ボックス 52">
              <a:extLst>
                <a:ext uri="{FF2B5EF4-FFF2-40B4-BE49-F238E27FC236}">
                  <a16:creationId xmlns:a16="http://schemas.microsoft.com/office/drawing/2014/main" id="{657FC394-BB57-F431-D031-3E44B0C349B9}"/>
                </a:ext>
              </a:extLst>
            </p:cNvPr>
            <p:cNvSpPr txBox="1"/>
            <p:nvPr/>
          </p:nvSpPr>
          <p:spPr>
            <a:xfrm>
              <a:off x="5422257" y="2287476"/>
              <a:ext cx="701499" cy="324339"/>
            </a:xfrm>
            <a:prstGeom prst="rect">
              <a:avLst/>
            </a:prstGeom>
            <a:noFill/>
          </p:spPr>
          <p:txBody>
            <a:bodyPr wrap="square" rtlCol="0">
              <a:spAutoFit/>
            </a:bodyPr>
            <a:lstStyle/>
            <a:p>
              <a:pPr defTabSz="742950"/>
              <a:r>
                <a:rPr kumimoji="1" lang="en-US" altLang="ja-JP" sz="1891" b="1" dirty="0">
                  <a:solidFill>
                    <a:srgbClr val="FFFF00"/>
                  </a:solidFill>
                  <a:latin typeface="BIZ UDPゴシック" panose="020B0400000000000000" pitchFamily="50" charset="-128"/>
                  <a:ea typeface="BIZ UDPゴシック" panose="020B0400000000000000" pitchFamily="50" charset="-128"/>
                </a:rPr>
                <a:t>20</a:t>
              </a:r>
              <a:r>
                <a:rPr kumimoji="1" lang="ja-JP" altLang="en-US" sz="1182" b="1" dirty="0">
                  <a:solidFill>
                    <a:srgbClr val="FFFF00"/>
                  </a:solidFill>
                  <a:latin typeface="BIZ UDPゴシック" panose="020B0400000000000000" pitchFamily="50" charset="-128"/>
                  <a:ea typeface="BIZ UDPゴシック" panose="020B0400000000000000" pitchFamily="50" charset="-128"/>
                </a:rPr>
                <a:t>回</a:t>
              </a:r>
            </a:p>
          </p:txBody>
        </p:sp>
      </p:grpSp>
      <p:grpSp>
        <p:nvGrpSpPr>
          <p:cNvPr id="42" name="グループ化 41">
            <a:extLst>
              <a:ext uri="{FF2B5EF4-FFF2-40B4-BE49-F238E27FC236}">
                <a16:creationId xmlns:a16="http://schemas.microsoft.com/office/drawing/2014/main" id="{95B69E71-27EB-729A-4B1B-C82C5370D89B}"/>
              </a:ext>
            </a:extLst>
          </p:cNvPr>
          <p:cNvGrpSpPr/>
          <p:nvPr/>
        </p:nvGrpSpPr>
        <p:grpSpPr>
          <a:xfrm>
            <a:off x="7043348" y="5193699"/>
            <a:ext cx="1236940" cy="1069530"/>
            <a:chOff x="6263513" y="2435591"/>
            <a:chExt cx="1046641" cy="904987"/>
          </a:xfrm>
        </p:grpSpPr>
        <p:sp>
          <p:nvSpPr>
            <p:cNvPr id="48" name="楕円 47">
              <a:extLst>
                <a:ext uri="{FF2B5EF4-FFF2-40B4-BE49-F238E27FC236}">
                  <a16:creationId xmlns:a16="http://schemas.microsoft.com/office/drawing/2014/main" id="{70E44193-30F9-813E-EE76-47BB271A9D22}"/>
                </a:ext>
              </a:extLst>
            </p:cNvPr>
            <p:cNvSpPr/>
            <p:nvPr/>
          </p:nvSpPr>
          <p:spPr>
            <a:xfrm>
              <a:off x="6263513" y="2435591"/>
              <a:ext cx="904987" cy="904987"/>
            </a:xfrm>
            <a:prstGeom prst="ellipse">
              <a:avLst/>
            </a:prstGeom>
            <a:solidFill>
              <a:srgbClr val="F28D4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742950"/>
              <a:endParaRPr kumimoji="1" lang="ja-JP" altLang="en-US" sz="2127" dirty="0">
                <a:solidFill>
                  <a:srgbClr val="ED7D31"/>
                </a:solidFill>
                <a:latin typeface="BIZ UDPゴシック" panose="020B0400000000000000" pitchFamily="50" charset="-128"/>
                <a:ea typeface="BIZ UDPゴシック" panose="020B0400000000000000" pitchFamily="50" charset="-128"/>
              </a:endParaRPr>
            </a:p>
          </p:txBody>
        </p:sp>
        <p:sp>
          <p:nvSpPr>
            <p:cNvPr id="49" name="テキスト ボックス 48">
              <a:extLst>
                <a:ext uri="{FF2B5EF4-FFF2-40B4-BE49-F238E27FC236}">
                  <a16:creationId xmlns:a16="http://schemas.microsoft.com/office/drawing/2014/main" id="{D0E4E5F7-7D49-AB0E-9E2B-D0BA3737991F}"/>
                </a:ext>
              </a:extLst>
            </p:cNvPr>
            <p:cNvSpPr txBox="1"/>
            <p:nvPr/>
          </p:nvSpPr>
          <p:spPr>
            <a:xfrm>
              <a:off x="6422063" y="2616405"/>
              <a:ext cx="888091" cy="262760"/>
            </a:xfrm>
            <a:prstGeom prst="rect">
              <a:avLst/>
            </a:prstGeom>
            <a:noFill/>
          </p:spPr>
          <p:txBody>
            <a:bodyPr wrap="square" rtlCol="0">
              <a:spAutoFit/>
            </a:bodyPr>
            <a:lstStyle/>
            <a:p>
              <a:pPr defTabSz="742950"/>
              <a:r>
                <a:rPr kumimoji="1" lang="ja-JP" altLang="en-US" sz="1418" b="1" dirty="0">
                  <a:solidFill>
                    <a:prstClr val="white"/>
                  </a:solidFill>
                  <a:latin typeface="BIZ UDPゴシック" panose="020B0400000000000000" pitchFamily="50" charset="-128"/>
                  <a:ea typeface="BIZ UDPゴシック" panose="020B0400000000000000" pitchFamily="50" charset="-128"/>
                </a:rPr>
                <a:t>その他</a:t>
              </a:r>
            </a:p>
          </p:txBody>
        </p:sp>
        <p:sp>
          <p:nvSpPr>
            <p:cNvPr id="50" name="テキスト ボックス 49">
              <a:extLst>
                <a:ext uri="{FF2B5EF4-FFF2-40B4-BE49-F238E27FC236}">
                  <a16:creationId xmlns:a16="http://schemas.microsoft.com/office/drawing/2014/main" id="{763E0548-FCEB-8A12-0B75-F6A7FD0A05A2}"/>
                </a:ext>
              </a:extLst>
            </p:cNvPr>
            <p:cNvSpPr txBox="1"/>
            <p:nvPr/>
          </p:nvSpPr>
          <p:spPr>
            <a:xfrm>
              <a:off x="6509358" y="2842926"/>
              <a:ext cx="701499" cy="324339"/>
            </a:xfrm>
            <a:prstGeom prst="rect">
              <a:avLst/>
            </a:prstGeom>
            <a:noFill/>
          </p:spPr>
          <p:txBody>
            <a:bodyPr wrap="square" rtlCol="0">
              <a:spAutoFit/>
            </a:bodyPr>
            <a:lstStyle/>
            <a:p>
              <a:pPr defTabSz="742950"/>
              <a:r>
                <a:rPr kumimoji="1" lang="en-US" altLang="ja-JP" sz="1891" b="1" dirty="0">
                  <a:solidFill>
                    <a:srgbClr val="FFFF00"/>
                  </a:solidFill>
                  <a:latin typeface="BIZ UDPゴシック" panose="020B0400000000000000" pitchFamily="50" charset="-128"/>
                  <a:ea typeface="BIZ UDPゴシック" panose="020B0400000000000000" pitchFamily="50" charset="-128"/>
                </a:rPr>
                <a:t>9</a:t>
              </a:r>
              <a:r>
                <a:rPr kumimoji="1" lang="ja-JP" altLang="en-US" sz="1064" b="1" dirty="0">
                  <a:solidFill>
                    <a:srgbClr val="FFFF00"/>
                  </a:solidFill>
                  <a:latin typeface="BIZ UDPゴシック" panose="020B0400000000000000" pitchFamily="50" charset="-128"/>
                  <a:ea typeface="BIZ UDPゴシック" panose="020B0400000000000000" pitchFamily="50" charset="-128"/>
                </a:rPr>
                <a:t>回</a:t>
              </a:r>
            </a:p>
          </p:txBody>
        </p:sp>
      </p:grpSp>
      <p:grpSp>
        <p:nvGrpSpPr>
          <p:cNvPr id="43" name="グループ化 42">
            <a:extLst>
              <a:ext uri="{FF2B5EF4-FFF2-40B4-BE49-F238E27FC236}">
                <a16:creationId xmlns:a16="http://schemas.microsoft.com/office/drawing/2014/main" id="{BA09A44C-DD6B-881F-E255-8D2A68332B99}"/>
              </a:ext>
            </a:extLst>
          </p:cNvPr>
          <p:cNvGrpSpPr/>
          <p:nvPr/>
        </p:nvGrpSpPr>
        <p:grpSpPr>
          <a:xfrm>
            <a:off x="8269952" y="5193699"/>
            <a:ext cx="1105817" cy="1069530"/>
            <a:chOff x="7255771" y="1874527"/>
            <a:chExt cx="935691" cy="904987"/>
          </a:xfrm>
        </p:grpSpPr>
        <p:sp>
          <p:nvSpPr>
            <p:cNvPr id="45" name="楕円 44">
              <a:extLst>
                <a:ext uri="{FF2B5EF4-FFF2-40B4-BE49-F238E27FC236}">
                  <a16:creationId xmlns:a16="http://schemas.microsoft.com/office/drawing/2014/main" id="{18DCEF66-7CC8-F149-3906-9BFF6D8A9D6E}"/>
                </a:ext>
              </a:extLst>
            </p:cNvPr>
            <p:cNvSpPr/>
            <p:nvPr/>
          </p:nvSpPr>
          <p:spPr>
            <a:xfrm>
              <a:off x="7255771" y="1874527"/>
              <a:ext cx="904987" cy="904987"/>
            </a:xfrm>
            <a:prstGeom prst="ellipse">
              <a:avLst/>
            </a:prstGeom>
            <a:solidFill>
              <a:srgbClr val="F28D4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742950"/>
              <a:endParaRPr kumimoji="1" lang="ja-JP" altLang="en-US" sz="2127" dirty="0">
                <a:solidFill>
                  <a:srgbClr val="ED7D31"/>
                </a:solidFill>
                <a:latin typeface="BIZ UDPゴシック" panose="020B0400000000000000" pitchFamily="50" charset="-128"/>
                <a:ea typeface="BIZ UDPゴシック" panose="020B0400000000000000" pitchFamily="50" charset="-128"/>
              </a:endParaRPr>
            </a:p>
          </p:txBody>
        </p:sp>
        <p:sp>
          <p:nvSpPr>
            <p:cNvPr id="46" name="テキスト ボックス 45">
              <a:extLst>
                <a:ext uri="{FF2B5EF4-FFF2-40B4-BE49-F238E27FC236}">
                  <a16:creationId xmlns:a16="http://schemas.microsoft.com/office/drawing/2014/main" id="{87246E6C-1D91-C8CC-86FC-6678CC9DB44A}"/>
                </a:ext>
              </a:extLst>
            </p:cNvPr>
            <p:cNvSpPr txBox="1"/>
            <p:nvPr/>
          </p:nvSpPr>
          <p:spPr>
            <a:xfrm>
              <a:off x="7489963" y="2068725"/>
              <a:ext cx="701499" cy="262760"/>
            </a:xfrm>
            <a:prstGeom prst="rect">
              <a:avLst/>
            </a:prstGeom>
            <a:noFill/>
          </p:spPr>
          <p:txBody>
            <a:bodyPr wrap="square" rtlCol="0">
              <a:spAutoFit/>
            </a:bodyPr>
            <a:lstStyle/>
            <a:p>
              <a:pPr defTabSz="742950"/>
              <a:r>
                <a:rPr kumimoji="1" lang="ja-JP" altLang="en-US" sz="1418" b="1" dirty="0">
                  <a:solidFill>
                    <a:prstClr val="white"/>
                  </a:solidFill>
                  <a:latin typeface="BIZ UDPゴシック" panose="020B0400000000000000" pitchFamily="50" charset="-128"/>
                  <a:ea typeface="BIZ UDPゴシック" panose="020B0400000000000000" pitchFamily="50" charset="-128"/>
                </a:rPr>
                <a:t>合計</a:t>
              </a:r>
            </a:p>
          </p:txBody>
        </p:sp>
        <p:sp>
          <p:nvSpPr>
            <p:cNvPr id="47" name="テキスト ボックス 46">
              <a:extLst>
                <a:ext uri="{FF2B5EF4-FFF2-40B4-BE49-F238E27FC236}">
                  <a16:creationId xmlns:a16="http://schemas.microsoft.com/office/drawing/2014/main" id="{021D5DC2-FA6A-49C9-DDED-76B5FAE53C39}"/>
                </a:ext>
              </a:extLst>
            </p:cNvPr>
            <p:cNvSpPr txBox="1"/>
            <p:nvPr/>
          </p:nvSpPr>
          <p:spPr>
            <a:xfrm>
              <a:off x="7378249" y="2276672"/>
              <a:ext cx="701499" cy="324339"/>
            </a:xfrm>
            <a:prstGeom prst="rect">
              <a:avLst/>
            </a:prstGeom>
            <a:noFill/>
          </p:spPr>
          <p:txBody>
            <a:bodyPr wrap="square" rtlCol="0">
              <a:spAutoFit/>
            </a:bodyPr>
            <a:lstStyle/>
            <a:p>
              <a:pPr defTabSz="742950"/>
              <a:r>
                <a:rPr kumimoji="1" lang="en-US" altLang="ja-JP" sz="1891" b="1" dirty="0">
                  <a:solidFill>
                    <a:srgbClr val="FFFF00"/>
                  </a:solidFill>
                  <a:latin typeface="BIZ UDPゴシック" panose="020B0400000000000000" pitchFamily="50" charset="-128"/>
                  <a:ea typeface="BIZ UDPゴシック" panose="020B0400000000000000" pitchFamily="50" charset="-128"/>
                </a:rPr>
                <a:t>29</a:t>
              </a:r>
              <a:r>
                <a:rPr kumimoji="1" lang="ja-JP" altLang="en-US" sz="1891" b="1" dirty="0">
                  <a:solidFill>
                    <a:srgbClr val="FFFF00"/>
                  </a:solidFill>
                  <a:latin typeface="BIZ UDPゴシック" panose="020B0400000000000000" pitchFamily="50" charset="-128"/>
                  <a:ea typeface="BIZ UDPゴシック" panose="020B0400000000000000" pitchFamily="50" charset="-128"/>
                </a:rPr>
                <a:t>回</a:t>
              </a:r>
            </a:p>
          </p:txBody>
        </p:sp>
      </p:grpSp>
      <p:sp>
        <p:nvSpPr>
          <p:cNvPr id="44" name="テキスト ボックス 43">
            <a:extLst>
              <a:ext uri="{FF2B5EF4-FFF2-40B4-BE49-F238E27FC236}">
                <a16:creationId xmlns:a16="http://schemas.microsoft.com/office/drawing/2014/main" id="{64F838BE-15EA-9382-C560-4A89AADF9CF4}"/>
              </a:ext>
            </a:extLst>
          </p:cNvPr>
          <p:cNvSpPr txBox="1"/>
          <p:nvPr/>
        </p:nvSpPr>
        <p:spPr>
          <a:xfrm>
            <a:off x="7420008" y="4728331"/>
            <a:ext cx="1613318" cy="310535"/>
          </a:xfrm>
          <a:prstGeom prst="rect">
            <a:avLst/>
          </a:prstGeom>
          <a:noFill/>
        </p:spPr>
        <p:txBody>
          <a:bodyPr wrap="square" rtlCol="0">
            <a:spAutoFit/>
          </a:bodyPr>
          <a:lstStyle/>
          <a:p>
            <a:pPr defTabSz="742950"/>
            <a:r>
              <a:rPr kumimoji="1" lang="ja-JP" altLang="en-US" sz="1418" b="1" dirty="0">
                <a:solidFill>
                  <a:srgbClr val="F28D48"/>
                </a:solidFill>
                <a:latin typeface="BIZ UDPゴシック" panose="020B0400000000000000" pitchFamily="50" charset="-128"/>
                <a:ea typeface="BIZ UDPゴシック" panose="020B0400000000000000" pitchFamily="50" charset="-128"/>
              </a:rPr>
              <a:t>メディア掲載数</a:t>
            </a:r>
          </a:p>
        </p:txBody>
      </p:sp>
      <p:sp>
        <p:nvSpPr>
          <p:cNvPr id="63" name="テキスト ボックス 62">
            <a:extLst>
              <a:ext uri="{FF2B5EF4-FFF2-40B4-BE49-F238E27FC236}">
                <a16:creationId xmlns:a16="http://schemas.microsoft.com/office/drawing/2014/main" id="{23F1D28E-66FE-6221-8836-BD6BE07527B7}"/>
              </a:ext>
            </a:extLst>
          </p:cNvPr>
          <p:cNvSpPr txBox="1"/>
          <p:nvPr/>
        </p:nvSpPr>
        <p:spPr>
          <a:xfrm>
            <a:off x="639635" y="1396078"/>
            <a:ext cx="1391158"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F4A169"/>
                </a:solidFill>
                <a:effectLst/>
                <a:uLnTx/>
                <a:uFillTx/>
                <a:latin typeface="BIZ UDPゴシック" panose="020B0400000000000000" pitchFamily="50" charset="-128"/>
                <a:ea typeface="BIZ UDPゴシック" panose="020B0400000000000000" pitchFamily="50" charset="-128"/>
                <a:cs typeface="+mn-cs"/>
              </a:rPr>
              <a:t>メディア実績</a:t>
            </a:r>
          </a:p>
        </p:txBody>
      </p:sp>
      <p:pic>
        <p:nvPicPr>
          <p:cNvPr id="64" name="図 63">
            <a:extLst>
              <a:ext uri="{FF2B5EF4-FFF2-40B4-BE49-F238E27FC236}">
                <a16:creationId xmlns:a16="http://schemas.microsoft.com/office/drawing/2014/main" id="{B1579AB9-21F4-01C2-167D-31E7FABADF9C}"/>
              </a:ext>
            </a:extLst>
          </p:cNvPr>
          <p:cNvPicPr>
            <a:picLocks noChangeAspect="1"/>
          </p:cNvPicPr>
          <p:nvPr/>
        </p:nvPicPr>
        <p:blipFill>
          <a:blip r:embed="rId5"/>
          <a:stretch>
            <a:fillRect/>
          </a:stretch>
        </p:blipFill>
        <p:spPr>
          <a:xfrm flipH="1">
            <a:off x="507372" y="1347494"/>
            <a:ext cx="45719" cy="384042"/>
          </a:xfrm>
          <a:prstGeom prst="rect">
            <a:avLst/>
          </a:prstGeom>
        </p:spPr>
      </p:pic>
      <p:pic>
        <p:nvPicPr>
          <p:cNvPr id="10" name="図 9">
            <a:extLst>
              <a:ext uri="{FF2B5EF4-FFF2-40B4-BE49-F238E27FC236}">
                <a16:creationId xmlns:a16="http://schemas.microsoft.com/office/drawing/2014/main" id="{3F8DACD7-02E7-38C0-DB33-FDBB48456431}"/>
              </a:ext>
            </a:extLst>
          </p:cNvPr>
          <p:cNvPicPr>
            <a:picLocks noChangeAspect="1"/>
          </p:cNvPicPr>
          <p:nvPr/>
        </p:nvPicPr>
        <p:blipFill>
          <a:blip r:embed="rId6"/>
          <a:stretch>
            <a:fillRect/>
          </a:stretch>
        </p:blipFill>
        <p:spPr>
          <a:xfrm>
            <a:off x="501184" y="1918768"/>
            <a:ext cx="7004750" cy="3953712"/>
          </a:xfrm>
          <a:prstGeom prst="rect">
            <a:avLst/>
          </a:prstGeom>
        </p:spPr>
      </p:pic>
      <p:sp>
        <p:nvSpPr>
          <p:cNvPr id="3" name="フッター プレースホルダー 3">
            <a:extLst>
              <a:ext uri="{FF2B5EF4-FFF2-40B4-BE49-F238E27FC236}">
                <a16:creationId xmlns:a16="http://schemas.microsoft.com/office/drawing/2014/main" id="{BCFE5B01-90B9-D223-638D-B7D52C484BC4}"/>
              </a:ext>
            </a:extLst>
          </p:cNvPr>
          <p:cNvSpPr txBox="1">
            <a:spLocks/>
          </p:cNvSpPr>
          <p:nvPr/>
        </p:nvSpPr>
        <p:spPr>
          <a:xfrm>
            <a:off x="3359125" y="6381028"/>
            <a:ext cx="3273554" cy="290478"/>
          </a:xfrm>
          <a:prstGeom prst="rect">
            <a:avLst/>
          </a:prstGeom>
          <a:noFill/>
          <a:ln>
            <a:noFill/>
          </a:ln>
        </p:spPr>
        <p:txBody>
          <a:bodyPr spcFirstLastPara="1" wrap="square" lIns="82939" tIns="41458" rIns="82939" bIns="41458"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SzPts val="1400"/>
              <a:buFont typeface="Arial"/>
              <a:buNone/>
              <a:defRPr sz="1052" b="0" i="0" u="none" strike="noStrike" cap="none">
                <a:solidFill>
                  <a:srgbClr val="888888"/>
                </a:solidFill>
                <a:latin typeface="UD デジタル 教科書体 NK-B" panose="02020700000000000000" pitchFamily="18" charset="-128"/>
                <a:ea typeface="UD デジタル 教科書体 NK-B" panose="02020700000000000000" pitchFamily="18" charset="-128"/>
                <a:cs typeface="Arial"/>
                <a:sym typeface="Arial"/>
              </a:defRPr>
            </a:lvl1pPr>
            <a:lvl2pPr marR="0" lvl="1"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9pPr>
          </a:lstStyle>
          <a:p>
            <a:r>
              <a:rPr lang="en-US" altLang="ja-JP" sz="954" dirty="0">
                <a:latin typeface="BIZ UDPゴシック" panose="020B0400000000000000" pitchFamily="50" charset="-128"/>
                <a:ea typeface="BIZ UDPゴシック" panose="020B0400000000000000" pitchFamily="50" charset="-128"/>
              </a:rPr>
              <a:t>©2025</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kids</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money</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school</a:t>
            </a:r>
            <a:endParaRPr lang="ja-JP" altLang="en-US" sz="954"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5812239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9AC19C-8348-4F0B-8830-34A5E2202C7E}"/>
            </a:ext>
          </a:extLst>
        </p:cNvPr>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772FA017-1203-E540-85E6-50C90E5F18B9}"/>
              </a:ext>
            </a:extLst>
          </p:cNvPr>
          <p:cNvSpPr txBox="1"/>
          <p:nvPr/>
        </p:nvSpPr>
        <p:spPr>
          <a:xfrm>
            <a:off x="440689" y="512127"/>
            <a:ext cx="3879961"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dirty="0">
                <a:solidFill>
                  <a:srgbClr val="E7E6E6">
                    <a:lumMod val="25000"/>
                  </a:srgbClr>
                </a:solidFill>
                <a:latin typeface="BIZ UDPゴシック" panose="020B0400000000000000" pitchFamily="50" charset="-128"/>
                <a:ea typeface="BIZ UDPゴシック" panose="020B0400000000000000" pitchFamily="50" charset="-128"/>
              </a:rPr>
              <a:t>自己紹介</a:t>
            </a:r>
            <a:endParaRPr kumimoji="1" lang="ja-JP" altLang="en-US" sz="1800" b="1" i="0" u="none" strike="noStrike" kern="1200" cap="none" spc="0" normalizeH="0" baseline="0" noProof="0" dirty="0">
              <a:ln>
                <a:noFill/>
              </a:ln>
              <a:solidFill>
                <a:srgbClr val="E7E6E6">
                  <a:lumMod val="25000"/>
                </a:srgbClr>
              </a:solidFill>
              <a:effectLst/>
              <a:uLnTx/>
              <a:uFillTx/>
              <a:latin typeface="BIZ UDPゴシック" panose="020B0400000000000000" pitchFamily="50" charset="-128"/>
              <a:ea typeface="BIZ UDPゴシック" panose="020B0400000000000000" pitchFamily="50" charset="-128"/>
              <a:cs typeface="+mn-cs"/>
            </a:endParaRPr>
          </a:p>
        </p:txBody>
      </p:sp>
      <p:sp>
        <p:nvSpPr>
          <p:cNvPr id="22" name="フッター プレースホルダー 3">
            <a:extLst>
              <a:ext uri="{FF2B5EF4-FFF2-40B4-BE49-F238E27FC236}">
                <a16:creationId xmlns:a16="http://schemas.microsoft.com/office/drawing/2014/main" id="{5C5511DF-B04C-D6F8-F028-B2254A6AB6D3}"/>
              </a:ext>
            </a:extLst>
          </p:cNvPr>
          <p:cNvSpPr txBox="1">
            <a:spLocks/>
          </p:cNvSpPr>
          <p:nvPr/>
        </p:nvSpPr>
        <p:spPr>
          <a:xfrm>
            <a:off x="3359125" y="6381028"/>
            <a:ext cx="3273554" cy="290478"/>
          </a:xfrm>
          <a:prstGeom prst="rect">
            <a:avLst/>
          </a:prstGeom>
          <a:noFill/>
          <a:ln>
            <a:noFill/>
          </a:ln>
        </p:spPr>
        <p:txBody>
          <a:bodyPr spcFirstLastPara="1" wrap="square" lIns="82939" tIns="41458" rIns="82939" bIns="41458"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SzPts val="1400"/>
              <a:buFont typeface="Arial"/>
              <a:buNone/>
              <a:defRPr sz="1052" b="0" i="0" u="none" strike="noStrike" cap="none">
                <a:solidFill>
                  <a:srgbClr val="888888"/>
                </a:solidFill>
                <a:latin typeface="UD デジタル 教科書体 NK-B" panose="02020700000000000000" pitchFamily="18" charset="-128"/>
                <a:ea typeface="UD デジタル 教科書体 NK-B" panose="02020700000000000000" pitchFamily="18" charset="-128"/>
                <a:cs typeface="Arial"/>
                <a:sym typeface="Arial"/>
              </a:defRPr>
            </a:lvl1pPr>
            <a:lvl2pPr marR="0" lvl="1"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9pPr>
          </a:lstStyle>
          <a:p>
            <a:r>
              <a:rPr lang="en-US" altLang="ja-JP" sz="954" dirty="0">
                <a:latin typeface="BIZ UDPゴシック" panose="020B0400000000000000" pitchFamily="50" charset="-128"/>
                <a:ea typeface="BIZ UDPゴシック" panose="020B0400000000000000" pitchFamily="50" charset="-128"/>
              </a:rPr>
              <a:t>©2025</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kids</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money</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school</a:t>
            </a:r>
            <a:endParaRPr lang="ja-JP" altLang="en-US" sz="954"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9137955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537118-5537-4A88-CBEC-0A2467265732}"/>
            </a:ext>
          </a:extLst>
        </p:cNvPr>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EA1A2485-4FEB-B51B-C706-74521E3981AE}"/>
              </a:ext>
            </a:extLst>
          </p:cNvPr>
          <p:cNvSpPr txBox="1"/>
          <p:nvPr/>
        </p:nvSpPr>
        <p:spPr>
          <a:xfrm>
            <a:off x="440689" y="512127"/>
            <a:ext cx="3879961"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E7E6E6">
                    <a:lumMod val="25000"/>
                  </a:srgbClr>
                </a:solidFill>
                <a:effectLst/>
                <a:uLnTx/>
                <a:uFillTx/>
                <a:latin typeface="BIZ UDPゴシック" panose="020B0400000000000000" pitchFamily="50" charset="-128"/>
                <a:ea typeface="BIZ UDPゴシック" panose="020B0400000000000000" pitchFamily="50" charset="-128"/>
                <a:cs typeface="+mn-cs"/>
              </a:rPr>
              <a:t>本日のイベントについて</a:t>
            </a:r>
            <a:endParaRPr kumimoji="1" lang="ja-JP" altLang="en-US" sz="1800" b="1" i="0" u="none" strike="noStrike" kern="1200" cap="none" spc="0" normalizeH="0" baseline="0" noProof="0" dirty="0">
              <a:ln>
                <a:noFill/>
              </a:ln>
              <a:solidFill>
                <a:srgbClr val="E7E6E6">
                  <a:lumMod val="25000"/>
                </a:srgbClr>
              </a:solidFill>
              <a:effectLst/>
              <a:uLnTx/>
              <a:uFillTx/>
              <a:latin typeface="BIZ UDPゴシック" panose="020B0400000000000000" pitchFamily="50" charset="-128"/>
              <a:ea typeface="BIZ UDPゴシック" panose="020B0400000000000000" pitchFamily="50" charset="-128"/>
              <a:cs typeface="+mn-cs"/>
            </a:endParaRPr>
          </a:p>
        </p:txBody>
      </p:sp>
      <p:pic>
        <p:nvPicPr>
          <p:cNvPr id="16" name="図 15">
            <a:extLst>
              <a:ext uri="{FF2B5EF4-FFF2-40B4-BE49-F238E27FC236}">
                <a16:creationId xmlns:a16="http://schemas.microsoft.com/office/drawing/2014/main" id="{1B345C69-2622-25A2-3D47-F25593DA6CD8}"/>
              </a:ext>
            </a:extLst>
          </p:cNvPr>
          <p:cNvPicPr>
            <a:picLocks noChangeAspect="1"/>
          </p:cNvPicPr>
          <p:nvPr/>
        </p:nvPicPr>
        <p:blipFill>
          <a:blip r:embed="rId3"/>
          <a:srcRect l="17098" t="11615" r="16675" b="7262"/>
          <a:stretch/>
        </p:blipFill>
        <p:spPr>
          <a:xfrm>
            <a:off x="6892221" y="3380698"/>
            <a:ext cx="2090017" cy="2560156"/>
          </a:xfrm>
          <a:prstGeom prst="rect">
            <a:avLst/>
          </a:prstGeom>
        </p:spPr>
      </p:pic>
      <p:sp>
        <p:nvSpPr>
          <p:cNvPr id="10" name="フッター プレースホルダー 3">
            <a:extLst>
              <a:ext uri="{FF2B5EF4-FFF2-40B4-BE49-F238E27FC236}">
                <a16:creationId xmlns:a16="http://schemas.microsoft.com/office/drawing/2014/main" id="{CC9227DC-322E-B708-C6F5-5C66E350B3F6}"/>
              </a:ext>
            </a:extLst>
          </p:cNvPr>
          <p:cNvSpPr txBox="1">
            <a:spLocks/>
          </p:cNvSpPr>
          <p:nvPr/>
        </p:nvSpPr>
        <p:spPr>
          <a:xfrm>
            <a:off x="3359125" y="6381028"/>
            <a:ext cx="3273554" cy="290478"/>
          </a:xfrm>
          <a:prstGeom prst="rect">
            <a:avLst/>
          </a:prstGeom>
          <a:noFill/>
          <a:ln>
            <a:noFill/>
          </a:ln>
        </p:spPr>
        <p:txBody>
          <a:bodyPr spcFirstLastPara="1" wrap="square" lIns="82939" tIns="41458" rIns="82939" bIns="41458"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SzPts val="1400"/>
              <a:buFont typeface="Arial"/>
              <a:buNone/>
              <a:defRPr sz="1052" b="0" i="0" u="none" strike="noStrike" cap="none">
                <a:solidFill>
                  <a:srgbClr val="888888"/>
                </a:solidFill>
                <a:latin typeface="UD デジタル 教科書体 NK-B" panose="02020700000000000000" pitchFamily="18" charset="-128"/>
                <a:ea typeface="UD デジタル 教科書体 NK-B" panose="02020700000000000000" pitchFamily="18" charset="-128"/>
                <a:cs typeface="Arial"/>
                <a:sym typeface="Arial"/>
              </a:defRPr>
            </a:lvl1pPr>
            <a:lvl2pPr marR="0" lvl="1"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9pPr>
          </a:lstStyle>
          <a:p>
            <a:r>
              <a:rPr lang="en-US" altLang="ja-JP" sz="954" dirty="0">
                <a:latin typeface="BIZ UDPゴシック" panose="020B0400000000000000" pitchFamily="50" charset="-128"/>
                <a:ea typeface="BIZ UDPゴシック" panose="020B0400000000000000" pitchFamily="50" charset="-128"/>
              </a:rPr>
              <a:t>©2025</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kids</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money</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school</a:t>
            </a:r>
            <a:endParaRPr lang="ja-JP" altLang="en-US" sz="954" dirty="0">
              <a:latin typeface="BIZ UDPゴシック" panose="020B0400000000000000" pitchFamily="50" charset="-128"/>
              <a:ea typeface="BIZ UDPゴシック" panose="020B0400000000000000" pitchFamily="50" charset="-128"/>
            </a:endParaRPr>
          </a:p>
        </p:txBody>
      </p:sp>
      <p:sp>
        <p:nvSpPr>
          <p:cNvPr id="5" name="Google Shape;135;p3">
            <a:extLst>
              <a:ext uri="{FF2B5EF4-FFF2-40B4-BE49-F238E27FC236}">
                <a16:creationId xmlns:a16="http://schemas.microsoft.com/office/drawing/2014/main" id="{7CF3AA23-2A61-38C7-2F61-FA31CA51E4F4}"/>
              </a:ext>
            </a:extLst>
          </p:cNvPr>
          <p:cNvSpPr txBox="1"/>
          <p:nvPr/>
        </p:nvSpPr>
        <p:spPr>
          <a:xfrm>
            <a:off x="6946338" y="5925787"/>
            <a:ext cx="2775966" cy="200541"/>
          </a:xfrm>
          <a:prstGeom prst="rect">
            <a:avLst/>
          </a:prstGeom>
          <a:noFill/>
          <a:ln>
            <a:noFill/>
          </a:ln>
        </p:spPr>
        <p:txBody>
          <a:bodyPr spcFirstLastPara="1" wrap="square" lIns="68550" tIns="34275" rIns="68550" bIns="34275" anchor="t" anchorCtr="0">
            <a:noAutofit/>
          </a:bodyPr>
          <a:lstStyle/>
          <a:p>
            <a:pPr marL="342898" marR="0" lvl="0" indent="-342898" algn="l" rtl="0">
              <a:spcBef>
                <a:spcPts val="0"/>
              </a:spcBef>
              <a:spcAft>
                <a:spcPts val="0"/>
              </a:spcAft>
              <a:buNone/>
            </a:pPr>
            <a:r>
              <a:rPr lang="ja-JP" altLang="en-US" sz="1000" b="1" dirty="0">
                <a:solidFill>
                  <a:srgbClr val="000000"/>
                </a:solidFill>
                <a:latin typeface="BIZ UDPゴシック" panose="020B0400000000000000" pitchFamily="50" charset="-128"/>
                <a:ea typeface="BIZ UDPゴシック" panose="020B0400000000000000" pitchFamily="50" charset="-128"/>
                <a:cs typeface="Noto Sans JP"/>
                <a:sym typeface="Noto Sans JP"/>
              </a:rPr>
              <a:t>キッズ・マネー・スクール　キャラクター</a:t>
            </a:r>
            <a:endParaRPr sz="800" dirty="0">
              <a:solidFill>
                <a:srgbClr val="000000"/>
              </a:solidFill>
              <a:latin typeface="BIZ UDPゴシック" panose="020B0400000000000000" pitchFamily="50" charset="-128"/>
              <a:ea typeface="BIZ UDPゴシック" panose="020B0400000000000000" pitchFamily="50" charset="-128"/>
              <a:cs typeface="Noto Sans JP"/>
              <a:sym typeface="Noto Sans JP"/>
            </a:endParaRPr>
          </a:p>
        </p:txBody>
      </p:sp>
      <p:sp>
        <p:nvSpPr>
          <p:cNvPr id="12" name="Google Shape;135;p3">
            <a:extLst>
              <a:ext uri="{FF2B5EF4-FFF2-40B4-BE49-F238E27FC236}">
                <a16:creationId xmlns:a16="http://schemas.microsoft.com/office/drawing/2014/main" id="{3A0CA241-BE38-4E0A-BC61-56C1C0B741DE}"/>
              </a:ext>
            </a:extLst>
          </p:cNvPr>
          <p:cNvSpPr txBox="1"/>
          <p:nvPr/>
        </p:nvSpPr>
        <p:spPr>
          <a:xfrm>
            <a:off x="7244878" y="6126328"/>
            <a:ext cx="851639" cy="236489"/>
          </a:xfrm>
          <a:prstGeom prst="rect">
            <a:avLst/>
          </a:prstGeom>
          <a:noFill/>
          <a:ln>
            <a:noFill/>
          </a:ln>
        </p:spPr>
        <p:txBody>
          <a:bodyPr spcFirstLastPara="1" wrap="square" lIns="68550" tIns="34275" rIns="68550" bIns="34275" anchor="t" anchorCtr="0">
            <a:noAutofit/>
          </a:bodyPr>
          <a:lstStyle/>
          <a:p>
            <a:pPr marL="342898" marR="0" lvl="0" indent="-342898" algn="l" rtl="0">
              <a:spcBef>
                <a:spcPts val="0"/>
              </a:spcBef>
              <a:spcAft>
                <a:spcPts val="0"/>
              </a:spcAft>
              <a:buNone/>
            </a:pPr>
            <a:r>
              <a:rPr lang="ja-JP" altLang="en-US" sz="1000" b="1" dirty="0">
                <a:solidFill>
                  <a:srgbClr val="000000"/>
                </a:solidFill>
                <a:latin typeface="BIZ UDPゴシック" panose="020B0400000000000000" pitchFamily="50" charset="-128"/>
                <a:ea typeface="BIZ UDPゴシック" panose="020B0400000000000000" pitchFamily="50" charset="-128"/>
                <a:cs typeface="Noto Sans JP"/>
                <a:sym typeface="Noto Sans JP"/>
              </a:rPr>
              <a:t>マネクルン</a:t>
            </a:r>
            <a:endParaRPr sz="800" dirty="0">
              <a:solidFill>
                <a:srgbClr val="000000"/>
              </a:solidFill>
              <a:latin typeface="BIZ UDPゴシック" panose="020B0400000000000000" pitchFamily="50" charset="-128"/>
              <a:ea typeface="BIZ UDPゴシック" panose="020B0400000000000000" pitchFamily="50" charset="-128"/>
              <a:cs typeface="Noto Sans JP"/>
              <a:sym typeface="Noto Sans JP"/>
            </a:endParaRPr>
          </a:p>
        </p:txBody>
      </p:sp>
      <p:sp>
        <p:nvSpPr>
          <p:cNvPr id="17" name="Google Shape;135;p3">
            <a:extLst>
              <a:ext uri="{FF2B5EF4-FFF2-40B4-BE49-F238E27FC236}">
                <a16:creationId xmlns:a16="http://schemas.microsoft.com/office/drawing/2014/main" id="{63459FE0-48D4-C21B-59D9-D510255C3489}"/>
              </a:ext>
            </a:extLst>
          </p:cNvPr>
          <p:cNvSpPr txBox="1"/>
          <p:nvPr/>
        </p:nvSpPr>
        <p:spPr>
          <a:xfrm>
            <a:off x="8334321" y="6144539"/>
            <a:ext cx="851639" cy="236489"/>
          </a:xfrm>
          <a:prstGeom prst="rect">
            <a:avLst/>
          </a:prstGeom>
          <a:noFill/>
          <a:ln>
            <a:noFill/>
          </a:ln>
        </p:spPr>
        <p:txBody>
          <a:bodyPr spcFirstLastPara="1" wrap="square" lIns="68550" tIns="34275" rIns="68550" bIns="34275" anchor="t" anchorCtr="0">
            <a:noAutofit/>
          </a:bodyPr>
          <a:lstStyle/>
          <a:p>
            <a:pPr marL="342898" marR="0" lvl="0" indent="-342898" algn="l" rtl="0">
              <a:spcBef>
                <a:spcPts val="0"/>
              </a:spcBef>
              <a:spcAft>
                <a:spcPts val="0"/>
              </a:spcAft>
              <a:buNone/>
            </a:pPr>
            <a:r>
              <a:rPr lang="ja-JP" altLang="en-US" sz="1000" b="1" dirty="0">
                <a:solidFill>
                  <a:srgbClr val="000000"/>
                </a:solidFill>
                <a:latin typeface="BIZ UDPゴシック" panose="020B0400000000000000" pitchFamily="50" charset="-128"/>
                <a:ea typeface="BIZ UDPゴシック" panose="020B0400000000000000" pitchFamily="50" charset="-128"/>
                <a:cs typeface="Noto Sans JP"/>
                <a:sym typeface="Noto Sans JP"/>
              </a:rPr>
              <a:t>チャリリン</a:t>
            </a:r>
            <a:endParaRPr sz="800" dirty="0">
              <a:solidFill>
                <a:srgbClr val="000000"/>
              </a:solidFill>
              <a:latin typeface="BIZ UDPゴシック" panose="020B0400000000000000" pitchFamily="50" charset="-128"/>
              <a:ea typeface="BIZ UDPゴシック" panose="020B0400000000000000" pitchFamily="50" charset="-128"/>
              <a:cs typeface="Noto Sans JP"/>
              <a:sym typeface="Noto Sans JP"/>
            </a:endParaRPr>
          </a:p>
        </p:txBody>
      </p:sp>
      <p:sp>
        <p:nvSpPr>
          <p:cNvPr id="25" name="テキスト ボックス 24">
            <a:extLst>
              <a:ext uri="{FF2B5EF4-FFF2-40B4-BE49-F238E27FC236}">
                <a16:creationId xmlns:a16="http://schemas.microsoft.com/office/drawing/2014/main" id="{F1E7CE76-9963-2A86-F82A-2FEA9AA64AED}"/>
              </a:ext>
            </a:extLst>
          </p:cNvPr>
          <p:cNvSpPr txBox="1"/>
          <p:nvPr/>
        </p:nvSpPr>
        <p:spPr>
          <a:xfrm>
            <a:off x="1411810" y="3846809"/>
            <a:ext cx="5702419" cy="398892"/>
          </a:xfrm>
          <a:prstGeom prst="rect">
            <a:avLst/>
          </a:prstGeom>
          <a:noFill/>
        </p:spPr>
        <p:txBody>
          <a:bodyPr wrap="square" rtlCol="0">
            <a:spAutoFit/>
          </a:bodyPr>
          <a:lstStyle/>
          <a:p>
            <a:pPr>
              <a:lnSpc>
                <a:spcPct val="150000"/>
              </a:lnSpc>
              <a:defRPr/>
            </a:pPr>
            <a:r>
              <a:rPr kumimoji="1" lang="ja-JP" altLang="en-US" sz="16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〇〇〇〇教育委員会</a:t>
            </a:r>
            <a:endParaRPr kumimoji="1" lang="en-US" altLang="ja-JP" sz="16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grpSp>
        <p:nvGrpSpPr>
          <p:cNvPr id="13" name="グループ化 12">
            <a:extLst>
              <a:ext uri="{FF2B5EF4-FFF2-40B4-BE49-F238E27FC236}">
                <a16:creationId xmlns:a16="http://schemas.microsoft.com/office/drawing/2014/main" id="{9C061E65-B59E-51E3-6CD7-E1E1E5A6F32C}"/>
              </a:ext>
            </a:extLst>
          </p:cNvPr>
          <p:cNvGrpSpPr/>
          <p:nvPr/>
        </p:nvGrpSpPr>
        <p:grpSpPr>
          <a:xfrm>
            <a:off x="617714" y="3772862"/>
            <a:ext cx="5285954" cy="644118"/>
            <a:chOff x="617714" y="3772862"/>
            <a:chExt cx="5285954" cy="644118"/>
          </a:xfrm>
        </p:grpSpPr>
        <p:sp>
          <p:nvSpPr>
            <p:cNvPr id="24" name="四角形: 角を丸くする 23">
              <a:extLst>
                <a:ext uri="{FF2B5EF4-FFF2-40B4-BE49-F238E27FC236}">
                  <a16:creationId xmlns:a16="http://schemas.microsoft.com/office/drawing/2014/main" id="{ED229C1E-B56F-E35B-AF9C-A9E3757B6A10}"/>
                </a:ext>
              </a:extLst>
            </p:cNvPr>
            <p:cNvSpPr/>
            <p:nvPr/>
          </p:nvSpPr>
          <p:spPr>
            <a:xfrm>
              <a:off x="617714" y="3780014"/>
              <a:ext cx="720254" cy="636966"/>
            </a:xfrm>
            <a:prstGeom prst="roundRect">
              <a:avLst/>
            </a:prstGeom>
            <a:solidFill>
              <a:srgbClr val="F7B26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後援</a:t>
              </a:r>
            </a:p>
          </p:txBody>
        </p:sp>
        <p:sp>
          <p:nvSpPr>
            <p:cNvPr id="26" name="四角形: 角を丸くする 25">
              <a:extLst>
                <a:ext uri="{FF2B5EF4-FFF2-40B4-BE49-F238E27FC236}">
                  <a16:creationId xmlns:a16="http://schemas.microsoft.com/office/drawing/2014/main" id="{2089BB9F-DAD1-79AB-CA5B-6DB78BA969A3}"/>
                </a:ext>
              </a:extLst>
            </p:cNvPr>
            <p:cNvSpPr/>
            <p:nvPr/>
          </p:nvSpPr>
          <p:spPr>
            <a:xfrm>
              <a:off x="640099" y="3780014"/>
              <a:ext cx="5263569" cy="629814"/>
            </a:xfrm>
            <a:prstGeom prst="roundRect">
              <a:avLst/>
            </a:prstGeom>
            <a:noFill/>
            <a:ln w="28575">
              <a:solidFill>
                <a:srgbClr val="F7B2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400" b="1"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27" name="正方形/長方形 26">
              <a:extLst>
                <a:ext uri="{FF2B5EF4-FFF2-40B4-BE49-F238E27FC236}">
                  <a16:creationId xmlns:a16="http://schemas.microsoft.com/office/drawing/2014/main" id="{62C04191-4AD4-4CE4-8A7D-FE25EDA0E695}"/>
                </a:ext>
              </a:extLst>
            </p:cNvPr>
            <p:cNvSpPr/>
            <p:nvPr/>
          </p:nvSpPr>
          <p:spPr>
            <a:xfrm>
              <a:off x="1185755" y="3772862"/>
              <a:ext cx="167337" cy="627409"/>
            </a:xfrm>
            <a:prstGeom prst="rect">
              <a:avLst/>
            </a:prstGeom>
            <a:solidFill>
              <a:srgbClr val="F7B26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grpSp>
      <p:grpSp>
        <p:nvGrpSpPr>
          <p:cNvPr id="6" name="グループ化 5">
            <a:extLst>
              <a:ext uri="{FF2B5EF4-FFF2-40B4-BE49-F238E27FC236}">
                <a16:creationId xmlns:a16="http://schemas.microsoft.com/office/drawing/2014/main" id="{59FD0B0A-D139-9B89-F2BB-CAED863C8966}"/>
              </a:ext>
            </a:extLst>
          </p:cNvPr>
          <p:cNvGrpSpPr/>
          <p:nvPr/>
        </p:nvGrpSpPr>
        <p:grpSpPr>
          <a:xfrm>
            <a:off x="640099" y="1265552"/>
            <a:ext cx="6462937" cy="631222"/>
            <a:chOff x="640099" y="1265552"/>
            <a:chExt cx="6462937" cy="631222"/>
          </a:xfrm>
        </p:grpSpPr>
        <p:grpSp>
          <p:nvGrpSpPr>
            <p:cNvPr id="18" name="グループ化 17">
              <a:extLst>
                <a:ext uri="{FF2B5EF4-FFF2-40B4-BE49-F238E27FC236}">
                  <a16:creationId xmlns:a16="http://schemas.microsoft.com/office/drawing/2014/main" id="{82BDD5E2-A9FE-924F-D4E3-9911430F3E5D}"/>
                </a:ext>
              </a:extLst>
            </p:cNvPr>
            <p:cNvGrpSpPr/>
            <p:nvPr/>
          </p:nvGrpSpPr>
          <p:grpSpPr>
            <a:xfrm>
              <a:off x="640099" y="1265552"/>
              <a:ext cx="6462937" cy="631222"/>
              <a:chOff x="626761" y="2504947"/>
              <a:chExt cx="10208449" cy="976321"/>
            </a:xfrm>
          </p:grpSpPr>
          <p:sp>
            <p:nvSpPr>
              <p:cNvPr id="19" name="四角形: 角を丸くする 18">
                <a:extLst>
                  <a:ext uri="{FF2B5EF4-FFF2-40B4-BE49-F238E27FC236}">
                    <a16:creationId xmlns:a16="http://schemas.microsoft.com/office/drawing/2014/main" id="{C20B2C59-9492-2A58-99FF-92AFDA567724}"/>
                  </a:ext>
                </a:extLst>
              </p:cNvPr>
              <p:cNvSpPr/>
              <p:nvPr/>
            </p:nvSpPr>
            <p:spPr>
              <a:xfrm>
                <a:off x="626761" y="2516449"/>
                <a:ext cx="1102310" cy="964819"/>
              </a:xfrm>
              <a:prstGeom prst="roundRect">
                <a:avLst/>
              </a:prstGeom>
              <a:solidFill>
                <a:srgbClr val="F7B26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400" b="1" dirty="0">
                    <a:solidFill>
                      <a:prstClr val="white"/>
                    </a:solidFill>
                    <a:latin typeface="BIZ UDPゴシック" panose="020B0400000000000000" pitchFamily="50" charset="-128"/>
                    <a:ea typeface="BIZ UDPゴシック" panose="020B0400000000000000" pitchFamily="50" charset="-128"/>
                  </a:rPr>
                  <a:t>監修</a:t>
                </a:r>
                <a:endParaRPr kumimoji="1" lang="ja-JP" altLang="en-US" sz="1400" b="1"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20" name="テキスト ボックス 19">
                <a:extLst>
                  <a:ext uri="{FF2B5EF4-FFF2-40B4-BE49-F238E27FC236}">
                    <a16:creationId xmlns:a16="http://schemas.microsoft.com/office/drawing/2014/main" id="{6EA193D2-148F-63DE-8057-021B8F6DC0C4}"/>
                  </a:ext>
                </a:extLst>
              </p:cNvPr>
              <p:cNvSpPr txBox="1"/>
              <p:nvPr/>
            </p:nvSpPr>
            <p:spPr>
              <a:xfrm>
                <a:off x="1863385" y="2504947"/>
                <a:ext cx="8971825" cy="523633"/>
              </a:xfrm>
              <a:prstGeom prst="rect">
                <a:avLst/>
              </a:prstGeom>
              <a:noFill/>
            </p:spPr>
            <p:txBody>
              <a:bodyPr wrap="square" rtlCol="0">
                <a:spAutoFit/>
              </a:bodyPr>
              <a:lstStyle/>
              <a:p>
                <a:pPr>
                  <a:lnSpc>
                    <a:spcPct val="150000"/>
                  </a:lnSpc>
                  <a:defRPr/>
                </a:pPr>
                <a:r>
                  <a:rPr kumimoji="1" lang="ja-JP" altLang="en-US" sz="16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一般社団法人　日本こどもの生き抜く力育成協会</a:t>
                </a:r>
                <a:endParaRPr kumimoji="1" lang="en-US" altLang="ja-JP" sz="16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21" name="四角形: 角を丸くする 20">
                <a:extLst>
                  <a:ext uri="{FF2B5EF4-FFF2-40B4-BE49-F238E27FC236}">
                    <a16:creationId xmlns:a16="http://schemas.microsoft.com/office/drawing/2014/main" id="{C96395A6-8E50-6F0D-EFA2-CF7DBB7F5D27}"/>
                  </a:ext>
                </a:extLst>
              </p:cNvPr>
              <p:cNvSpPr/>
              <p:nvPr/>
            </p:nvSpPr>
            <p:spPr>
              <a:xfrm>
                <a:off x="626761" y="2508551"/>
                <a:ext cx="9784846" cy="953983"/>
              </a:xfrm>
              <a:prstGeom prst="roundRect">
                <a:avLst/>
              </a:prstGeom>
              <a:noFill/>
              <a:ln w="28575">
                <a:solidFill>
                  <a:srgbClr val="F7B2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400" b="1"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22" name="正方形/長方形 21">
                <a:extLst>
                  <a:ext uri="{FF2B5EF4-FFF2-40B4-BE49-F238E27FC236}">
                    <a16:creationId xmlns:a16="http://schemas.microsoft.com/office/drawing/2014/main" id="{E3678656-D083-A4AC-EF69-9DFA114576CA}"/>
                  </a:ext>
                </a:extLst>
              </p:cNvPr>
              <p:cNvSpPr/>
              <p:nvPr/>
            </p:nvSpPr>
            <p:spPr>
              <a:xfrm>
                <a:off x="1479335" y="2506884"/>
                <a:ext cx="263277" cy="950340"/>
              </a:xfrm>
              <a:prstGeom prst="rect">
                <a:avLst/>
              </a:prstGeom>
              <a:solidFill>
                <a:srgbClr val="F7B26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grpSp>
        <p:sp>
          <p:nvSpPr>
            <p:cNvPr id="31" name="テキスト ボックス 30">
              <a:extLst>
                <a:ext uri="{FF2B5EF4-FFF2-40B4-BE49-F238E27FC236}">
                  <a16:creationId xmlns:a16="http://schemas.microsoft.com/office/drawing/2014/main" id="{B05C6416-DEA6-2A04-6B5E-BBCC5775ACCB}"/>
                </a:ext>
              </a:extLst>
            </p:cNvPr>
            <p:cNvSpPr txBox="1"/>
            <p:nvPr/>
          </p:nvSpPr>
          <p:spPr>
            <a:xfrm>
              <a:off x="1589248" y="1601766"/>
              <a:ext cx="5242906" cy="224698"/>
            </a:xfrm>
            <a:prstGeom prst="rect">
              <a:avLst/>
            </a:prstGeom>
            <a:noFill/>
          </p:spPr>
          <p:txBody>
            <a:bodyPr wrap="square" rtlCol="0">
              <a:spAutoFit/>
            </a:bodyPr>
            <a:lstStyle/>
            <a:p>
              <a:pPr>
                <a:lnSpc>
                  <a:spcPct val="150000"/>
                </a:lnSpc>
                <a:defRPr/>
              </a:pPr>
              <a:r>
                <a:rPr kumimoji="1" lang="ja-JP" altLang="en-US" sz="9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設立　</a:t>
              </a:r>
              <a:r>
                <a:rPr kumimoji="1" lang="en-US" altLang="ja-JP" sz="9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2014</a:t>
              </a:r>
              <a:r>
                <a:rPr kumimoji="1" lang="ja-JP" altLang="en-US" sz="9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年</a:t>
              </a:r>
              <a:r>
                <a:rPr kumimoji="1" lang="en-US" altLang="ja-JP" sz="9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r>
                <a:rPr kumimoji="1" lang="ja-JP" altLang="en-US" sz="9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代表　三浦康司</a:t>
              </a:r>
              <a:r>
                <a:rPr kumimoji="1" lang="en-US" altLang="ja-JP" sz="9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r>
                <a:rPr kumimoji="1" lang="ja-JP" altLang="en-US" sz="9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本部　大分市羽田</a:t>
              </a:r>
              <a:r>
                <a:rPr kumimoji="1" lang="en-US" altLang="ja-JP" sz="9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199-1</a:t>
              </a:r>
              <a:r>
                <a:rPr kumimoji="1" lang="ja-JP" altLang="en-US" sz="9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　コミュニティ羽田</a:t>
              </a:r>
              <a:r>
                <a:rPr kumimoji="1" lang="en-US" altLang="ja-JP" sz="9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8</a:t>
              </a:r>
              <a:r>
                <a:rPr kumimoji="1" lang="ja-JP" altLang="en-US" sz="9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番館</a:t>
              </a:r>
              <a:r>
                <a:rPr kumimoji="1" lang="en-US" altLang="ja-JP" sz="9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3F</a:t>
              </a:r>
            </a:p>
          </p:txBody>
        </p:sp>
      </p:grpSp>
      <p:sp>
        <p:nvSpPr>
          <p:cNvPr id="35" name="四角形: 角を丸くする 34">
            <a:extLst>
              <a:ext uri="{FF2B5EF4-FFF2-40B4-BE49-F238E27FC236}">
                <a16:creationId xmlns:a16="http://schemas.microsoft.com/office/drawing/2014/main" id="{0DC8CB3B-B344-D339-935C-2BC60BFD577C}"/>
              </a:ext>
            </a:extLst>
          </p:cNvPr>
          <p:cNvSpPr/>
          <p:nvPr/>
        </p:nvSpPr>
        <p:spPr>
          <a:xfrm>
            <a:off x="622218" y="2013392"/>
            <a:ext cx="7947086" cy="831574"/>
          </a:xfrm>
          <a:prstGeom prst="roundRect">
            <a:avLst/>
          </a:prstGeom>
          <a:noFill/>
          <a:ln w="28575">
            <a:solidFill>
              <a:srgbClr val="F7B2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400" b="1"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grpSp>
        <p:nvGrpSpPr>
          <p:cNvPr id="7" name="グループ化 6">
            <a:extLst>
              <a:ext uri="{FF2B5EF4-FFF2-40B4-BE49-F238E27FC236}">
                <a16:creationId xmlns:a16="http://schemas.microsoft.com/office/drawing/2014/main" id="{A7B134FA-9821-72B9-C56C-D0E9011C5BEF}"/>
              </a:ext>
            </a:extLst>
          </p:cNvPr>
          <p:cNvGrpSpPr/>
          <p:nvPr/>
        </p:nvGrpSpPr>
        <p:grpSpPr>
          <a:xfrm>
            <a:off x="622218" y="1997683"/>
            <a:ext cx="8154560" cy="847283"/>
            <a:chOff x="622218" y="1997683"/>
            <a:chExt cx="8154560" cy="847283"/>
          </a:xfrm>
        </p:grpSpPr>
        <p:sp>
          <p:nvSpPr>
            <p:cNvPr id="9" name="テキスト ボックス 8">
              <a:extLst>
                <a:ext uri="{FF2B5EF4-FFF2-40B4-BE49-F238E27FC236}">
                  <a16:creationId xmlns:a16="http://schemas.microsoft.com/office/drawing/2014/main" id="{7A0D421B-0591-4159-4314-9DF15702CF12}"/>
                </a:ext>
              </a:extLst>
            </p:cNvPr>
            <p:cNvSpPr txBox="1"/>
            <p:nvPr/>
          </p:nvSpPr>
          <p:spPr>
            <a:xfrm>
              <a:off x="1361178" y="1997683"/>
              <a:ext cx="7415600" cy="628890"/>
            </a:xfrm>
            <a:prstGeom prst="rect">
              <a:avLst/>
            </a:prstGeom>
            <a:noFill/>
          </p:spPr>
          <p:txBody>
            <a:bodyPr wrap="square" rtlCol="0">
              <a:spAutoFit/>
            </a:bodyP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800" b="1" dirty="0">
                  <a:solidFill>
                    <a:prstClr val="black"/>
                  </a:solidFill>
                  <a:latin typeface="BIZ UDPゴシック" panose="020B0400000000000000" pitchFamily="50" charset="-128"/>
                  <a:ea typeface="BIZ UDPゴシック" panose="020B0400000000000000" pitchFamily="50" charset="-128"/>
                </a:rPr>
                <a:t>〇〇</a:t>
              </a:r>
              <a:r>
                <a:rPr kumimoji="1" lang="ja-JP" altLang="en-US" sz="28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キッズ・マネー・スクール　</a:t>
              </a:r>
              <a:r>
                <a:rPr kumimoji="1" lang="ja-JP" altLang="en-US" sz="2800" b="1" dirty="0">
                  <a:solidFill>
                    <a:prstClr val="black"/>
                  </a:solidFill>
                  <a:latin typeface="BIZ UDPゴシック" panose="020B0400000000000000" pitchFamily="50" charset="-128"/>
                  <a:ea typeface="BIZ UDPゴシック" panose="020B0400000000000000" pitchFamily="50" charset="-128"/>
                </a:rPr>
                <a:t>○○○</a:t>
              </a:r>
              <a:r>
                <a:rPr kumimoji="1" lang="ja-JP" altLang="en-US" sz="28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校</a:t>
              </a:r>
            </a:p>
          </p:txBody>
        </p:sp>
        <p:sp>
          <p:nvSpPr>
            <p:cNvPr id="33" name="四角形: 角を丸くする 32">
              <a:extLst>
                <a:ext uri="{FF2B5EF4-FFF2-40B4-BE49-F238E27FC236}">
                  <a16:creationId xmlns:a16="http://schemas.microsoft.com/office/drawing/2014/main" id="{1FAC9CCD-1548-AA4D-8525-8EF0BB1B6C30}"/>
                </a:ext>
              </a:extLst>
            </p:cNvPr>
            <p:cNvSpPr/>
            <p:nvPr/>
          </p:nvSpPr>
          <p:spPr>
            <a:xfrm>
              <a:off x="622218" y="2019409"/>
              <a:ext cx="741472" cy="825557"/>
            </a:xfrm>
            <a:prstGeom prst="roundRect">
              <a:avLst/>
            </a:prstGeom>
            <a:solidFill>
              <a:srgbClr val="F7B26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共催運営</a:t>
              </a:r>
              <a:endParaRPr kumimoji="1" lang="en-US" altLang="ja-JP" sz="1400" b="1"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36" name="正方形/長方形 35">
              <a:extLst>
                <a:ext uri="{FF2B5EF4-FFF2-40B4-BE49-F238E27FC236}">
                  <a16:creationId xmlns:a16="http://schemas.microsoft.com/office/drawing/2014/main" id="{98DD739D-F5BA-D8D9-6466-90D9782E0FDA}"/>
                </a:ext>
              </a:extLst>
            </p:cNvPr>
            <p:cNvSpPr/>
            <p:nvPr/>
          </p:nvSpPr>
          <p:spPr>
            <a:xfrm>
              <a:off x="1202468" y="2018348"/>
              <a:ext cx="151979" cy="821662"/>
            </a:xfrm>
            <a:prstGeom prst="rect">
              <a:avLst/>
            </a:prstGeom>
            <a:solidFill>
              <a:srgbClr val="F7B26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grpSp>
      <p:sp>
        <p:nvSpPr>
          <p:cNvPr id="11" name="テキスト ボックス 10">
            <a:extLst>
              <a:ext uri="{FF2B5EF4-FFF2-40B4-BE49-F238E27FC236}">
                <a16:creationId xmlns:a16="http://schemas.microsoft.com/office/drawing/2014/main" id="{762080B0-C388-A587-E28D-9C3E2C58B81E}"/>
              </a:ext>
            </a:extLst>
          </p:cNvPr>
          <p:cNvSpPr txBox="1"/>
          <p:nvPr/>
        </p:nvSpPr>
        <p:spPr>
          <a:xfrm>
            <a:off x="6204942" y="2523251"/>
            <a:ext cx="3573517" cy="313997"/>
          </a:xfrm>
          <a:prstGeom prst="rect">
            <a:avLst/>
          </a:prstGeom>
          <a:noFill/>
        </p:spPr>
        <p:txBody>
          <a:bodyPr wrap="square" rtlCol="0">
            <a:spAutoFit/>
          </a:bodyPr>
          <a:lstStyle/>
          <a:p>
            <a:pPr>
              <a:lnSpc>
                <a:spcPct val="150000"/>
              </a:lnSpc>
              <a:defRPr/>
            </a:pPr>
            <a:r>
              <a:rPr kumimoji="1" lang="ja-JP" altLang="en-US" sz="11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r>
              <a:rPr lang="ja-JP" altLang="en-US" sz="1100" b="1" i="0" dirty="0">
                <a:solidFill>
                  <a:srgbClr val="212529"/>
                </a:solidFill>
                <a:effectLst/>
                <a:latin typeface="BIZ UDPゴシック" panose="020B0400000000000000" pitchFamily="50" charset="-128"/>
                <a:ea typeface="BIZ UDPゴシック" panose="020B0400000000000000" pitchFamily="50" charset="-128"/>
              </a:rPr>
              <a:t>株式会社　〇〇〇〇</a:t>
            </a:r>
            <a:r>
              <a:rPr kumimoji="1" lang="ja-JP" altLang="en-US" sz="11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endParaRPr kumimoji="1" lang="en-US" altLang="ja-JP" sz="11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grpSp>
        <p:nvGrpSpPr>
          <p:cNvPr id="43" name="グループ化 42">
            <a:extLst>
              <a:ext uri="{FF2B5EF4-FFF2-40B4-BE49-F238E27FC236}">
                <a16:creationId xmlns:a16="http://schemas.microsoft.com/office/drawing/2014/main" id="{7531E5E6-004E-E354-073E-0E84CCB6153A}"/>
              </a:ext>
            </a:extLst>
          </p:cNvPr>
          <p:cNvGrpSpPr/>
          <p:nvPr/>
        </p:nvGrpSpPr>
        <p:grpSpPr>
          <a:xfrm>
            <a:off x="641449" y="3002188"/>
            <a:ext cx="6192054" cy="628890"/>
            <a:chOff x="626761" y="2508552"/>
            <a:chExt cx="12503440" cy="1091621"/>
          </a:xfrm>
        </p:grpSpPr>
        <p:sp>
          <p:nvSpPr>
            <p:cNvPr id="44" name="四角形: 角を丸くする 43">
              <a:extLst>
                <a:ext uri="{FF2B5EF4-FFF2-40B4-BE49-F238E27FC236}">
                  <a16:creationId xmlns:a16="http://schemas.microsoft.com/office/drawing/2014/main" id="{9D50DB2E-B6A4-B143-BBA5-3DE288918B1F}"/>
                </a:ext>
              </a:extLst>
            </p:cNvPr>
            <p:cNvSpPr/>
            <p:nvPr/>
          </p:nvSpPr>
          <p:spPr>
            <a:xfrm>
              <a:off x="626761" y="2516450"/>
              <a:ext cx="1423772" cy="1083723"/>
            </a:xfrm>
            <a:prstGeom prst="roundRect">
              <a:avLst/>
            </a:prstGeom>
            <a:solidFill>
              <a:srgbClr val="F7B26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400" b="1" dirty="0">
                  <a:solidFill>
                    <a:prstClr val="white"/>
                  </a:solidFill>
                  <a:latin typeface="BIZ UDPゴシック" panose="020B0400000000000000" pitchFamily="50" charset="-128"/>
                  <a:ea typeface="BIZ UDPゴシック" panose="020B0400000000000000" pitchFamily="50" charset="-128"/>
                </a:rPr>
                <a:t>主催</a:t>
              </a:r>
              <a:endParaRPr kumimoji="1" lang="en-US" altLang="ja-JP" sz="1400" b="1" dirty="0">
                <a:solidFill>
                  <a:prstClr val="white"/>
                </a:solidFill>
                <a:latin typeface="BIZ UDPゴシック" panose="020B0400000000000000" pitchFamily="50" charset="-128"/>
                <a:ea typeface="BIZ UDPゴシック" panose="020B0400000000000000" pitchFamily="50" charset="-128"/>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企画</a:t>
              </a:r>
              <a:endParaRPr kumimoji="1" lang="en-US" altLang="ja-JP" sz="1400" b="1"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45" name="四角形: 角を丸くする 44">
              <a:extLst>
                <a:ext uri="{FF2B5EF4-FFF2-40B4-BE49-F238E27FC236}">
                  <a16:creationId xmlns:a16="http://schemas.microsoft.com/office/drawing/2014/main" id="{1DDBC294-D8F3-6925-14D8-647415019069}"/>
                </a:ext>
              </a:extLst>
            </p:cNvPr>
            <p:cNvSpPr/>
            <p:nvPr/>
          </p:nvSpPr>
          <p:spPr>
            <a:xfrm>
              <a:off x="626761" y="2508552"/>
              <a:ext cx="12503440" cy="1091621"/>
            </a:xfrm>
            <a:prstGeom prst="roundRect">
              <a:avLst/>
            </a:prstGeom>
            <a:noFill/>
            <a:ln w="28575">
              <a:solidFill>
                <a:srgbClr val="F7B2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400" b="1"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46" name="正方形/長方形 45">
              <a:extLst>
                <a:ext uri="{FF2B5EF4-FFF2-40B4-BE49-F238E27FC236}">
                  <a16:creationId xmlns:a16="http://schemas.microsoft.com/office/drawing/2014/main" id="{81B318EE-B685-BC30-485A-92D79222E7DD}"/>
                </a:ext>
              </a:extLst>
            </p:cNvPr>
            <p:cNvSpPr/>
            <p:nvPr/>
          </p:nvSpPr>
          <p:spPr>
            <a:xfrm>
              <a:off x="1759611" y="2521563"/>
              <a:ext cx="290923" cy="1078610"/>
            </a:xfrm>
            <a:prstGeom prst="rect">
              <a:avLst/>
            </a:prstGeom>
            <a:solidFill>
              <a:srgbClr val="F7B26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grpSp>
      <p:sp>
        <p:nvSpPr>
          <p:cNvPr id="47" name="テキスト ボックス 46">
            <a:extLst>
              <a:ext uri="{FF2B5EF4-FFF2-40B4-BE49-F238E27FC236}">
                <a16:creationId xmlns:a16="http://schemas.microsoft.com/office/drawing/2014/main" id="{C4600BC2-1D2C-6FE0-DFC6-2C13E549E555}"/>
              </a:ext>
            </a:extLst>
          </p:cNvPr>
          <p:cNvSpPr txBox="1"/>
          <p:nvPr/>
        </p:nvSpPr>
        <p:spPr>
          <a:xfrm>
            <a:off x="1405259" y="3017646"/>
            <a:ext cx="4865491" cy="398892"/>
          </a:xfrm>
          <a:prstGeom prst="rect">
            <a:avLst/>
          </a:prstGeom>
          <a:noFill/>
        </p:spPr>
        <p:txBody>
          <a:bodyPr wrap="square" rtlCol="0">
            <a:spAutoFit/>
          </a:bodyP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1600" b="1" dirty="0">
                <a:solidFill>
                  <a:prstClr val="black"/>
                </a:solidFill>
                <a:latin typeface="BIZ UDPゴシック" panose="020B0400000000000000" pitchFamily="50" charset="-128"/>
                <a:ea typeface="BIZ UDPゴシック" panose="020B0400000000000000" pitchFamily="50" charset="-128"/>
              </a:rPr>
              <a:t>〇〇</a:t>
            </a:r>
            <a:r>
              <a:rPr kumimoji="1" lang="ja-JP" altLang="en-US" sz="16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キッズ・マネー・スクール　</a:t>
            </a:r>
            <a:r>
              <a:rPr kumimoji="1" lang="ja-JP" altLang="en-US" sz="1600" b="1" dirty="0">
                <a:solidFill>
                  <a:prstClr val="black"/>
                </a:solidFill>
                <a:latin typeface="BIZ UDPゴシック" panose="020B0400000000000000" pitchFamily="50" charset="-128"/>
                <a:ea typeface="BIZ UDPゴシック" panose="020B0400000000000000" pitchFamily="50" charset="-128"/>
              </a:rPr>
              <a:t>ごえん</a:t>
            </a:r>
            <a:r>
              <a:rPr kumimoji="1" lang="ja-JP" altLang="en-US" sz="16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校</a:t>
            </a:r>
          </a:p>
        </p:txBody>
      </p:sp>
      <p:sp>
        <p:nvSpPr>
          <p:cNvPr id="48" name="テキスト ボックス 47">
            <a:extLst>
              <a:ext uri="{FF2B5EF4-FFF2-40B4-BE49-F238E27FC236}">
                <a16:creationId xmlns:a16="http://schemas.microsoft.com/office/drawing/2014/main" id="{C7D1B147-FD67-B956-708F-E5B6BF206F10}"/>
              </a:ext>
            </a:extLst>
          </p:cNvPr>
          <p:cNvSpPr txBox="1"/>
          <p:nvPr/>
        </p:nvSpPr>
        <p:spPr>
          <a:xfrm>
            <a:off x="3920075" y="3321794"/>
            <a:ext cx="2632052" cy="303096"/>
          </a:xfrm>
          <a:prstGeom prst="rect">
            <a:avLst/>
          </a:prstGeom>
          <a:noFill/>
        </p:spPr>
        <p:txBody>
          <a:bodyPr wrap="square" rtlCol="0">
            <a:spAutoFit/>
          </a:bodyPr>
          <a:lstStyle/>
          <a:p>
            <a:pPr>
              <a:lnSpc>
                <a:spcPct val="150000"/>
              </a:lnSpc>
              <a:defRPr/>
            </a:pPr>
            <a:r>
              <a:rPr kumimoji="1" lang="ja-JP" altLang="en-US" sz="11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r>
              <a:rPr kumimoji="1" lang="en-US" altLang="ja-JP" sz="11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GOEN</a:t>
            </a:r>
            <a:r>
              <a:rPr kumimoji="1" lang="ja-JP" altLang="en-US" sz="11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　株式会社）</a:t>
            </a:r>
            <a:endParaRPr kumimoji="1" lang="en-US" altLang="ja-JP" sz="11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Tree>
    <p:extLst>
      <p:ext uri="{BB962C8B-B14F-4D97-AF65-F5344CB8AC3E}">
        <p14:creationId xmlns:p14="http://schemas.microsoft.com/office/powerpoint/2010/main" val="27732299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9E3E96-28DC-B196-778A-7AB63D2CA810}"/>
            </a:ext>
          </a:extLst>
        </p:cNvPr>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EAADE688-5362-0D23-0516-0E7F08643969}"/>
              </a:ext>
            </a:extLst>
          </p:cNvPr>
          <p:cNvSpPr txBox="1"/>
          <p:nvPr/>
        </p:nvSpPr>
        <p:spPr>
          <a:xfrm>
            <a:off x="440689" y="512127"/>
            <a:ext cx="3879961"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dirty="0">
                <a:solidFill>
                  <a:srgbClr val="E7E6E6">
                    <a:lumMod val="25000"/>
                  </a:srgbClr>
                </a:solidFill>
                <a:latin typeface="BIZ UDPゴシック" panose="020B0400000000000000" pitchFamily="50" charset="-128"/>
                <a:ea typeface="BIZ UDPゴシック" panose="020B0400000000000000" pitchFamily="50" charset="-128"/>
              </a:rPr>
              <a:t>メンバー紹介</a:t>
            </a:r>
            <a:endParaRPr kumimoji="1" lang="ja-JP" altLang="en-US" sz="1800" b="1" i="0" u="none" strike="noStrike" kern="1200" cap="none" spc="0" normalizeH="0" baseline="0" noProof="0" dirty="0">
              <a:ln>
                <a:noFill/>
              </a:ln>
              <a:solidFill>
                <a:srgbClr val="E7E6E6">
                  <a:lumMod val="25000"/>
                </a:srgbClr>
              </a:solidFill>
              <a:effectLst/>
              <a:uLnTx/>
              <a:uFillTx/>
              <a:latin typeface="BIZ UDPゴシック" panose="020B0400000000000000" pitchFamily="50" charset="-128"/>
              <a:ea typeface="BIZ UDPゴシック" panose="020B0400000000000000" pitchFamily="50" charset="-128"/>
              <a:cs typeface="+mn-cs"/>
            </a:endParaRPr>
          </a:p>
        </p:txBody>
      </p:sp>
      <p:sp>
        <p:nvSpPr>
          <p:cNvPr id="3" name="テキスト ボックス 2">
            <a:extLst>
              <a:ext uri="{FF2B5EF4-FFF2-40B4-BE49-F238E27FC236}">
                <a16:creationId xmlns:a16="http://schemas.microsoft.com/office/drawing/2014/main" id="{A7E7905C-940A-7F96-4102-B969FA3B6FA8}"/>
              </a:ext>
            </a:extLst>
          </p:cNvPr>
          <p:cNvSpPr txBox="1"/>
          <p:nvPr/>
        </p:nvSpPr>
        <p:spPr>
          <a:xfrm>
            <a:off x="560817" y="1621958"/>
            <a:ext cx="5538769" cy="6463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E7E6E6">
                    <a:lumMod val="25000"/>
                  </a:srgbClr>
                </a:solidFill>
                <a:effectLst/>
                <a:uLnTx/>
                <a:uFillTx/>
                <a:latin typeface="BIZ UDPゴシック" panose="020B0400000000000000" pitchFamily="50" charset="-128"/>
                <a:ea typeface="BIZ UDPゴシック" panose="020B0400000000000000" pitchFamily="50" charset="-128"/>
                <a:cs typeface="+mn-cs"/>
              </a:rPr>
              <a:t>ここでメンバー紹介することを思い出せれば</a:t>
            </a:r>
            <a:r>
              <a:rPr kumimoji="1" lang="en-US" altLang="ja-JP" sz="1800" b="1" i="0" u="none" strike="noStrike" kern="1200" cap="none" spc="0" normalizeH="0" baseline="0" noProof="0" dirty="0">
                <a:ln>
                  <a:noFill/>
                </a:ln>
                <a:solidFill>
                  <a:srgbClr val="E7E6E6">
                    <a:lumMod val="25000"/>
                  </a:srgbClr>
                </a:solidFill>
                <a:effectLst/>
                <a:uLnTx/>
                <a:uFillTx/>
                <a:latin typeface="BIZ UDPゴシック" panose="020B0400000000000000" pitchFamily="50" charset="-128"/>
                <a:ea typeface="BIZ UDPゴシック" panose="020B0400000000000000" pitchFamily="50" charset="-128"/>
                <a:cs typeface="+mn-cs"/>
              </a:rPr>
              <a:t>OK</a:t>
            </a:r>
            <a:r>
              <a:rPr kumimoji="1" lang="ja-JP" altLang="en-US" sz="1800" b="1" i="0" u="none" strike="noStrike" kern="1200" cap="none" spc="0" normalizeH="0" baseline="0" noProof="0" dirty="0">
                <a:ln>
                  <a:noFill/>
                </a:ln>
                <a:solidFill>
                  <a:srgbClr val="E7E6E6">
                    <a:lumMod val="25000"/>
                  </a:srgbClr>
                </a:solidFill>
                <a:effectLst/>
                <a:uLnTx/>
                <a:uFillTx/>
                <a:latin typeface="BIZ UDPゴシック" panose="020B0400000000000000" pitchFamily="50" charset="-128"/>
                <a:ea typeface="BIZ UDPゴシック" panose="020B0400000000000000" pitchFamily="50" charset="-128"/>
                <a:cs typeface="+mn-cs"/>
              </a:rPr>
              <a:t>。</a:t>
            </a:r>
            <a:endParaRPr kumimoji="1" lang="en-US" altLang="ja-JP" sz="1800" b="1" i="0" u="none" strike="noStrike" kern="1200" cap="none" spc="0" normalizeH="0" baseline="0" noProof="0" dirty="0">
              <a:ln>
                <a:noFill/>
              </a:ln>
              <a:solidFill>
                <a:srgbClr val="E7E6E6">
                  <a:lumMod val="25000"/>
                </a:srgbClr>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b="1" dirty="0">
                <a:solidFill>
                  <a:srgbClr val="E7E6E6">
                    <a:lumMod val="25000"/>
                  </a:srgbClr>
                </a:solidFill>
                <a:latin typeface="BIZ UDPゴシック" panose="020B0400000000000000" pitchFamily="50" charset="-128"/>
                <a:ea typeface="BIZ UDPゴシック" panose="020B0400000000000000" pitchFamily="50" charset="-128"/>
              </a:rPr>
              <a:t>名前は入れない。</a:t>
            </a:r>
            <a:endParaRPr kumimoji="1" lang="ja-JP" altLang="en-US" sz="1800" b="1" i="0" u="none" strike="noStrike" kern="1200" cap="none" spc="0" normalizeH="0" baseline="0" noProof="0" dirty="0">
              <a:ln>
                <a:noFill/>
              </a:ln>
              <a:solidFill>
                <a:srgbClr val="E7E6E6">
                  <a:lumMod val="25000"/>
                </a:srgbClr>
              </a:solidFill>
              <a:effectLst/>
              <a:uLnTx/>
              <a:uFillTx/>
              <a:latin typeface="BIZ UDPゴシック" panose="020B0400000000000000" pitchFamily="50" charset="-128"/>
              <a:ea typeface="BIZ UDPゴシック" panose="020B0400000000000000" pitchFamily="50" charset="-128"/>
              <a:cs typeface="+mn-cs"/>
            </a:endParaRPr>
          </a:p>
        </p:txBody>
      </p:sp>
    </p:spTree>
    <p:extLst>
      <p:ext uri="{BB962C8B-B14F-4D97-AF65-F5344CB8AC3E}">
        <p14:creationId xmlns:p14="http://schemas.microsoft.com/office/powerpoint/2010/main" val="33969658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E361CC-A0AC-4AD6-7045-039B98B721DA}"/>
            </a:ext>
          </a:extLst>
        </p:cNvPr>
        <p:cNvGrpSpPr/>
        <p:nvPr/>
      </p:nvGrpSpPr>
      <p:grpSpPr>
        <a:xfrm>
          <a:off x="0" y="0"/>
          <a:ext cx="0" cy="0"/>
          <a:chOff x="0" y="0"/>
          <a:chExt cx="0" cy="0"/>
        </a:xfrm>
      </p:grpSpPr>
      <p:grpSp>
        <p:nvGrpSpPr>
          <p:cNvPr id="6" name="グループ化 5">
            <a:extLst>
              <a:ext uri="{FF2B5EF4-FFF2-40B4-BE49-F238E27FC236}">
                <a16:creationId xmlns:a16="http://schemas.microsoft.com/office/drawing/2014/main" id="{7CFEBB37-7378-6B3A-8351-48F518194951}"/>
              </a:ext>
            </a:extLst>
          </p:cNvPr>
          <p:cNvGrpSpPr/>
          <p:nvPr/>
        </p:nvGrpSpPr>
        <p:grpSpPr>
          <a:xfrm>
            <a:off x="10933" y="0"/>
            <a:ext cx="9906000" cy="6858000"/>
            <a:chOff x="0" y="0"/>
            <a:chExt cx="9906000" cy="6858000"/>
          </a:xfrm>
        </p:grpSpPr>
        <p:pic>
          <p:nvPicPr>
            <p:cNvPr id="8" name="図 7">
              <a:extLst>
                <a:ext uri="{FF2B5EF4-FFF2-40B4-BE49-F238E27FC236}">
                  <a16:creationId xmlns:a16="http://schemas.microsoft.com/office/drawing/2014/main" id="{2EDC5448-96C4-9935-6575-FB5D6C492AAC}"/>
                </a:ext>
              </a:extLst>
            </p:cNvPr>
            <p:cNvPicPr>
              <a:picLocks noChangeAspect="1"/>
            </p:cNvPicPr>
            <p:nvPr/>
          </p:nvPicPr>
          <p:blipFill>
            <a:blip r:embed="rId3"/>
            <a:stretch>
              <a:fillRect/>
            </a:stretch>
          </p:blipFill>
          <p:spPr>
            <a:xfrm>
              <a:off x="0" y="0"/>
              <a:ext cx="9906000" cy="6858000"/>
            </a:xfrm>
            <a:prstGeom prst="rect">
              <a:avLst/>
            </a:prstGeom>
          </p:spPr>
        </p:pic>
        <p:sp>
          <p:nvSpPr>
            <p:cNvPr id="9" name="正方形/長方形 8">
              <a:extLst>
                <a:ext uri="{FF2B5EF4-FFF2-40B4-BE49-F238E27FC236}">
                  <a16:creationId xmlns:a16="http://schemas.microsoft.com/office/drawing/2014/main" id="{8306EB7D-1BB3-2C3B-8084-C7D0E6F429EC}"/>
                </a:ext>
              </a:extLst>
            </p:cNvPr>
            <p:cNvSpPr/>
            <p:nvPr/>
          </p:nvSpPr>
          <p:spPr>
            <a:xfrm>
              <a:off x="330200" y="368300"/>
              <a:ext cx="9207500" cy="61214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grpSp>
      <p:sp>
        <p:nvSpPr>
          <p:cNvPr id="29" name="テキスト ボックス 28">
            <a:extLst>
              <a:ext uri="{FF2B5EF4-FFF2-40B4-BE49-F238E27FC236}">
                <a16:creationId xmlns:a16="http://schemas.microsoft.com/office/drawing/2014/main" id="{7703AC70-9103-7DE0-F09E-C80A89DC909E}"/>
              </a:ext>
            </a:extLst>
          </p:cNvPr>
          <p:cNvSpPr txBox="1"/>
          <p:nvPr/>
        </p:nvSpPr>
        <p:spPr>
          <a:xfrm>
            <a:off x="867242" y="2184428"/>
            <a:ext cx="6724528" cy="628890"/>
          </a:xfrm>
          <a:prstGeom prst="rect">
            <a:avLst/>
          </a:prstGeom>
          <a:noFill/>
        </p:spPr>
        <p:txBody>
          <a:bodyPr wrap="square" rtlCol="0">
            <a:spAutoFit/>
          </a:bodyPr>
          <a:lstStyle/>
          <a:p>
            <a:pPr marL="0" marR="0" lvl="0" indent="0" defTabSz="457200" rtl="0" eaLnBrk="1" fontAlgn="auto" latinLnBrk="0" hangingPunct="1">
              <a:lnSpc>
                <a:spcPct val="150000"/>
              </a:lnSpc>
              <a:spcBef>
                <a:spcPts val="0"/>
              </a:spcBef>
              <a:spcAft>
                <a:spcPts val="0"/>
              </a:spcAft>
              <a:buClrTx/>
              <a:buSzTx/>
              <a:buFontTx/>
              <a:buNone/>
              <a:tabLst/>
              <a:defRPr/>
            </a:pPr>
            <a:r>
              <a:rPr kumimoji="1" lang="ja-JP" altLang="en-US" sz="2800" b="1" dirty="0">
                <a:solidFill>
                  <a:prstClr val="black"/>
                </a:solidFill>
                <a:latin typeface="BIZ UDPゴシック" panose="020B0400000000000000" pitchFamily="50" charset="-128"/>
                <a:ea typeface="BIZ UDPゴシック" panose="020B0400000000000000" pitchFamily="50" charset="-128"/>
              </a:rPr>
              <a:t>子どもと向き合うお金の話</a:t>
            </a:r>
            <a:endParaRPr kumimoji="1" lang="ja-JP" altLang="en-US" sz="2800" b="1" i="0" u="none" strike="noStrike" kern="1200" cap="none"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grpSp>
        <p:nvGrpSpPr>
          <p:cNvPr id="30" name="グループ化 29">
            <a:extLst>
              <a:ext uri="{FF2B5EF4-FFF2-40B4-BE49-F238E27FC236}">
                <a16:creationId xmlns:a16="http://schemas.microsoft.com/office/drawing/2014/main" id="{0524834F-B8F0-85D4-C3BA-D4FF7A87F285}"/>
              </a:ext>
            </a:extLst>
          </p:cNvPr>
          <p:cNvGrpSpPr/>
          <p:nvPr/>
        </p:nvGrpSpPr>
        <p:grpSpPr>
          <a:xfrm>
            <a:off x="866248" y="1840085"/>
            <a:ext cx="1315079" cy="415486"/>
            <a:chOff x="504143" y="1165999"/>
            <a:chExt cx="1603022" cy="506459"/>
          </a:xfrm>
        </p:grpSpPr>
        <p:pic>
          <p:nvPicPr>
            <p:cNvPr id="31" name="図 30">
              <a:extLst>
                <a:ext uri="{FF2B5EF4-FFF2-40B4-BE49-F238E27FC236}">
                  <a16:creationId xmlns:a16="http://schemas.microsoft.com/office/drawing/2014/main" id="{344E5913-4228-3D40-448A-5A63DF375234}"/>
                </a:ext>
              </a:extLst>
            </p:cNvPr>
            <p:cNvPicPr>
              <a:picLocks noChangeAspect="1"/>
            </p:cNvPicPr>
            <p:nvPr/>
          </p:nvPicPr>
          <p:blipFill>
            <a:blip r:embed="rId4"/>
            <a:stretch>
              <a:fillRect/>
            </a:stretch>
          </p:blipFill>
          <p:spPr>
            <a:xfrm>
              <a:off x="504143" y="1175747"/>
              <a:ext cx="1603022" cy="496711"/>
            </a:xfrm>
            <a:prstGeom prst="rect">
              <a:avLst/>
            </a:prstGeom>
          </p:spPr>
        </p:pic>
        <p:sp>
          <p:nvSpPr>
            <p:cNvPr id="32" name="タイトル 1">
              <a:extLst>
                <a:ext uri="{FF2B5EF4-FFF2-40B4-BE49-F238E27FC236}">
                  <a16:creationId xmlns:a16="http://schemas.microsoft.com/office/drawing/2014/main" id="{7DC2BA79-22E3-698A-3E29-7E93C01960BC}"/>
                </a:ext>
              </a:extLst>
            </p:cNvPr>
            <p:cNvSpPr txBox="1">
              <a:spLocks/>
            </p:cNvSpPr>
            <p:nvPr/>
          </p:nvSpPr>
          <p:spPr>
            <a:xfrm>
              <a:off x="752496" y="1165999"/>
              <a:ext cx="1194450" cy="456315"/>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kumimoji="1" sz="3300" kern="1200">
                  <a:solidFill>
                    <a:schemeClr val="tx1"/>
                  </a:solidFill>
                  <a:latin typeface="+mj-lt"/>
                  <a:ea typeface="+mj-ea"/>
                  <a:cs typeface="+mj-cs"/>
                </a:defRPr>
              </a:lvl1pPr>
            </a:lstStyle>
            <a:p>
              <a:r>
                <a:rPr lang="ja-JP" altLang="en-US" sz="1600" b="1" dirty="0">
                  <a:solidFill>
                    <a:schemeClr val="bg1"/>
                  </a:solidFill>
                  <a:latin typeface="BIZ UDPゴシック" panose="020B0400000000000000" pitchFamily="50" charset="-128"/>
                  <a:ea typeface="BIZ UDPゴシック" panose="020B0400000000000000" pitchFamily="50" charset="-128"/>
                </a:rPr>
                <a:t>パート </a:t>
              </a:r>
              <a:r>
                <a:rPr lang="en-US" altLang="ja-JP" sz="1600" b="1" dirty="0">
                  <a:solidFill>
                    <a:schemeClr val="bg1"/>
                  </a:solidFill>
                  <a:latin typeface="BIZ UDPゴシック" panose="020B0400000000000000" pitchFamily="50" charset="-128"/>
                  <a:ea typeface="BIZ UDPゴシック" panose="020B0400000000000000" pitchFamily="50" charset="-128"/>
                </a:rPr>
                <a:t>1</a:t>
              </a:r>
              <a:endParaRPr lang="ja-JP" altLang="en-US" sz="1600" b="1" dirty="0">
                <a:solidFill>
                  <a:schemeClr val="bg1"/>
                </a:solidFill>
                <a:latin typeface="BIZ UDPゴシック" panose="020B0400000000000000" pitchFamily="50" charset="-128"/>
                <a:ea typeface="BIZ UDPゴシック" panose="020B0400000000000000" pitchFamily="50" charset="-128"/>
              </a:endParaRPr>
            </a:p>
          </p:txBody>
        </p:sp>
      </p:grpSp>
      <p:sp>
        <p:nvSpPr>
          <p:cNvPr id="33" name="テキスト ボックス 32">
            <a:extLst>
              <a:ext uri="{FF2B5EF4-FFF2-40B4-BE49-F238E27FC236}">
                <a16:creationId xmlns:a16="http://schemas.microsoft.com/office/drawing/2014/main" id="{4B622E54-3C61-E433-CD9D-017482011AB7}"/>
              </a:ext>
            </a:extLst>
          </p:cNvPr>
          <p:cNvSpPr txBox="1"/>
          <p:nvPr/>
        </p:nvSpPr>
        <p:spPr>
          <a:xfrm>
            <a:off x="867242" y="3731550"/>
            <a:ext cx="6724528" cy="628890"/>
          </a:xfrm>
          <a:prstGeom prst="rect">
            <a:avLst/>
          </a:prstGeom>
          <a:noFill/>
        </p:spPr>
        <p:txBody>
          <a:bodyPr wrap="square" rtlCol="0">
            <a:spAutoFit/>
          </a:bodyPr>
          <a:lstStyle/>
          <a:p>
            <a:pPr marL="0" marR="0" lvl="0" indent="0" defTabSz="457200" rtl="0" eaLnBrk="1" fontAlgn="auto" latinLnBrk="0" hangingPunct="1">
              <a:lnSpc>
                <a:spcPct val="150000"/>
              </a:lnSpc>
              <a:spcBef>
                <a:spcPts val="0"/>
              </a:spcBef>
              <a:spcAft>
                <a:spcPts val="0"/>
              </a:spcAft>
              <a:buClrTx/>
              <a:buSzTx/>
              <a:buFontTx/>
              <a:buNone/>
              <a:tabLst/>
              <a:defRPr/>
            </a:pPr>
            <a:r>
              <a:rPr kumimoji="1" lang="ja-JP" altLang="en-US" sz="2800" b="1" i="0" u="none" strike="noStrike" kern="1200" cap="none"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子どもの将来のためのお金の話</a:t>
            </a:r>
            <a:endParaRPr kumimoji="1" lang="en-US" altLang="ja-JP" sz="2800" b="1" i="0" u="none" strike="noStrike" kern="1200" cap="none"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grpSp>
        <p:nvGrpSpPr>
          <p:cNvPr id="34" name="グループ化 33">
            <a:extLst>
              <a:ext uri="{FF2B5EF4-FFF2-40B4-BE49-F238E27FC236}">
                <a16:creationId xmlns:a16="http://schemas.microsoft.com/office/drawing/2014/main" id="{82B8C20A-C8F7-8F64-3575-9B8A2FB50B2A}"/>
              </a:ext>
            </a:extLst>
          </p:cNvPr>
          <p:cNvGrpSpPr/>
          <p:nvPr/>
        </p:nvGrpSpPr>
        <p:grpSpPr>
          <a:xfrm>
            <a:off x="904650" y="3374434"/>
            <a:ext cx="1315079" cy="415486"/>
            <a:chOff x="504143" y="1165999"/>
            <a:chExt cx="1603022" cy="506459"/>
          </a:xfrm>
        </p:grpSpPr>
        <p:pic>
          <p:nvPicPr>
            <p:cNvPr id="35" name="図 34">
              <a:extLst>
                <a:ext uri="{FF2B5EF4-FFF2-40B4-BE49-F238E27FC236}">
                  <a16:creationId xmlns:a16="http://schemas.microsoft.com/office/drawing/2014/main" id="{6602A55A-548E-149B-4A5B-70F9AA76A14C}"/>
                </a:ext>
              </a:extLst>
            </p:cNvPr>
            <p:cNvPicPr>
              <a:picLocks noChangeAspect="1"/>
            </p:cNvPicPr>
            <p:nvPr/>
          </p:nvPicPr>
          <p:blipFill>
            <a:blip r:embed="rId4"/>
            <a:stretch>
              <a:fillRect/>
            </a:stretch>
          </p:blipFill>
          <p:spPr>
            <a:xfrm>
              <a:off x="504143" y="1175747"/>
              <a:ext cx="1603022" cy="496711"/>
            </a:xfrm>
            <a:prstGeom prst="rect">
              <a:avLst/>
            </a:prstGeom>
          </p:spPr>
        </p:pic>
        <p:sp>
          <p:nvSpPr>
            <p:cNvPr id="36" name="タイトル 1">
              <a:extLst>
                <a:ext uri="{FF2B5EF4-FFF2-40B4-BE49-F238E27FC236}">
                  <a16:creationId xmlns:a16="http://schemas.microsoft.com/office/drawing/2014/main" id="{3691D17D-DDD1-342E-2D51-6C4F97A471B9}"/>
                </a:ext>
              </a:extLst>
            </p:cNvPr>
            <p:cNvSpPr txBox="1">
              <a:spLocks/>
            </p:cNvSpPr>
            <p:nvPr/>
          </p:nvSpPr>
          <p:spPr>
            <a:xfrm>
              <a:off x="752496" y="1165999"/>
              <a:ext cx="1194450" cy="456315"/>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kumimoji="1" sz="3300" kern="1200">
                  <a:solidFill>
                    <a:schemeClr val="tx1"/>
                  </a:solidFill>
                  <a:latin typeface="+mj-lt"/>
                  <a:ea typeface="+mj-ea"/>
                  <a:cs typeface="+mj-cs"/>
                </a:defRPr>
              </a:lvl1pPr>
            </a:lstStyle>
            <a:p>
              <a:r>
                <a:rPr lang="ja-JP" altLang="en-US" sz="1600" b="1" dirty="0">
                  <a:solidFill>
                    <a:schemeClr val="bg1"/>
                  </a:solidFill>
                  <a:latin typeface="BIZ UDPゴシック" panose="020B0400000000000000" pitchFamily="50" charset="-128"/>
                  <a:ea typeface="BIZ UDPゴシック" panose="020B0400000000000000" pitchFamily="50" charset="-128"/>
                </a:rPr>
                <a:t>パート </a:t>
              </a:r>
              <a:r>
                <a:rPr lang="en-US" altLang="ja-JP" sz="1600" b="1" dirty="0">
                  <a:solidFill>
                    <a:schemeClr val="bg1"/>
                  </a:solidFill>
                  <a:latin typeface="BIZ UDPゴシック" panose="020B0400000000000000" pitchFamily="50" charset="-128"/>
                  <a:ea typeface="BIZ UDPゴシック" panose="020B0400000000000000" pitchFamily="50" charset="-128"/>
                </a:rPr>
                <a:t>2</a:t>
              </a:r>
              <a:endParaRPr lang="ja-JP" altLang="en-US" sz="1600" b="1" dirty="0">
                <a:solidFill>
                  <a:schemeClr val="bg1"/>
                </a:solidFill>
                <a:latin typeface="BIZ UDPゴシック" panose="020B0400000000000000" pitchFamily="50" charset="-128"/>
                <a:ea typeface="BIZ UDPゴシック" panose="020B0400000000000000" pitchFamily="50" charset="-128"/>
              </a:endParaRPr>
            </a:p>
          </p:txBody>
        </p:sp>
      </p:grpSp>
      <p:pic>
        <p:nvPicPr>
          <p:cNvPr id="48" name="グラフィックス 47">
            <a:extLst>
              <a:ext uri="{FF2B5EF4-FFF2-40B4-BE49-F238E27FC236}">
                <a16:creationId xmlns:a16="http://schemas.microsoft.com/office/drawing/2014/main" id="{682AC43C-056E-4857-CDD7-291F70FC5E5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229506" y="-79513"/>
            <a:ext cx="7467600" cy="4972050"/>
          </a:xfrm>
          <a:prstGeom prst="rect">
            <a:avLst/>
          </a:prstGeom>
        </p:spPr>
      </p:pic>
      <p:sp>
        <p:nvSpPr>
          <p:cNvPr id="2" name="フッター プレースホルダー 3">
            <a:extLst>
              <a:ext uri="{FF2B5EF4-FFF2-40B4-BE49-F238E27FC236}">
                <a16:creationId xmlns:a16="http://schemas.microsoft.com/office/drawing/2014/main" id="{293A651B-BA35-9C66-463D-3D4C959B5BF8}"/>
              </a:ext>
            </a:extLst>
          </p:cNvPr>
          <p:cNvSpPr txBox="1">
            <a:spLocks/>
          </p:cNvSpPr>
          <p:nvPr/>
        </p:nvSpPr>
        <p:spPr>
          <a:xfrm>
            <a:off x="3359125" y="6381028"/>
            <a:ext cx="3273554" cy="290478"/>
          </a:xfrm>
          <a:prstGeom prst="rect">
            <a:avLst/>
          </a:prstGeom>
          <a:noFill/>
          <a:ln>
            <a:noFill/>
          </a:ln>
        </p:spPr>
        <p:txBody>
          <a:bodyPr spcFirstLastPara="1" wrap="square" lIns="82939" tIns="41458" rIns="82939" bIns="41458"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SzPts val="1400"/>
              <a:buFont typeface="Arial"/>
              <a:buNone/>
              <a:defRPr sz="1052" b="0" i="0" u="none" strike="noStrike" cap="none">
                <a:solidFill>
                  <a:srgbClr val="888888"/>
                </a:solidFill>
                <a:latin typeface="UD デジタル 教科書体 NK-B" panose="02020700000000000000" pitchFamily="18" charset="-128"/>
                <a:ea typeface="UD デジタル 教科書体 NK-B" panose="02020700000000000000" pitchFamily="18" charset="-128"/>
                <a:cs typeface="Arial"/>
                <a:sym typeface="Arial"/>
              </a:defRPr>
            </a:lvl1pPr>
            <a:lvl2pPr marR="0" lvl="1"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9pPr>
          </a:lstStyle>
          <a:p>
            <a:r>
              <a:rPr lang="en-US" altLang="ja-JP" sz="954" dirty="0">
                <a:latin typeface="BIZ UDPゴシック" panose="020B0400000000000000" pitchFamily="50" charset="-128"/>
                <a:ea typeface="BIZ UDPゴシック" panose="020B0400000000000000" pitchFamily="50" charset="-128"/>
              </a:rPr>
              <a:t>©2025</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kids</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money</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school</a:t>
            </a:r>
            <a:endParaRPr lang="ja-JP" altLang="en-US" sz="954"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9261549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6CE0CD-7848-F67F-200A-784B1979FC19}"/>
            </a:ext>
          </a:extLst>
        </p:cNvPr>
        <p:cNvGrpSpPr/>
        <p:nvPr/>
      </p:nvGrpSpPr>
      <p:grpSpPr>
        <a:xfrm>
          <a:off x="0" y="0"/>
          <a:ext cx="0" cy="0"/>
          <a:chOff x="0" y="0"/>
          <a:chExt cx="0" cy="0"/>
        </a:xfrm>
      </p:grpSpPr>
      <p:grpSp>
        <p:nvGrpSpPr>
          <p:cNvPr id="3" name="グループ化 2">
            <a:extLst>
              <a:ext uri="{FF2B5EF4-FFF2-40B4-BE49-F238E27FC236}">
                <a16:creationId xmlns:a16="http://schemas.microsoft.com/office/drawing/2014/main" id="{9A89B8D0-DFCE-F8E4-CA9A-4E9F32D04111}"/>
              </a:ext>
            </a:extLst>
          </p:cNvPr>
          <p:cNvGrpSpPr/>
          <p:nvPr/>
        </p:nvGrpSpPr>
        <p:grpSpPr>
          <a:xfrm>
            <a:off x="10933" y="0"/>
            <a:ext cx="9906000" cy="6858000"/>
            <a:chOff x="0" y="0"/>
            <a:chExt cx="9906000" cy="6858000"/>
          </a:xfrm>
        </p:grpSpPr>
        <p:pic>
          <p:nvPicPr>
            <p:cNvPr id="4" name="図 3">
              <a:extLst>
                <a:ext uri="{FF2B5EF4-FFF2-40B4-BE49-F238E27FC236}">
                  <a16:creationId xmlns:a16="http://schemas.microsoft.com/office/drawing/2014/main" id="{FAEE07C0-66BA-D538-7D1F-4F7BE96563A3}"/>
                </a:ext>
              </a:extLst>
            </p:cNvPr>
            <p:cNvPicPr>
              <a:picLocks noChangeAspect="1"/>
            </p:cNvPicPr>
            <p:nvPr/>
          </p:nvPicPr>
          <p:blipFill>
            <a:blip r:embed="rId2"/>
            <a:stretch>
              <a:fillRect/>
            </a:stretch>
          </p:blipFill>
          <p:spPr>
            <a:xfrm>
              <a:off x="0" y="0"/>
              <a:ext cx="9906000" cy="6858000"/>
            </a:xfrm>
            <a:prstGeom prst="rect">
              <a:avLst/>
            </a:prstGeom>
          </p:spPr>
        </p:pic>
        <p:sp>
          <p:nvSpPr>
            <p:cNvPr id="5" name="正方形/長方形 4">
              <a:extLst>
                <a:ext uri="{FF2B5EF4-FFF2-40B4-BE49-F238E27FC236}">
                  <a16:creationId xmlns:a16="http://schemas.microsoft.com/office/drawing/2014/main" id="{289544A1-C20C-AFED-E748-C658A3AB05A6}"/>
                </a:ext>
              </a:extLst>
            </p:cNvPr>
            <p:cNvSpPr/>
            <p:nvPr/>
          </p:nvSpPr>
          <p:spPr>
            <a:xfrm>
              <a:off x="330200" y="368300"/>
              <a:ext cx="9207500" cy="61214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grpSp>
      <p:sp>
        <p:nvSpPr>
          <p:cNvPr id="7" name="テキスト ボックス 6">
            <a:extLst>
              <a:ext uri="{FF2B5EF4-FFF2-40B4-BE49-F238E27FC236}">
                <a16:creationId xmlns:a16="http://schemas.microsoft.com/office/drawing/2014/main" id="{328A03D8-DDF4-0A0A-2227-C99E128F0F4B}"/>
              </a:ext>
            </a:extLst>
          </p:cNvPr>
          <p:cNvSpPr txBox="1"/>
          <p:nvPr/>
        </p:nvSpPr>
        <p:spPr>
          <a:xfrm>
            <a:off x="508696" y="2899184"/>
            <a:ext cx="6724528" cy="705514"/>
          </a:xfrm>
          <a:prstGeom prst="rect">
            <a:avLst/>
          </a:prstGeom>
          <a:noFill/>
        </p:spPr>
        <p:txBody>
          <a:bodyPr wrap="square" rtlCol="0">
            <a:spAutoFit/>
          </a:bodyP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3200" b="1" dirty="0">
                <a:solidFill>
                  <a:prstClr val="black"/>
                </a:solidFill>
                <a:latin typeface="BIZ UDPゴシック" panose="020B0400000000000000" pitchFamily="50" charset="-128"/>
                <a:ea typeface="BIZ UDPゴシック" panose="020B0400000000000000" pitchFamily="50" charset="-128"/>
              </a:rPr>
              <a:t>子どもと向き合うお金の話</a:t>
            </a:r>
            <a:endParaRPr kumimoji="1" lang="ja-JP" altLang="en-US" sz="32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pic>
        <p:nvPicPr>
          <p:cNvPr id="19" name="図 18">
            <a:extLst>
              <a:ext uri="{FF2B5EF4-FFF2-40B4-BE49-F238E27FC236}">
                <a16:creationId xmlns:a16="http://schemas.microsoft.com/office/drawing/2014/main" id="{41EA4F0D-999B-5DC1-18DB-999943497E92}"/>
              </a:ext>
            </a:extLst>
          </p:cNvPr>
          <p:cNvPicPr>
            <a:picLocks noChangeAspect="1"/>
          </p:cNvPicPr>
          <p:nvPr/>
        </p:nvPicPr>
        <p:blipFill>
          <a:blip r:embed="rId3"/>
          <a:stretch>
            <a:fillRect/>
          </a:stretch>
        </p:blipFill>
        <p:spPr>
          <a:xfrm>
            <a:off x="6589768" y="-575947"/>
            <a:ext cx="5287860" cy="4578263"/>
          </a:xfrm>
          <a:prstGeom prst="rect">
            <a:avLst/>
          </a:prstGeom>
        </p:spPr>
      </p:pic>
      <p:pic>
        <p:nvPicPr>
          <p:cNvPr id="20" name="図 19">
            <a:extLst>
              <a:ext uri="{FF2B5EF4-FFF2-40B4-BE49-F238E27FC236}">
                <a16:creationId xmlns:a16="http://schemas.microsoft.com/office/drawing/2014/main" id="{D6E3274E-1155-BAB2-BCFF-11679419FD21}"/>
              </a:ext>
            </a:extLst>
          </p:cNvPr>
          <p:cNvPicPr>
            <a:picLocks noChangeAspect="1"/>
          </p:cNvPicPr>
          <p:nvPr/>
        </p:nvPicPr>
        <p:blipFill>
          <a:blip r:embed="rId4"/>
          <a:stretch>
            <a:fillRect/>
          </a:stretch>
        </p:blipFill>
        <p:spPr>
          <a:xfrm>
            <a:off x="6085408" y="-192952"/>
            <a:ext cx="1683756" cy="1122504"/>
          </a:xfrm>
          <a:prstGeom prst="rect">
            <a:avLst/>
          </a:prstGeom>
        </p:spPr>
      </p:pic>
      <p:cxnSp>
        <p:nvCxnSpPr>
          <p:cNvPr id="22" name="直線コネクタ 21">
            <a:extLst>
              <a:ext uri="{FF2B5EF4-FFF2-40B4-BE49-F238E27FC236}">
                <a16:creationId xmlns:a16="http://schemas.microsoft.com/office/drawing/2014/main" id="{C493E807-A2CF-C796-2812-1EF0AB4F1EDB}"/>
              </a:ext>
            </a:extLst>
          </p:cNvPr>
          <p:cNvCxnSpPr/>
          <p:nvPr/>
        </p:nvCxnSpPr>
        <p:spPr>
          <a:xfrm>
            <a:off x="0" y="3761320"/>
            <a:ext cx="5617254" cy="0"/>
          </a:xfrm>
          <a:prstGeom prst="line">
            <a:avLst/>
          </a:prstGeom>
          <a:ln w="12700"/>
        </p:spPr>
        <p:style>
          <a:lnRef idx="1">
            <a:schemeClr val="accent2"/>
          </a:lnRef>
          <a:fillRef idx="0">
            <a:schemeClr val="accent2"/>
          </a:fillRef>
          <a:effectRef idx="0">
            <a:schemeClr val="accent2"/>
          </a:effectRef>
          <a:fontRef idx="minor">
            <a:schemeClr val="tx1"/>
          </a:fontRef>
        </p:style>
      </p:cxnSp>
      <p:grpSp>
        <p:nvGrpSpPr>
          <p:cNvPr id="6" name="グループ化 5">
            <a:extLst>
              <a:ext uri="{FF2B5EF4-FFF2-40B4-BE49-F238E27FC236}">
                <a16:creationId xmlns:a16="http://schemas.microsoft.com/office/drawing/2014/main" id="{A31F714B-C0C3-ED7D-D2C8-D88CD04AF2C8}"/>
              </a:ext>
            </a:extLst>
          </p:cNvPr>
          <p:cNvGrpSpPr/>
          <p:nvPr/>
        </p:nvGrpSpPr>
        <p:grpSpPr>
          <a:xfrm>
            <a:off x="508696" y="2559932"/>
            <a:ext cx="1315079" cy="415486"/>
            <a:chOff x="504143" y="1165999"/>
            <a:chExt cx="1603022" cy="506459"/>
          </a:xfrm>
        </p:grpSpPr>
        <p:pic>
          <p:nvPicPr>
            <p:cNvPr id="8" name="図 7">
              <a:extLst>
                <a:ext uri="{FF2B5EF4-FFF2-40B4-BE49-F238E27FC236}">
                  <a16:creationId xmlns:a16="http://schemas.microsoft.com/office/drawing/2014/main" id="{6C59DC2C-545D-3CE7-2EEF-5BF42CEABC14}"/>
                </a:ext>
              </a:extLst>
            </p:cNvPr>
            <p:cNvPicPr>
              <a:picLocks noChangeAspect="1"/>
            </p:cNvPicPr>
            <p:nvPr/>
          </p:nvPicPr>
          <p:blipFill>
            <a:blip r:embed="rId5"/>
            <a:stretch>
              <a:fillRect/>
            </a:stretch>
          </p:blipFill>
          <p:spPr>
            <a:xfrm>
              <a:off x="504143" y="1175747"/>
              <a:ext cx="1603022" cy="496711"/>
            </a:xfrm>
            <a:prstGeom prst="rect">
              <a:avLst/>
            </a:prstGeom>
          </p:spPr>
        </p:pic>
        <p:sp>
          <p:nvSpPr>
            <p:cNvPr id="9" name="タイトル 1">
              <a:extLst>
                <a:ext uri="{FF2B5EF4-FFF2-40B4-BE49-F238E27FC236}">
                  <a16:creationId xmlns:a16="http://schemas.microsoft.com/office/drawing/2014/main" id="{96956871-34BC-9EE3-6E2E-04CF4CF0DF46}"/>
                </a:ext>
              </a:extLst>
            </p:cNvPr>
            <p:cNvSpPr txBox="1">
              <a:spLocks/>
            </p:cNvSpPr>
            <p:nvPr/>
          </p:nvSpPr>
          <p:spPr>
            <a:xfrm>
              <a:off x="752496" y="1165999"/>
              <a:ext cx="1194450" cy="456315"/>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kumimoji="1" sz="3300" kern="1200">
                  <a:solidFill>
                    <a:schemeClr val="tx1"/>
                  </a:solidFill>
                  <a:latin typeface="+mj-lt"/>
                  <a:ea typeface="+mj-ea"/>
                  <a:cs typeface="+mj-cs"/>
                </a:defRPr>
              </a:lvl1pPr>
            </a:lstStyle>
            <a:p>
              <a:r>
                <a:rPr lang="ja-JP" altLang="en-US" sz="1600" b="1" dirty="0">
                  <a:solidFill>
                    <a:schemeClr val="bg1"/>
                  </a:solidFill>
                  <a:latin typeface="BIZ UDPゴシック" panose="020B0400000000000000" pitchFamily="50" charset="-128"/>
                  <a:ea typeface="BIZ UDPゴシック" panose="020B0400000000000000" pitchFamily="50" charset="-128"/>
                </a:rPr>
                <a:t>パート </a:t>
              </a:r>
              <a:r>
                <a:rPr lang="en-US" altLang="ja-JP" sz="1600" b="1" dirty="0">
                  <a:solidFill>
                    <a:schemeClr val="bg1"/>
                  </a:solidFill>
                  <a:latin typeface="BIZ UDPゴシック" panose="020B0400000000000000" pitchFamily="50" charset="-128"/>
                  <a:ea typeface="BIZ UDPゴシック" panose="020B0400000000000000" pitchFamily="50" charset="-128"/>
                </a:rPr>
                <a:t>1</a:t>
              </a:r>
              <a:endParaRPr lang="ja-JP" altLang="en-US" sz="1600" b="1" dirty="0">
                <a:solidFill>
                  <a:schemeClr val="bg1"/>
                </a:solidFill>
                <a:latin typeface="BIZ UDPゴシック" panose="020B0400000000000000" pitchFamily="50" charset="-128"/>
                <a:ea typeface="BIZ UDPゴシック" panose="020B0400000000000000" pitchFamily="50" charset="-128"/>
              </a:endParaRPr>
            </a:p>
          </p:txBody>
        </p:sp>
      </p:grpSp>
      <p:sp>
        <p:nvSpPr>
          <p:cNvPr id="2" name="フッター プレースホルダー 3">
            <a:extLst>
              <a:ext uri="{FF2B5EF4-FFF2-40B4-BE49-F238E27FC236}">
                <a16:creationId xmlns:a16="http://schemas.microsoft.com/office/drawing/2014/main" id="{CD708122-4ED6-E44D-0860-64A41C2F4181}"/>
              </a:ext>
            </a:extLst>
          </p:cNvPr>
          <p:cNvSpPr txBox="1">
            <a:spLocks/>
          </p:cNvSpPr>
          <p:nvPr/>
        </p:nvSpPr>
        <p:spPr>
          <a:xfrm>
            <a:off x="3359125" y="6381028"/>
            <a:ext cx="3273554" cy="290478"/>
          </a:xfrm>
          <a:prstGeom prst="rect">
            <a:avLst/>
          </a:prstGeom>
          <a:noFill/>
          <a:ln>
            <a:noFill/>
          </a:ln>
        </p:spPr>
        <p:txBody>
          <a:bodyPr spcFirstLastPara="1" wrap="square" lIns="82939" tIns="41458" rIns="82939" bIns="41458"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SzPts val="1400"/>
              <a:buFont typeface="Arial"/>
              <a:buNone/>
              <a:defRPr sz="1052" b="0" i="0" u="none" strike="noStrike" cap="none">
                <a:solidFill>
                  <a:srgbClr val="888888"/>
                </a:solidFill>
                <a:latin typeface="UD デジタル 教科書体 NK-B" panose="02020700000000000000" pitchFamily="18" charset="-128"/>
                <a:ea typeface="UD デジタル 教科書体 NK-B" panose="02020700000000000000" pitchFamily="18" charset="-128"/>
                <a:cs typeface="Arial"/>
                <a:sym typeface="Arial"/>
              </a:defRPr>
            </a:lvl1pPr>
            <a:lvl2pPr marR="0" lvl="1"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9pPr>
          </a:lstStyle>
          <a:p>
            <a:r>
              <a:rPr lang="en-US" altLang="ja-JP" sz="954" dirty="0">
                <a:latin typeface="BIZ UDPゴシック" panose="020B0400000000000000" pitchFamily="50" charset="-128"/>
                <a:ea typeface="BIZ UDPゴシック" panose="020B0400000000000000" pitchFamily="50" charset="-128"/>
              </a:rPr>
              <a:t>©2025</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kids</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money</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school</a:t>
            </a:r>
            <a:endParaRPr lang="ja-JP" altLang="en-US" sz="954"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6758967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80"/>
        <p:cNvGrpSpPr/>
        <p:nvPr/>
      </p:nvGrpSpPr>
      <p:grpSpPr>
        <a:xfrm>
          <a:off x="0" y="0"/>
          <a:ext cx="0" cy="0"/>
          <a:chOff x="0" y="0"/>
          <a:chExt cx="0" cy="0"/>
        </a:xfrm>
      </p:grpSpPr>
      <p:sp>
        <p:nvSpPr>
          <p:cNvPr id="281" name="Google Shape;281;p17"/>
          <p:cNvSpPr/>
          <p:nvPr/>
        </p:nvSpPr>
        <p:spPr>
          <a:xfrm>
            <a:off x="762000" y="3980873"/>
            <a:ext cx="3038764" cy="254422"/>
          </a:xfrm>
          <a:prstGeom prst="rect">
            <a:avLst/>
          </a:prstGeom>
          <a:solidFill>
            <a:srgbClr val="FFF2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BIZ UDPゴシック" panose="020B0400000000000000" pitchFamily="50" charset="-128"/>
              <a:ea typeface="BIZ UDPゴシック" panose="020B0400000000000000" pitchFamily="50" charset="-128"/>
              <a:cs typeface="Arial"/>
              <a:sym typeface="Arial"/>
            </a:endParaRPr>
          </a:p>
        </p:txBody>
      </p:sp>
      <p:sp>
        <p:nvSpPr>
          <p:cNvPr id="282" name="Google Shape;282;p17"/>
          <p:cNvSpPr/>
          <p:nvPr/>
        </p:nvSpPr>
        <p:spPr>
          <a:xfrm>
            <a:off x="762000" y="4345709"/>
            <a:ext cx="3038764" cy="254422"/>
          </a:xfrm>
          <a:prstGeom prst="rect">
            <a:avLst/>
          </a:prstGeom>
          <a:solidFill>
            <a:srgbClr val="FFF2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BIZ UDPゴシック" panose="020B0400000000000000" pitchFamily="50" charset="-128"/>
              <a:ea typeface="BIZ UDPゴシック" panose="020B0400000000000000" pitchFamily="50" charset="-128"/>
              <a:cs typeface="Arial"/>
              <a:sym typeface="Arial"/>
            </a:endParaRPr>
          </a:p>
        </p:txBody>
      </p:sp>
      <p:sp>
        <p:nvSpPr>
          <p:cNvPr id="283" name="Google Shape;283;p17"/>
          <p:cNvSpPr/>
          <p:nvPr/>
        </p:nvSpPr>
        <p:spPr>
          <a:xfrm>
            <a:off x="330200" y="5562748"/>
            <a:ext cx="9207500" cy="903848"/>
          </a:xfrm>
          <a:prstGeom prst="rect">
            <a:avLst/>
          </a:prstGeom>
          <a:solidFill>
            <a:schemeClr val="lt1"/>
          </a:solidFill>
          <a:ln w="28575" cap="flat" cmpd="sng">
            <a:solidFill>
              <a:srgbClr val="F28D48"/>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rial"/>
              <a:buNone/>
            </a:pPr>
            <a:endParaRPr sz="1800" b="0" i="0" u="none" strike="noStrike" cap="none" dirty="0">
              <a:solidFill>
                <a:srgbClr val="FFFFFF"/>
              </a:solidFill>
              <a:latin typeface="BIZ UDPゴシック" panose="020B0400000000000000" pitchFamily="50" charset="-128"/>
              <a:ea typeface="BIZ UDPゴシック" panose="020B0400000000000000" pitchFamily="50" charset="-128"/>
              <a:cs typeface="Calibri"/>
              <a:sym typeface="Calibri"/>
            </a:endParaRPr>
          </a:p>
        </p:txBody>
      </p:sp>
      <p:sp>
        <p:nvSpPr>
          <p:cNvPr id="284" name="Google Shape;284;p17"/>
          <p:cNvSpPr txBox="1"/>
          <p:nvPr/>
        </p:nvSpPr>
        <p:spPr>
          <a:xfrm>
            <a:off x="440689" y="512127"/>
            <a:ext cx="3879961"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3A3838"/>
              </a:buClr>
              <a:buSzPts val="1400"/>
              <a:buFont typeface="Arial"/>
              <a:buNone/>
            </a:pPr>
            <a:r>
              <a:rPr lang="ja-JP" sz="1400" b="1" i="0" u="none" strike="noStrike" cap="none" dirty="0">
                <a:solidFill>
                  <a:srgbClr val="3A3838"/>
                </a:solidFill>
                <a:latin typeface="BIZ UDPゴシック" panose="020B0400000000000000" pitchFamily="50" charset="-128"/>
                <a:ea typeface="BIZ UDPゴシック" panose="020B0400000000000000" pitchFamily="50" charset="-128"/>
                <a:cs typeface="Arial"/>
                <a:sym typeface="Arial"/>
              </a:rPr>
              <a:t>子ども</a:t>
            </a:r>
            <a:r>
              <a:rPr lang="ja-JP" altLang="en-US" sz="1400" b="1" i="0" u="none" strike="noStrike" cap="none" dirty="0">
                <a:solidFill>
                  <a:srgbClr val="3A3838"/>
                </a:solidFill>
                <a:latin typeface="BIZ UDPゴシック" panose="020B0400000000000000" pitchFamily="50" charset="-128"/>
                <a:ea typeface="BIZ UDPゴシック" panose="020B0400000000000000" pitchFamily="50" charset="-128"/>
                <a:cs typeface="Arial"/>
                <a:sym typeface="Arial"/>
              </a:rPr>
              <a:t>の金銭感覚の育て方</a:t>
            </a:r>
            <a:endParaRPr sz="1800" b="1" i="0" u="none" strike="noStrike" cap="none" dirty="0">
              <a:solidFill>
                <a:srgbClr val="3A3838"/>
              </a:solidFill>
              <a:latin typeface="BIZ UDPゴシック" panose="020B0400000000000000" pitchFamily="50" charset="-128"/>
              <a:ea typeface="BIZ UDPゴシック" panose="020B0400000000000000" pitchFamily="50" charset="-128"/>
              <a:cs typeface="Calibri"/>
              <a:sym typeface="Calibri"/>
            </a:endParaRPr>
          </a:p>
        </p:txBody>
      </p:sp>
      <p:sp>
        <p:nvSpPr>
          <p:cNvPr id="285" name="Google Shape;285;p17"/>
          <p:cNvSpPr txBox="1"/>
          <p:nvPr/>
        </p:nvSpPr>
        <p:spPr>
          <a:xfrm>
            <a:off x="713305" y="1163357"/>
            <a:ext cx="3769518"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F4A169"/>
              </a:buClr>
              <a:buSzPts val="1400"/>
              <a:buFont typeface="Arial"/>
              <a:buNone/>
            </a:pPr>
            <a:r>
              <a:rPr lang="ja-JP" sz="1400" b="1" i="0" u="none" strike="noStrike" cap="none" dirty="0">
                <a:solidFill>
                  <a:srgbClr val="F4A169"/>
                </a:solidFill>
                <a:latin typeface="BIZ UDPゴシック" panose="020B0400000000000000" pitchFamily="50" charset="-128"/>
                <a:ea typeface="BIZ UDPゴシック" panose="020B0400000000000000" pitchFamily="50" charset="-128"/>
                <a:cs typeface="Calibri"/>
                <a:sym typeface="Calibri"/>
              </a:rPr>
              <a:t> 子どもの金銭教育に関する現状・お悩み</a:t>
            </a:r>
            <a:endParaRPr sz="1400" b="1" i="0" u="none" strike="noStrike" cap="none" dirty="0">
              <a:solidFill>
                <a:srgbClr val="F4A169"/>
              </a:solidFill>
              <a:latin typeface="BIZ UDPゴシック" panose="020B0400000000000000" pitchFamily="50" charset="-128"/>
              <a:ea typeface="BIZ UDPゴシック" panose="020B0400000000000000" pitchFamily="50" charset="-128"/>
              <a:cs typeface="Calibri"/>
              <a:sym typeface="Calibri"/>
            </a:endParaRPr>
          </a:p>
        </p:txBody>
      </p:sp>
      <p:pic>
        <p:nvPicPr>
          <p:cNvPr id="286" name="Google Shape;286;p17"/>
          <p:cNvPicPr preferRelativeResize="0"/>
          <p:nvPr/>
        </p:nvPicPr>
        <p:blipFill rotWithShape="1">
          <a:blip r:embed="rId3">
            <a:alphaModFix/>
          </a:blip>
          <a:srcRect/>
          <a:stretch/>
        </p:blipFill>
        <p:spPr>
          <a:xfrm flipH="1">
            <a:off x="581042" y="1114773"/>
            <a:ext cx="45719" cy="384042"/>
          </a:xfrm>
          <a:prstGeom prst="rect">
            <a:avLst/>
          </a:prstGeom>
          <a:noFill/>
          <a:ln>
            <a:noFill/>
          </a:ln>
        </p:spPr>
      </p:pic>
      <p:sp>
        <p:nvSpPr>
          <p:cNvPr id="287" name="Google Shape;287;p17"/>
          <p:cNvSpPr txBox="1"/>
          <p:nvPr/>
        </p:nvSpPr>
        <p:spPr>
          <a:xfrm>
            <a:off x="534132" y="3849319"/>
            <a:ext cx="3597110" cy="830956"/>
          </a:xfrm>
          <a:prstGeom prst="rect">
            <a:avLst/>
          </a:prstGeom>
          <a:noFill/>
          <a:ln>
            <a:noFill/>
          </a:ln>
        </p:spPr>
        <p:txBody>
          <a:bodyPr spcFirstLastPara="1" wrap="square" lIns="91425" tIns="45700" rIns="91425" bIns="45700" anchor="t" anchorCtr="0">
            <a:spAutoFit/>
          </a:bodyPr>
          <a:lstStyle/>
          <a:p>
            <a:pPr marL="0" marR="0" lvl="0" indent="0" algn="ctr" rtl="0">
              <a:lnSpc>
                <a:spcPct val="150000"/>
              </a:lnSpc>
              <a:spcBef>
                <a:spcPts val="0"/>
              </a:spcBef>
              <a:spcAft>
                <a:spcPts val="0"/>
              </a:spcAft>
              <a:buClr>
                <a:srgbClr val="EF7019"/>
              </a:buClr>
              <a:buSzPts val="1600"/>
              <a:buFont typeface="Arial"/>
              <a:buNone/>
            </a:pPr>
            <a:r>
              <a:rPr lang="ja-JP" sz="1600" b="1" i="0" u="none" strike="noStrike" cap="none" dirty="0">
                <a:solidFill>
                  <a:srgbClr val="EF7019"/>
                </a:solidFill>
                <a:latin typeface="BIZ UDPゴシック" panose="020B0400000000000000" pitchFamily="50" charset="-128"/>
                <a:ea typeface="BIZ UDPゴシック" panose="020B0400000000000000" pitchFamily="50" charset="-128"/>
                <a:cs typeface="Arial"/>
                <a:sym typeface="Arial"/>
              </a:rPr>
              <a:t>子どもの金銭教育に正解はない。</a:t>
            </a:r>
            <a:endParaRPr sz="1600" b="1" i="0" u="none" strike="noStrike" cap="none" dirty="0">
              <a:solidFill>
                <a:srgbClr val="EF7019"/>
              </a:solidFill>
              <a:latin typeface="BIZ UDPゴシック" panose="020B0400000000000000" pitchFamily="50" charset="-128"/>
              <a:ea typeface="BIZ UDPゴシック" panose="020B0400000000000000" pitchFamily="50" charset="-128"/>
              <a:cs typeface="Arial"/>
              <a:sym typeface="Arial"/>
            </a:endParaRPr>
          </a:p>
          <a:p>
            <a:pPr marL="0" marR="0" lvl="0" indent="0" algn="ctr" rtl="0">
              <a:lnSpc>
                <a:spcPct val="150000"/>
              </a:lnSpc>
              <a:spcBef>
                <a:spcPts val="0"/>
              </a:spcBef>
              <a:spcAft>
                <a:spcPts val="0"/>
              </a:spcAft>
              <a:buClr>
                <a:srgbClr val="EF7019"/>
              </a:buClr>
              <a:buSzPts val="1600"/>
              <a:buFont typeface="Arial"/>
              <a:buNone/>
            </a:pPr>
            <a:r>
              <a:rPr lang="ja-JP" sz="1600" b="1" i="0" u="none" strike="noStrike" cap="none" dirty="0">
                <a:solidFill>
                  <a:srgbClr val="EF7019"/>
                </a:solidFill>
                <a:latin typeface="BIZ UDPゴシック" panose="020B0400000000000000" pitchFamily="50" charset="-128"/>
                <a:ea typeface="BIZ UDPゴシック" panose="020B0400000000000000" pitchFamily="50" charset="-128"/>
                <a:cs typeface="Arial"/>
                <a:sym typeface="Arial"/>
              </a:rPr>
              <a:t>様々な事例を知ることが重要。</a:t>
            </a:r>
            <a:endParaRPr dirty="0">
              <a:latin typeface="BIZ UDPゴシック" panose="020B0400000000000000" pitchFamily="50" charset="-128"/>
            </a:endParaRPr>
          </a:p>
        </p:txBody>
      </p:sp>
      <p:sp>
        <p:nvSpPr>
          <p:cNvPr id="288" name="Google Shape;288;p17"/>
          <p:cNvSpPr/>
          <p:nvPr/>
        </p:nvSpPr>
        <p:spPr>
          <a:xfrm>
            <a:off x="1903284" y="3445078"/>
            <a:ext cx="694780" cy="397372"/>
          </a:xfrm>
          <a:prstGeom prst="downArrow">
            <a:avLst>
              <a:gd name="adj1" fmla="val 44400"/>
              <a:gd name="adj2" fmla="val 57892"/>
            </a:avLst>
          </a:prstGeom>
          <a:solidFill>
            <a:srgbClr val="F28D4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BIZ UDPゴシック" panose="020B0400000000000000" pitchFamily="50" charset="-128"/>
              <a:ea typeface="BIZ UDPゴシック" panose="020B0400000000000000" pitchFamily="50" charset="-128"/>
              <a:cs typeface="Arial"/>
              <a:sym typeface="Arial"/>
            </a:endParaRPr>
          </a:p>
        </p:txBody>
      </p:sp>
      <p:sp>
        <p:nvSpPr>
          <p:cNvPr id="289" name="Google Shape;289;p17"/>
          <p:cNvSpPr txBox="1"/>
          <p:nvPr/>
        </p:nvSpPr>
        <p:spPr>
          <a:xfrm>
            <a:off x="477029" y="5732965"/>
            <a:ext cx="3192553" cy="553957"/>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None/>
            </a:pPr>
            <a:r>
              <a:rPr lang="ja-JP" sz="1000" b="1"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rPr>
              <a:t>・おこづかい教育の考え方</a:t>
            </a:r>
            <a:endParaRPr dirty="0">
              <a:latin typeface="BIZ UDPゴシック" panose="020B0400000000000000" pitchFamily="50" charset="-128"/>
            </a:endParaRPr>
          </a:p>
          <a:p>
            <a:pPr>
              <a:lnSpc>
                <a:spcPct val="150000"/>
              </a:lnSpc>
            </a:pPr>
            <a:r>
              <a:rPr lang="ja-JP" altLang="en-US" sz="1000" b="1"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rPr>
              <a:t>・急増する「ゲーム課金トラブル」対策</a:t>
            </a:r>
            <a:endParaRPr lang="ja-JP" altLang="en-US" sz="1000" dirty="0">
              <a:latin typeface="BIZ UDPゴシック" panose="020B0400000000000000" pitchFamily="50" charset="-128"/>
              <a:ea typeface="BIZ UDPゴシック" panose="020B0400000000000000" pitchFamily="50" charset="-128"/>
            </a:endParaRPr>
          </a:p>
        </p:txBody>
      </p:sp>
      <p:sp>
        <p:nvSpPr>
          <p:cNvPr id="290" name="Google Shape;290;p17"/>
          <p:cNvSpPr txBox="1"/>
          <p:nvPr/>
        </p:nvSpPr>
        <p:spPr>
          <a:xfrm>
            <a:off x="6470091" y="5732737"/>
            <a:ext cx="2729866" cy="323125"/>
          </a:xfrm>
          <a:prstGeom prst="rect">
            <a:avLst/>
          </a:prstGeom>
          <a:noFill/>
          <a:ln>
            <a:noFill/>
          </a:ln>
        </p:spPr>
        <p:txBody>
          <a:bodyPr spcFirstLastPara="1" wrap="square" lIns="91425" tIns="45700" rIns="91425" bIns="45700" anchor="t" anchorCtr="0">
            <a:spAutoFit/>
          </a:bodyPr>
          <a:lstStyle/>
          <a:p>
            <a:pPr>
              <a:lnSpc>
                <a:spcPct val="150000"/>
              </a:lnSpc>
            </a:pPr>
            <a:r>
              <a:rPr lang="ja-JP" altLang="en-US" sz="1000" b="1"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rPr>
              <a:t>・今日からできる！お金に強い子が育つ習慣</a:t>
            </a:r>
          </a:p>
        </p:txBody>
      </p:sp>
      <p:sp>
        <p:nvSpPr>
          <p:cNvPr id="291" name="Google Shape;291;p17"/>
          <p:cNvSpPr txBox="1"/>
          <p:nvPr/>
        </p:nvSpPr>
        <p:spPr>
          <a:xfrm>
            <a:off x="3621437" y="5726714"/>
            <a:ext cx="2997869" cy="553957"/>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None/>
            </a:pPr>
            <a:r>
              <a:rPr lang="ja-JP" altLang="en-US" sz="1000" b="1"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rPr>
              <a:t>・子どもの金銭感覚を養う秘訣</a:t>
            </a:r>
            <a:endParaRPr lang="en-US" altLang="ja-JP" sz="1000" b="1"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endParaRPr>
          </a:p>
          <a:p>
            <a:pPr marL="0" marR="0" lvl="0" indent="0" algn="l" rtl="0">
              <a:lnSpc>
                <a:spcPct val="150000"/>
              </a:lnSpc>
              <a:spcBef>
                <a:spcPts val="0"/>
              </a:spcBef>
              <a:spcAft>
                <a:spcPts val="0"/>
              </a:spcAft>
              <a:buNone/>
            </a:pPr>
            <a:r>
              <a:rPr lang="ja-JP" altLang="en-US" sz="1000" b="1" dirty="0">
                <a:latin typeface="BIZ UDPゴシック" panose="020B0400000000000000" pitchFamily="50" charset="-128"/>
                <a:ea typeface="BIZ UDPゴシック" panose="020B0400000000000000" pitchFamily="50" charset="-128"/>
              </a:rPr>
              <a:t>・現代のお年玉事情と渡し方のポイント</a:t>
            </a:r>
            <a:endParaRPr sz="1000" b="1"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endParaRPr>
          </a:p>
        </p:txBody>
      </p:sp>
      <p:sp>
        <p:nvSpPr>
          <p:cNvPr id="292" name="Google Shape;292;p17"/>
          <p:cNvSpPr txBox="1"/>
          <p:nvPr/>
        </p:nvSpPr>
        <p:spPr>
          <a:xfrm>
            <a:off x="558227" y="1533623"/>
            <a:ext cx="4151781" cy="1815841"/>
          </a:xfrm>
          <a:prstGeom prst="rect">
            <a:avLst/>
          </a:prstGeom>
          <a:noFill/>
          <a:ln>
            <a:noFill/>
          </a:ln>
        </p:spPr>
        <p:txBody>
          <a:bodyPr spcFirstLastPara="1" wrap="square" lIns="91425" tIns="45700" rIns="91425" bIns="45700" anchor="t" anchorCtr="0">
            <a:spAutoFit/>
          </a:bodyPr>
          <a:lstStyle/>
          <a:p>
            <a:pPr marL="0" marR="0" lvl="0" indent="0" algn="l" rtl="0">
              <a:lnSpc>
                <a:spcPct val="200000"/>
              </a:lnSpc>
              <a:spcBef>
                <a:spcPts val="0"/>
              </a:spcBef>
              <a:spcAft>
                <a:spcPts val="0"/>
              </a:spcAft>
              <a:buClr>
                <a:srgbClr val="000000"/>
              </a:buClr>
              <a:buSzPts val="1400"/>
              <a:buFont typeface="Arial"/>
              <a:buNone/>
            </a:pPr>
            <a:r>
              <a:rPr lang="ja-JP" sz="1400" b="1"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rPr>
              <a:t>・子どもの将来が不安</a:t>
            </a:r>
            <a:endParaRPr sz="1400" b="1"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endParaRPr>
          </a:p>
          <a:p>
            <a:pPr marL="0" marR="0" lvl="0" indent="0" algn="l" rtl="0">
              <a:lnSpc>
                <a:spcPct val="200000"/>
              </a:lnSpc>
              <a:spcBef>
                <a:spcPts val="0"/>
              </a:spcBef>
              <a:spcAft>
                <a:spcPts val="0"/>
              </a:spcAft>
              <a:buClr>
                <a:srgbClr val="000000"/>
              </a:buClr>
              <a:buSzPts val="1400"/>
              <a:buFont typeface="Arial"/>
              <a:buNone/>
            </a:pPr>
            <a:r>
              <a:rPr lang="ja-JP" sz="1400" b="1"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rPr>
              <a:t>・子どもの将来にきちんと向き合いたい</a:t>
            </a:r>
            <a:endParaRPr sz="1400" b="1"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endParaRPr>
          </a:p>
          <a:p>
            <a:pPr marL="0" marR="0" lvl="0" indent="0" algn="l" rtl="0">
              <a:lnSpc>
                <a:spcPct val="200000"/>
              </a:lnSpc>
              <a:spcBef>
                <a:spcPts val="0"/>
              </a:spcBef>
              <a:spcAft>
                <a:spcPts val="0"/>
              </a:spcAft>
              <a:buClr>
                <a:srgbClr val="000000"/>
              </a:buClr>
              <a:buSzPts val="1400"/>
              <a:buFont typeface="Arial"/>
              <a:buNone/>
            </a:pPr>
            <a:r>
              <a:rPr lang="ja-JP" sz="1400" b="1"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rPr>
              <a:t>・金銭教育の必要性を感じている</a:t>
            </a:r>
            <a:endParaRPr sz="1400" b="1"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endParaRPr>
          </a:p>
          <a:p>
            <a:pPr marL="0" marR="0" lvl="0" indent="0" algn="l" rtl="0">
              <a:lnSpc>
                <a:spcPct val="200000"/>
              </a:lnSpc>
              <a:spcBef>
                <a:spcPts val="0"/>
              </a:spcBef>
              <a:spcAft>
                <a:spcPts val="0"/>
              </a:spcAft>
              <a:buClr>
                <a:srgbClr val="000000"/>
              </a:buClr>
              <a:buSzPts val="1400"/>
              <a:buFont typeface="Arial"/>
              <a:buNone/>
            </a:pPr>
            <a:r>
              <a:rPr lang="ja-JP" sz="1400" b="1"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rPr>
              <a:t>・子どもにどう教えたらいいか分からない</a:t>
            </a:r>
            <a:endParaRPr dirty="0">
              <a:latin typeface="BIZ UDPゴシック" panose="020B0400000000000000" pitchFamily="50" charset="-128"/>
            </a:endParaRPr>
          </a:p>
        </p:txBody>
      </p:sp>
      <p:grpSp>
        <p:nvGrpSpPr>
          <p:cNvPr id="293" name="Google Shape;293;p17"/>
          <p:cNvGrpSpPr/>
          <p:nvPr/>
        </p:nvGrpSpPr>
        <p:grpSpPr>
          <a:xfrm>
            <a:off x="4407937" y="1173779"/>
            <a:ext cx="4238306" cy="1930744"/>
            <a:chOff x="4764144" y="1173779"/>
            <a:chExt cx="4238306" cy="1930744"/>
          </a:xfrm>
        </p:grpSpPr>
        <p:pic>
          <p:nvPicPr>
            <p:cNvPr id="294" name="Google Shape;294;p17"/>
            <p:cNvPicPr preferRelativeResize="0"/>
            <p:nvPr/>
          </p:nvPicPr>
          <p:blipFill rotWithShape="1">
            <a:blip r:embed="rId4">
              <a:alphaModFix/>
            </a:blip>
            <a:srcRect/>
            <a:stretch/>
          </p:blipFill>
          <p:spPr>
            <a:xfrm>
              <a:off x="6897798" y="1173779"/>
              <a:ext cx="1930744" cy="1930744"/>
            </a:xfrm>
            <a:prstGeom prst="rect">
              <a:avLst/>
            </a:prstGeom>
            <a:noFill/>
            <a:ln>
              <a:noFill/>
            </a:ln>
          </p:spPr>
        </p:pic>
        <p:sp>
          <p:nvSpPr>
            <p:cNvPr id="295" name="Google Shape;295;p17"/>
            <p:cNvSpPr txBox="1"/>
            <p:nvPr/>
          </p:nvSpPr>
          <p:spPr>
            <a:xfrm>
              <a:off x="8027235" y="1232505"/>
              <a:ext cx="975215" cy="36974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ja-JP" sz="900" b="1"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rPr>
                <a:t>とても不安を感じている</a:t>
              </a:r>
              <a:endParaRPr dirty="0">
                <a:latin typeface="BIZ UDPゴシック" panose="020B0400000000000000" pitchFamily="50" charset="-128"/>
              </a:endParaRPr>
            </a:p>
          </p:txBody>
        </p:sp>
        <p:sp>
          <p:nvSpPr>
            <p:cNvPr id="296" name="Google Shape;296;p17"/>
            <p:cNvSpPr txBox="1"/>
            <p:nvPr/>
          </p:nvSpPr>
          <p:spPr>
            <a:xfrm>
              <a:off x="7836947" y="1551055"/>
              <a:ext cx="975215" cy="33892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ja-JP" sz="1600" b="1" i="0" u="none" strike="noStrike" cap="none" dirty="0">
                  <a:solidFill>
                    <a:schemeClr val="lt1"/>
                  </a:solidFill>
                  <a:latin typeface="BIZ UDPゴシック" panose="020B0400000000000000" pitchFamily="50" charset="-128"/>
                  <a:ea typeface="BIZ UDPゴシック" panose="020B0400000000000000" pitchFamily="50" charset="-128"/>
                  <a:cs typeface="Arial"/>
                  <a:sym typeface="Arial"/>
                </a:rPr>
                <a:t>16.7</a:t>
              </a:r>
              <a:r>
                <a:rPr lang="ja-JP" sz="1050" b="1" i="0" u="none" strike="noStrike" cap="none" dirty="0">
                  <a:solidFill>
                    <a:schemeClr val="lt1"/>
                  </a:solidFill>
                  <a:latin typeface="BIZ UDPゴシック" panose="020B0400000000000000" pitchFamily="50" charset="-128"/>
                  <a:ea typeface="BIZ UDPゴシック" panose="020B0400000000000000" pitchFamily="50" charset="-128"/>
                  <a:cs typeface="Arial"/>
                  <a:sym typeface="Arial"/>
                </a:rPr>
                <a:t>％</a:t>
              </a:r>
              <a:endParaRPr dirty="0">
                <a:latin typeface="BIZ UDPゴシック" panose="020B0400000000000000" pitchFamily="50" charset="-128"/>
              </a:endParaRPr>
            </a:p>
          </p:txBody>
        </p:sp>
        <p:sp>
          <p:nvSpPr>
            <p:cNvPr id="297" name="Google Shape;297;p17"/>
            <p:cNvSpPr txBox="1"/>
            <p:nvPr/>
          </p:nvSpPr>
          <p:spPr>
            <a:xfrm>
              <a:off x="7467086" y="2508652"/>
              <a:ext cx="975215" cy="40055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ja-JP" sz="2000" b="1" i="0" u="none" strike="noStrike" cap="none" dirty="0">
                  <a:solidFill>
                    <a:schemeClr val="lt1"/>
                  </a:solidFill>
                  <a:latin typeface="BIZ UDPゴシック" panose="020B0400000000000000" pitchFamily="50" charset="-128"/>
                  <a:ea typeface="BIZ UDPゴシック" panose="020B0400000000000000" pitchFamily="50" charset="-128"/>
                  <a:cs typeface="Arial"/>
                  <a:sym typeface="Arial"/>
                </a:rPr>
                <a:t>61.7</a:t>
              </a:r>
              <a:r>
                <a:rPr lang="ja-JP" sz="1200" b="1" i="0" u="none" strike="noStrike" cap="none" dirty="0">
                  <a:solidFill>
                    <a:schemeClr val="lt1"/>
                  </a:solidFill>
                  <a:latin typeface="BIZ UDPゴシック" panose="020B0400000000000000" pitchFamily="50" charset="-128"/>
                  <a:ea typeface="BIZ UDPゴシック" panose="020B0400000000000000" pitchFamily="50" charset="-128"/>
                  <a:cs typeface="Arial"/>
                  <a:sym typeface="Arial"/>
                </a:rPr>
                <a:t>％</a:t>
              </a:r>
              <a:endParaRPr dirty="0">
                <a:latin typeface="BIZ UDPゴシック" panose="020B0400000000000000" pitchFamily="50" charset="-128"/>
              </a:endParaRPr>
            </a:p>
          </p:txBody>
        </p:sp>
        <p:sp>
          <p:nvSpPr>
            <p:cNvPr id="298" name="Google Shape;298;p17"/>
            <p:cNvSpPr txBox="1"/>
            <p:nvPr/>
          </p:nvSpPr>
          <p:spPr>
            <a:xfrm>
              <a:off x="7046259" y="2275075"/>
              <a:ext cx="1676399" cy="26161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ja-JP" sz="1100" b="1" i="0" u="none" strike="noStrike" cap="none" dirty="0">
                  <a:solidFill>
                    <a:schemeClr val="lt1"/>
                  </a:solidFill>
                  <a:latin typeface="BIZ UDPゴシック" panose="020B0400000000000000" pitchFamily="50" charset="-128"/>
                  <a:ea typeface="BIZ UDPゴシック" panose="020B0400000000000000" pitchFamily="50" charset="-128"/>
                  <a:cs typeface="Arial"/>
                  <a:sym typeface="Arial"/>
                </a:rPr>
                <a:t>少し不安を感じている</a:t>
              </a:r>
              <a:endParaRPr dirty="0">
                <a:latin typeface="BIZ UDPゴシック" panose="020B0400000000000000" pitchFamily="50" charset="-128"/>
              </a:endParaRPr>
            </a:p>
          </p:txBody>
        </p:sp>
        <p:sp>
          <p:nvSpPr>
            <p:cNvPr id="299" name="Google Shape;299;p17"/>
            <p:cNvSpPr txBox="1"/>
            <p:nvPr/>
          </p:nvSpPr>
          <p:spPr>
            <a:xfrm>
              <a:off x="7115914" y="1551055"/>
              <a:ext cx="975215" cy="33892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ja-JP" sz="1600" b="1" i="0" u="none" strike="noStrike" cap="none" dirty="0">
                  <a:solidFill>
                    <a:schemeClr val="lt1"/>
                  </a:solidFill>
                  <a:latin typeface="BIZ UDPゴシック" panose="020B0400000000000000" pitchFamily="50" charset="-128"/>
                  <a:ea typeface="BIZ UDPゴシック" panose="020B0400000000000000" pitchFamily="50" charset="-128"/>
                  <a:cs typeface="Arial"/>
                  <a:sym typeface="Arial"/>
                </a:rPr>
                <a:t>21.6</a:t>
              </a:r>
              <a:r>
                <a:rPr lang="ja-JP" sz="1050" b="1" i="0" u="none" strike="noStrike" cap="none" dirty="0">
                  <a:solidFill>
                    <a:schemeClr val="lt1"/>
                  </a:solidFill>
                  <a:latin typeface="BIZ UDPゴシック" panose="020B0400000000000000" pitchFamily="50" charset="-128"/>
                  <a:ea typeface="BIZ UDPゴシック" panose="020B0400000000000000" pitchFamily="50" charset="-128"/>
                  <a:cs typeface="Arial"/>
                  <a:sym typeface="Arial"/>
                </a:rPr>
                <a:t>％</a:t>
              </a:r>
              <a:endParaRPr dirty="0">
                <a:latin typeface="BIZ UDPゴシック" panose="020B0400000000000000" pitchFamily="50" charset="-128"/>
              </a:endParaRPr>
            </a:p>
          </p:txBody>
        </p:sp>
        <p:sp>
          <p:nvSpPr>
            <p:cNvPr id="300" name="Google Shape;300;p17"/>
            <p:cNvSpPr txBox="1"/>
            <p:nvPr/>
          </p:nvSpPr>
          <p:spPr>
            <a:xfrm>
              <a:off x="6831994" y="1286263"/>
              <a:ext cx="975215" cy="36974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ja-JP" sz="900" b="1"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rPr>
                <a:t>不安を感じていない</a:t>
              </a:r>
              <a:endParaRPr dirty="0">
                <a:latin typeface="BIZ UDPゴシック" panose="020B0400000000000000" pitchFamily="50" charset="-128"/>
              </a:endParaRPr>
            </a:p>
          </p:txBody>
        </p:sp>
        <p:grpSp>
          <p:nvGrpSpPr>
            <p:cNvPr id="301" name="Google Shape;301;p17"/>
            <p:cNvGrpSpPr/>
            <p:nvPr/>
          </p:nvGrpSpPr>
          <p:grpSpPr>
            <a:xfrm>
              <a:off x="4764144" y="1336245"/>
              <a:ext cx="2067850" cy="802906"/>
              <a:chOff x="4764144" y="1336245"/>
              <a:chExt cx="2067850" cy="802906"/>
            </a:xfrm>
          </p:grpSpPr>
          <p:sp>
            <p:nvSpPr>
              <p:cNvPr id="302" name="Google Shape;302;p17"/>
              <p:cNvSpPr txBox="1"/>
              <p:nvPr/>
            </p:nvSpPr>
            <p:spPr>
              <a:xfrm>
                <a:off x="4764144" y="1336245"/>
                <a:ext cx="2067850" cy="553957"/>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1000"/>
                  <a:buFont typeface="Arial"/>
                  <a:buNone/>
                </a:pPr>
                <a:r>
                  <a:rPr lang="ja-JP" sz="1000" b="1"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rPr>
                  <a:t>Q.お子様の「将来」について、</a:t>
                </a:r>
                <a:endParaRPr sz="1000" b="1"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endParaRPr>
              </a:p>
              <a:p>
                <a:pPr marL="0" marR="0" lvl="0" indent="0" algn="l" rtl="0">
                  <a:lnSpc>
                    <a:spcPct val="150000"/>
                  </a:lnSpc>
                  <a:spcBef>
                    <a:spcPts val="0"/>
                  </a:spcBef>
                  <a:spcAft>
                    <a:spcPts val="0"/>
                  </a:spcAft>
                  <a:buClr>
                    <a:srgbClr val="000000"/>
                  </a:buClr>
                  <a:buSzPts val="1000"/>
                  <a:buFont typeface="Arial"/>
                  <a:buNone/>
                </a:pPr>
                <a:r>
                  <a:rPr lang="ja-JP" sz="1000" b="1"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rPr>
                  <a:t>不安を感じていますか？（※1）</a:t>
                </a:r>
                <a:endParaRPr dirty="0">
                  <a:latin typeface="BIZ UDPゴシック" panose="020B0400000000000000" pitchFamily="50" charset="-128"/>
                </a:endParaRPr>
              </a:p>
            </p:txBody>
          </p:sp>
          <p:cxnSp>
            <p:nvCxnSpPr>
              <p:cNvPr id="303" name="Google Shape;303;p17"/>
              <p:cNvCxnSpPr/>
              <p:nvPr/>
            </p:nvCxnSpPr>
            <p:spPr>
              <a:xfrm>
                <a:off x="4787454" y="1889984"/>
                <a:ext cx="1957673" cy="249167"/>
              </a:xfrm>
              <a:prstGeom prst="bentConnector3">
                <a:avLst>
                  <a:gd name="adj1" fmla="val 95335"/>
                </a:avLst>
              </a:prstGeom>
              <a:noFill/>
              <a:ln w="9525" cap="flat" cmpd="sng">
                <a:solidFill>
                  <a:srgbClr val="EB792A"/>
                </a:solidFill>
                <a:prstDash val="solid"/>
                <a:round/>
                <a:headEnd type="none" w="sm" len="sm"/>
                <a:tailEnd type="none" w="sm" len="sm"/>
              </a:ln>
            </p:spPr>
          </p:cxnSp>
        </p:grpSp>
      </p:grpSp>
      <p:grpSp>
        <p:nvGrpSpPr>
          <p:cNvPr id="304" name="Google Shape;304;p17"/>
          <p:cNvGrpSpPr/>
          <p:nvPr/>
        </p:nvGrpSpPr>
        <p:grpSpPr>
          <a:xfrm>
            <a:off x="4320650" y="3228043"/>
            <a:ext cx="5027123" cy="2366044"/>
            <a:chOff x="4062675" y="3250345"/>
            <a:chExt cx="5027123" cy="2366044"/>
          </a:xfrm>
        </p:grpSpPr>
        <p:grpSp>
          <p:nvGrpSpPr>
            <p:cNvPr id="305" name="Google Shape;305;p17"/>
            <p:cNvGrpSpPr/>
            <p:nvPr/>
          </p:nvGrpSpPr>
          <p:grpSpPr>
            <a:xfrm>
              <a:off x="4062675" y="3250345"/>
              <a:ext cx="5027123" cy="323125"/>
              <a:chOff x="4062675" y="3250345"/>
              <a:chExt cx="5027123" cy="323125"/>
            </a:xfrm>
          </p:grpSpPr>
          <p:sp>
            <p:nvSpPr>
              <p:cNvPr id="306" name="Google Shape;306;p17"/>
              <p:cNvSpPr txBox="1"/>
              <p:nvPr/>
            </p:nvSpPr>
            <p:spPr>
              <a:xfrm>
                <a:off x="4062675" y="3250345"/>
                <a:ext cx="5027123" cy="323125"/>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1000"/>
                  <a:buFont typeface="Arial"/>
                  <a:buNone/>
                </a:pPr>
                <a:r>
                  <a:rPr lang="ja-JP" sz="1000" b="1"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rPr>
                  <a:t>Q.大人になって学んでおけばよかったと思うことは何ですか？（※2）</a:t>
                </a:r>
                <a:endParaRPr dirty="0">
                  <a:latin typeface="BIZ UDPゴシック" panose="020B0400000000000000" pitchFamily="50" charset="-128"/>
                </a:endParaRPr>
              </a:p>
            </p:txBody>
          </p:sp>
          <p:cxnSp>
            <p:nvCxnSpPr>
              <p:cNvPr id="307" name="Google Shape;307;p17"/>
              <p:cNvCxnSpPr/>
              <p:nvPr/>
            </p:nvCxnSpPr>
            <p:spPr>
              <a:xfrm>
                <a:off x="4173639" y="3568197"/>
                <a:ext cx="4828811" cy="0"/>
              </a:xfrm>
              <a:prstGeom prst="straightConnector1">
                <a:avLst/>
              </a:prstGeom>
              <a:noFill/>
              <a:ln w="9525" cap="flat" cmpd="sng">
                <a:solidFill>
                  <a:srgbClr val="EB792A"/>
                </a:solidFill>
                <a:prstDash val="solid"/>
                <a:round/>
                <a:headEnd type="none" w="sm" len="sm"/>
                <a:tailEnd type="none" w="sm" len="sm"/>
              </a:ln>
            </p:spPr>
          </p:cxnSp>
        </p:grpSp>
        <p:grpSp>
          <p:nvGrpSpPr>
            <p:cNvPr id="308" name="Google Shape;308;p17"/>
            <p:cNvGrpSpPr/>
            <p:nvPr/>
          </p:nvGrpSpPr>
          <p:grpSpPr>
            <a:xfrm>
              <a:off x="4063979" y="3580427"/>
              <a:ext cx="4919587" cy="2035962"/>
              <a:chOff x="4063979" y="3580427"/>
              <a:chExt cx="4919587" cy="2035962"/>
            </a:xfrm>
          </p:grpSpPr>
          <p:grpSp>
            <p:nvGrpSpPr>
              <p:cNvPr id="309" name="Google Shape;309;p17"/>
              <p:cNvGrpSpPr/>
              <p:nvPr/>
            </p:nvGrpSpPr>
            <p:grpSpPr>
              <a:xfrm>
                <a:off x="5421964" y="3636156"/>
                <a:ext cx="3359499" cy="1563457"/>
                <a:chOff x="5540188" y="3720353"/>
                <a:chExt cx="3241275" cy="1201271"/>
              </a:xfrm>
            </p:grpSpPr>
            <p:cxnSp>
              <p:nvCxnSpPr>
                <p:cNvPr id="310" name="Google Shape;310;p17"/>
                <p:cNvCxnSpPr/>
                <p:nvPr/>
              </p:nvCxnSpPr>
              <p:spPr>
                <a:xfrm>
                  <a:off x="5540188" y="3720353"/>
                  <a:ext cx="0" cy="1201271"/>
                </a:xfrm>
                <a:prstGeom prst="straightConnector1">
                  <a:avLst/>
                </a:prstGeom>
                <a:noFill/>
                <a:ln w="9525" cap="flat" cmpd="sng">
                  <a:solidFill>
                    <a:srgbClr val="D8D8D8"/>
                  </a:solidFill>
                  <a:prstDash val="solid"/>
                  <a:round/>
                  <a:headEnd type="none" w="sm" len="sm"/>
                  <a:tailEnd type="none" w="sm" len="sm"/>
                </a:ln>
              </p:spPr>
            </p:cxnSp>
            <p:cxnSp>
              <p:nvCxnSpPr>
                <p:cNvPr id="311" name="Google Shape;311;p17"/>
                <p:cNvCxnSpPr/>
                <p:nvPr/>
              </p:nvCxnSpPr>
              <p:spPr>
                <a:xfrm>
                  <a:off x="5869787" y="3720353"/>
                  <a:ext cx="0" cy="1201271"/>
                </a:xfrm>
                <a:prstGeom prst="straightConnector1">
                  <a:avLst/>
                </a:prstGeom>
                <a:noFill/>
                <a:ln w="9525" cap="flat" cmpd="sng">
                  <a:solidFill>
                    <a:srgbClr val="D8D8D8"/>
                  </a:solidFill>
                  <a:prstDash val="solid"/>
                  <a:round/>
                  <a:headEnd type="none" w="sm" len="sm"/>
                  <a:tailEnd type="none" w="sm" len="sm"/>
                </a:ln>
              </p:spPr>
            </p:cxnSp>
            <p:cxnSp>
              <p:nvCxnSpPr>
                <p:cNvPr id="312" name="Google Shape;312;p17"/>
                <p:cNvCxnSpPr/>
                <p:nvPr/>
              </p:nvCxnSpPr>
              <p:spPr>
                <a:xfrm>
                  <a:off x="6230469" y="3720353"/>
                  <a:ext cx="0" cy="1201271"/>
                </a:xfrm>
                <a:prstGeom prst="straightConnector1">
                  <a:avLst/>
                </a:prstGeom>
                <a:noFill/>
                <a:ln w="9525" cap="flat" cmpd="sng">
                  <a:solidFill>
                    <a:srgbClr val="D8D8D8"/>
                  </a:solidFill>
                  <a:prstDash val="solid"/>
                  <a:round/>
                  <a:headEnd type="none" w="sm" len="sm"/>
                  <a:tailEnd type="none" w="sm" len="sm"/>
                </a:ln>
              </p:spPr>
            </p:cxnSp>
            <p:cxnSp>
              <p:nvCxnSpPr>
                <p:cNvPr id="313" name="Google Shape;313;p17"/>
                <p:cNvCxnSpPr/>
                <p:nvPr/>
              </p:nvCxnSpPr>
              <p:spPr>
                <a:xfrm>
                  <a:off x="6606988" y="3720353"/>
                  <a:ext cx="0" cy="1201271"/>
                </a:xfrm>
                <a:prstGeom prst="straightConnector1">
                  <a:avLst/>
                </a:prstGeom>
                <a:noFill/>
                <a:ln w="9525" cap="flat" cmpd="sng">
                  <a:solidFill>
                    <a:srgbClr val="D8D8D8"/>
                  </a:solidFill>
                  <a:prstDash val="solid"/>
                  <a:round/>
                  <a:headEnd type="none" w="sm" len="sm"/>
                  <a:tailEnd type="none" w="sm" len="sm"/>
                </a:ln>
              </p:spPr>
            </p:cxnSp>
            <p:cxnSp>
              <p:nvCxnSpPr>
                <p:cNvPr id="314" name="Google Shape;314;p17"/>
                <p:cNvCxnSpPr/>
                <p:nvPr/>
              </p:nvCxnSpPr>
              <p:spPr>
                <a:xfrm>
                  <a:off x="6964839" y="3720353"/>
                  <a:ext cx="0" cy="1201271"/>
                </a:xfrm>
                <a:prstGeom prst="straightConnector1">
                  <a:avLst/>
                </a:prstGeom>
                <a:noFill/>
                <a:ln w="9525" cap="flat" cmpd="sng">
                  <a:solidFill>
                    <a:srgbClr val="D8D8D8"/>
                  </a:solidFill>
                  <a:prstDash val="solid"/>
                  <a:round/>
                  <a:headEnd type="none" w="sm" len="sm"/>
                  <a:tailEnd type="none" w="sm" len="sm"/>
                </a:ln>
              </p:spPr>
            </p:cxnSp>
            <p:cxnSp>
              <p:nvCxnSpPr>
                <p:cNvPr id="315" name="Google Shape;315;p17"/>
                <p:cNvCxnSpPr/>
                <p:nvPr/>
              </p:nvCxnSpPr>
              <p:spPr>
                <a:xfrm>
                  <a:off x="7328566" y="3720353"/>
                  <a:ext cx="0" cy="1201271"/>
                </a:xfrm>
                <a:prstGeom prst="straightConnector1">
                  <a:avLst/>
                </a:prstGeom>
                <a:noFill/>
                <a:ln w="9525" cap="flat" cmpd="sng">
                  <a:solidFill>
                    <a:srgbClr val="D8D8D8"/>
                  </a:solidFill>
                  <a:prstDash val="solid"/>
                  <a:round/>
                  <a:headEnd type="none" w="sm" len="sm"/>
                  <a:tailEnd type="none" w="sm" len="sm"/>
                </a:ln>
              </p:spPr>
            </p:cxnSp>
            <p:cxnSp>
              <p:nvCxnSpPr>
                <p:cNvPr id="316" name="Google Shape;316;p17"/>
                <p:cNvCxnSpPr/>
                <p:nvPr/>
              </p:nvCxnSpPr>
              <p:spPr>
                <a:xfrm>
                  <a:off x="7683154" y="3720353"/>
                  <a:ext cx="0" cy="1201271"/>
                </a:xfrm>
                <a:prstGeom prst="straightConnector1">
                  <a:avLst/>
                </a:prstGeom>
                <a:noFill/>
                <a:ln w="9525" cap="flat" cmpd="sng">
                  <a:solidFill>
                    <a:srgbClr val="D8D8D8"/>
                  </a:solidFill>
                  <a:prstDash val="solid"/>
                  <a:round/>
                  <a:headEnd type="none" w="sm" len="sm"/>
                  <a:tailEnd type="none" w="sm" len="sm"/>
                </a:ln>
              </p:spPr>
            </p:cxnSp>
            <p:cxnSp>
              <p:nvCxnSpPr>
                <p:cNvPr id="317" name="Google Shape;317;p17"/>
                <p:cNvCxnSpPr/>
                <p:nvPr/>
              </p:nvCxnSpPr>
              <p:spPr>
                <a:xfrm>
                  <a:off x="8064090" y="3720353"/>
                  <a:ext cx="0" cy="1201271"/>
                </a:xfrm>
                <a:prstGeom prst="straightConnector1">
                  <a:avLst/>
                </a:prstGeom>
                <a:noFill/>
                <a:ln w="9525" cap="flat" cmpd="sng">
                  <a:solidFill>
                    <a:srgbClr val="D8D8D8"/>
                  </a:solidFill>
                  <a:prstDash val="solid"/>
                  <a:round/>
                  <a:headEnd type="none" w="sm" len="sm"/>
                  <a:tailEnd type="none" w="sm" len="sm"/>
                </a:ln>
              </p:spPr>
            </p:cxnSp>
            <p:cxnSp>
              <p:nvCxnSpPr>
                <p:cNvPr id="318" name="Google Shape;318;p17"/>
                <p:cNvCxnSpPr/>
                <p:nvPr/>
              </p:nvCxnSpPr>
              <p:spPr>
                <a:xfrm>
                  <a:off x="8422877" y="3720353"/>
                  <a:ext cx="0" cy="1201271"/>
                </a:xfrm>
                <a:prstGeom prst="straightConnector1">
                  <a:avLst/>
                </a:prstGeom>
                <a:noFill/>
                <a:ln w="9525" cap="flat" cmpd="sng">
                  <a:solidFill>
                    <a:srgbClr val="D8D8D8"/>
                  </a:solidFill>
                  <a:prstDash val="solid"/>
                  <a:round/>
                  <a:headEnd type="none" w="sm" len="sm"/>
                  <a:tailEnd type="none" w="sm" len="sm"/>
                </a:ln>
              </p:spPr>
            </p:cxnSp>
            <p:cxnSp>
              <p:nvCxnSpPr>
                <p:cNvPr id="319" name="Google Shape;319;p17"/>
                <p:cNvCxnSpPr/>
                <p:nvPr/>
              </p:nvCxnSpPr>
              <p:spPr>
                <a:xfrm>
                  <a:off x="8781463" y="3720353"/>
                  <a:ext cx="0" cy="1201271"/>
                </a:xfrm>
                <a:prstGeom prst="straightConnector1">
                  <a:avLst/>
                </a:prstGeom>
                <a:noFill/>
                <a:ln w="9525" cap="flat" cmpd="sng">
                  <a:solidFill>
                    <a:srgbClr val="D8D8D8"/>
                  </a:solidFill>
                  <a:prstDash val="solid"/>
                  <a:round/>
                  <a:headEnd type="none" w="sm" len="sm"/>
                  <a:tailEnd type="none" w="sm" len="sm"/>
                </a:ln>
              </p:spPr>
            </p:cxnSp>
          </p:grpSp>
          <p:grpSp>
            <p:nvGrpSpPr>
              <p:cNvPr id="320" name="Google Shape;320;p17"/>
              <p:cNvGrpSpPr/>
              <p:nvPr/>
            </p:nvGrpSpPr>
            <p:grpSpPr>
              <a:xfrm>
                <a:off x="4063979" y="3580427"/>
                <a:ext cx="1359198" cy="1596911"/>
                <a:chOff x="4063979" y="3580427"/>
                <a:chExt cx="1359198" cy="1596911"/>
              </a:xfrm>
            </p:grpSpPr>
            <p:sp>
              <p:nvSpPr>
                <p:cNvPr id="321" name="Google Shape;321;p17"/>
                <p:cNvSpPr txBox="1"/>
                <p:nvPr/>
              </p:nvSpPr>
              <p:spPr>
                <a:xfrm>
                  <a:off x="4482823" y="3580427"/>
                  <a:ext cx="940353" cy="300042"/>
                </a:xfrm>
                <a:prstGeom prst="rect">
                  <a:avLst/>
                </a:prstGeom>
                <a:noFill/>
                <a:ln>
                  <a:noFill/>
                </a:ln>
              </p:spPr>
              <p:txBody>
                <a:bodyPr spcFirstLastPara="1" wrap="square" lIns="91425" tIns="45700" rIns="91425" bIns="45700" anchor="t" anchorCtr="0">
                  <a:spAutoFit/>
                </a:bodyPr>
                <a:lstStyle/>
                <a:p>
                  <a:pPr marL="0" marR="0" lvl="0" indent="0" algn="r" rtl="0">
                    <a:lnSpc>
                      <a:spcPct val="150000"/>
                    </a:lnSpc>
                    <a:spcBef>
                      <a:spcPts val="0"/>
                    </a:spcBef>
                    <a:spcAft>
                      <a:spcPts val="0"/>
                    </a:spcAft>
                    <a:buClr>
                      <a:srgbClr val="000000"/>
                    </a:buClr>
                    <a:buSzPts val="900"/>
                    <a:buFont typeface="Arial"/>
                    <a:buNone/>
                  </a:pPr>
                  <a:r>
                    <a:rPr lang="ja-JP" sz="900" b="1"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rPr>
                    <a:t>キャリア教育</a:t>
                  </a:r>
                  <a:endParaRPr sz="900" b="1"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endParaRPr>
                </a:p>
              </p:txBody>
            </p:sp>
            <p:sp>
              <p:nvSpPr>
                <p:cNvPr id="322" name="Google Shape;322;p17"/>
                <p:cNvSpPr txBox="1"/>
                <p:nvPr/>
              </p:nvSpPr>
              <p:spPr>
                <a:xfrm>
                  <a:off x="4482823" y="3766530"/>
                  <a:ext cx="940353" cy="300042"/>
                </a:xfrm>
                <a:prstGeom prst="rect">
                  <a:avLst/>
                </a:prstGeom>
                <a:noFill/>
                <a:ln>
                  <a:noFill/>
                </a:ln>
              </p:spPr>
              <p:txBody>
                <a:bodyPr spcFirstLastPara="1" wrap="square" lIns="91425" tIns="45700" rIns="91425" bIns="45700" anchor="t" anchorCtr="0">
                  <a:spAutoFit/>
                </a:bodyPr>
                <a:lstStyle/>
                <a:p>
                  <a:pPr marL="0" marR="0" lvl="0" indent="0" algn="r" rtl="0">
                    <a:lnSpc>
                      <a:spcPct val="150000"/>
                    </a:lnSpc>
                    <a:spcBef>
                      <a:spcPts val="0"/>
                    </a:spcBef>
                    <a:spcAft>
                      <a:spcPts val="0"/>
                    </a:spcAft>
                    <a:buClr>
                      <a:srgbClr val="000000"/>
                    </a:buClr>
                    <a:buSzPts val="900"/>
                    <a:buFont typeface="Arial"/>
                    <a:buNone/>
                  </a:pPr>
                  <a:r>
                    <a:rPr lang="ja-JP" sz="900" b="1"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rPr>
                    <a:t>金融教育</a:t>
                  </a:r>
                  <a:endParaRPr sz="900" b="1"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endParaRPr>
                </a:p>
              </p:txBody>
            </p:sp>
            <p:sp>
              <p:nvSpPr>
                <p:cNvPr id="323" name="Google Shape;323;p17"/>
                <p:cNvSpPr txBox="1"/>
                <p:nvPr/>
              </p:nvSpPr>
              <p:spPr>
                <a:xfrm>
                  <a:off x="4482823" y="3938026"/>
                  <a:ext cx="940353" cy="300042"/>
                </a:xfrm>
                <a:prstGeom prst="rect">
                  <a:avLst/>
                </a:prstGeom>
                <a:noFill/>
                <a:ln>
                  <a:noFill/>
                </a:ln>
              </p:spPr>
              <p:txBody>
                <a:bodyPr spcFirstLastPara="1" wrap="square" lIns="91425" tIns="45700" rIns="91425" bIns="45700" anchor="t" anchorCtr="0">
                  <a:spAutoFit/>
                </a:bodyPr>
                <a:lstStyle/>
                <a:p>
                  <a:pPr marL="0" marR="0" lvl="0" indent="0" algn="r" rtl="0">
                    <a:lnSpc>
                      <a:spcPct val="150000"/>
                    </a:lnSpc>
                    <a:spcBef>
                      <a:spcPts val="0"/>
                    </a:spcBef>
                    <a:spcAft>
                      <a:spcPts val="0"/>
                    </a:spcAft>
                    <a:buClr>
                      <a:srgbClr val="000000"/>
                    </a:buClr>
                    <a:buSzPts val="900"/>
                    <a:buFont typeface="Arial"/>
                    <a:buNone/>
                  </a:pPr>
                  <a:r>
                    <a:rPr lang="ja-JP" sz="900" b="1"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rPr>
                    <a:t>社会常識力</a:t>
                  </a:r>
                  <a:endParaRPr dirty="0">
                    <a:latin typeface="BIZ UDPゴシック" panose="020B0400000000000000" pitchFamily="50" charset="-128"/>
                  </a:endParaRPr>
                </a:p>
              </p:txBody>
            </p:sp>
            <p:sp>
              <p:nvSpPr>
                <p:cNvPr id="324" name="Google Shape;324;p17"/>
                <p:cNvSpPr txBox="1"/>
                <p:nvPr/>
              </p:nvSpPr>
              <p:spPr>
                <a:xfrm>
                  <a:off x="4205311" y="4122015"/>
                  <a:ext cx="1217866" cy="300042"/>
                </a:xfrm>
                <a:prstGeom prst="rect">
                  <a:avLst/>
                </a:prstGeom>
                <a:noFill/>
                <a:ln>
                  <a:noFill/>
                </a:ln>
              </p:spPr>
              <p:txBody>
                <a:bodyPr spcFirstLastPara="1" wrap="square" lIns="91425" tIns="45700" rIns="91425" bIns="45700" anchor="t" anchorCtr="0">
                  <a:spAutoFit/>
                </a:bodyPr>
                <a:lstStyle/>
                <a:p>
                  <a:pPr marL="0" marR="0" lvl="0" indent="0" algn="r" rtl="0">
                    <a:lnSpc>
                      <a:spcPct val="150000"/>
                    </a:lnSpc>
                    <a:spcBef>
                      <a:spcPts val="0"/>
                    </a:spcBef>
                    <a:spcAft>
                      <a:spcPts val="0"/>
                    </a:spcAft>
                    <a:buClr>
                      <a:srgbClr val="000000"/>
                    </a:buClr>
                    <a:buSzPts val="900"/>
                    <a:buFont typeface="Arial"/>
                    <a:buNone/>
                  </a:pPr>
                  <a:r>
                    <a:rPr lang="ja-JP" sz="900" b="1"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rPr>
                    <a:t>目標からの逆算思考</a:t>
                  </a:r>
                  <a:endParaRPr dirty="0">
                    <a:latin typeface="BIZ UDPゴシック" panose="020B0400000000000000" pitchFamily="50" charset="-128"/>
                  </a:endParaRPr>
                </a:p>
              </p:txBody>
            </p:sp>
            <p:sp>
              <p:nvSpPr>
                <p:cNvPr id="325" name="Google Shape;325;p17"/>
                <p:cNvSpPr txBox="1"/>
                <p:nvPr/>
              </p:nvSpPr>
              <p:spPr>
                <a:xfrm>
                  <a:off x="4205311" y="4321333"/>
                  <a:ext cx="1217866" cy="300042"/>
                </a:xfrm>
                <a:prstGeom prst="rect">
                  <a:avLst/>
                </a:prstGeom>
                <a:noFill/>
                <a:ln>
                  <a:noFill/>
                </a:ln>
              </p:spPr>
              <p:txBody>
                <a:bodyPr spcFirstLastPara="1" wrap="square" lIns="91425" tIns="45700" rIns="91425" bIns="45700" anchor="t" anchorCtr="0">
                  <a:spAutoFit/>
                </a:bodyPr>
                <a:lstStyle/>
                <a:p>
                  <a:pPr marL="0" marR="0" lvl="0" indent="0" algn="r" rtl="0">
                    <a:lnSpc>
                      <a:spcPct val="150000"/>
                    </a:lnSpc>
                    <a:spcBef>
                      <a:spcPts val="0"/>
                    </a:spcBef>
                    <a:spcAft>
                      <a:spcPts val="0"/>
                    </a:spcAft>
                    <a:buClr>
                      <a:srgbClr val="000000"/>
                    </a:buClr>
                    <a:buSzPts val="900"/>
                    <a:buFont typeface="Arial"/>
                    <a:buNone/>
                  </a:pPr>
                  <a:r>
                    <a:rPr lang="ja-JP" sz="900" b="1"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rPr>
                    <a:t>プレゼン能力</a:t>
                  </a:r>
                  <a:endParaRPr dirty="0">
                    <a:latin typeface="BIZ UDPゴシック" panose="020B0400000000000000" pitchFamily="50" charset="-128"/>
                  </a:endParaRPr>
                </a:p>
              </p:txBody>
            </p:sp>
            <p:sp>
              <p:nvSpPr>
                <p:cNvPr id="326" name="Google Shape;326;p17"/>
                <p:cNvSpPr txBox="1"/>
                <p:nvPr/>
              </p:nvSpPr>
              <p:spPr>
                <a:xfrm>
                  <a:off x="4063979" y="4521025"/>
                  <a:ext cx="1359198" cy="300042"/>
                </a:xfrm>
                <a:prstGeom prst="rect">
                  <a:avLst/>
                </a:prstGeom>
                <a:noFill/>
                <a:ln>
                  <a:noFill/>
                </a:ln>
              </p:spPr>
              <p:txBody>
                <a:bodyPr spcFirstLastPara="1" wrap="square" lIns="91425" tIns="45700" rIns="91425" bIns="45700" anchor="t" anchorCtr="0">
                  <a:spAutoFit/>
                </a:bodyPr>
                <a:lstStyle/>
                <a:p>
                  <a:pPr marL="0" marR="0" lvl="0" indent="0" algn="r" rtl="0">
                    <a:lnSpc>
                      <a:spcPct val="150000"/>
                    </a:lnSpc>
                    <a:spcBef>
                      <a:spcPts val="0"/>
                    </a:spcBef>
                    <a:spcAft>
                      <a:spcPts val="0"/>
                    </a:spcAft>
                    <a:buClr>
                      <a:srgbClr val="000000"/>
                    </a:buClr>
                    <a:buSzPts val="900"/>
                    <a:buFont typeface="Arial"/>
                    <a:buNone/>
                  </a:pPr>
                  <a:r>
                    <a:rPr lang="ja-JP" sz="900" b="1"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rPr>
                    <a:t>ディスカッション能力</a:t>
                  </a:r>
                  <a:endParaRPr dirty="0">
                    <a:latin typeface="BIZ UDPゴシック" panose="020B0400000000000000" pitchFamily="50" charset="-128"/>
                  </a:endParaRPr>
                </a:p>
              </p:txBody>
            </p:sp>
            <p:sp>
              <p:nvSpPr>
                <p:cNvPr id="327" name="Google Shape;327;p17"/>
                <p:cNvSpPr txBox="1"/>
                <p:nvPr/>
              </p:nvSpPr>
              <p:spPr>
                <a:xfrm>
                  <a:off x="4063979" y="4701647"/>
                  <a:ext cx="1359198" cy="300042"/>
                </a:xfrm>
                <a:prstGeom prst="rect">
                  <a:avLst/>
                </a:prstGeom>
                <a:noFill/>
                <a:ln>
                  <a:noFill/>
                </a:ln>
              </p:spPr>
              <p:txBody>
                <a:bodyPr spcFirstLastPara="1" wrap="square" lIns="91425" tIns="45700" rIns="91425" bIns="45700" anchor="t" anchorCtr="0">
                  <a:spAutoFit/>
                </a:bodyPr>
                <a:lstStyle/>
                <a:p>
                  <a:pPr marL="0" marR="0" lvl="0" indent="0" algn="r" rtl="0">
                    <a:lnSpc>
                      <a:spcPct val="150000"/>
                    </a:lnSpc>
                    <a:spcBef>
                      <a:spcPts val="0"/>
                    </a:spcBef>
                    <a:spcAft>
                      <a:spcPts val="0"/>
                    </a:spcAft>
                    <a:buClr>
                      <a:srgbClr val="000000"/>
                    </a:buClr>
                    <a:buSzPts val="900"/>
                    <a:buFont typeface="Arial"/>
                    <a:buNone/>
                  </a:pPr>
                  <a:r>
                    <a:rPr lang="ja-JP" sz="900" b="1"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rPr>
                    <a:t>リーダーシップ力</a:t>
                  </a:r>
                  <a:endParaRPr dirty="0">
                    <a:latin typeface="BIZ UDPゴシック" panose="020B0400000000000000" pitchFamily="50" charset="-128"/>
                  </a:endParaRPr>
                </a:p>
              </p:txBody>
            </p:sp>
            <p:sp>
              <p:nvSpPr>
                <p:cNvPr id="328" name="Google Shape;328;p17"/>
                <p:cNvSpPr txBox="1"/>
                <p:nvPr/>
              </p:nvSpPr>
              <p:spPr>
                <a:xfrm>
                  <a:off x="4063979" y="4877296"/>
                  <a:ext cx="1359198" cy="300042"/>
                </a:xfrm>
                <a:prstGeom prst="rect">
                  <a:avLst/>
                </a:prstGeom>
                <a:noFill/>
                <a:ln>
                  <a:noFill/>
                </a:ln>
              </p:spPr>
              <p:txBody>
                <a:bodyPr spcFirstLastPara="1" wrap="square" lIns="91425" tIns="45700" rIns="91425" bIns="45700" anchor="t" anchorCtr="0">
                  <a:spAutoFit/>
                </a:bodyPr>
                <a:lstStyle/>
                <a:p>
                  <a:pPr marL="0" marR="0" lvl="0" indent="0" algn="r" rtl="0">
                    <a:lnSpc>
                      <a:spcPct val="150000"/>
                    </a:lnSpc>
                    <a:spcBef>
                      <a:spcPts val="0"/>
                    </a:spcBef>
                    <a:spcAft>
                      <a:spcPts val="0"/>
                    </a:spcAft>
                    <a:buClr>
                      <a:srgbClr val="000000"/>
                    </a:buClr>
                    <a:buSzPts val="900"/>
                    <a:buFont typeface="Arial"/>
                    <a:buNone/>
                  </a:pPr>
                  <a:r>
                    <a:rPr lang="ja-JP" sz="900" b="1"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rPr>
                    <a:t>その他</a:t>
                  </a:r>
                  <a:endParaRPr dirty="0">
                    <a:latin typeface="BIZ UDPゴシック" panose="020B0400000000000000" pitchFamily="50" charset="-128"/>
                  </a:endParaRPr>
                </a:p>
              </p:txBody>
            </p:sp>
          </p:grpSp>
          <p:grpSp>
            <p:nvGrpSpPr>
              <p:cNvPr id="329" name="Google Shape;329;p17"/>
              <p:cNvGrpSpPr/>
              <p:nvPr/>
            </p:nvGrpSpPr>
            <p:grpSpPr>
              <a:xfrm>
                <a:off x="5423176" y="3580427"/>
                <a:ext cx="3518806" cy="1604437"/>
                <a:chOff x="5423176" y="3580427"/>
                <a:chExt cx="3518806" cy="1604437"/>
              </a:xfrm>
            </p:grpSpPr>
            <p:sp>
              <p:nvSpPr>
                <p:cNvPr id="330" name="Google Shape;330;p17"/>
                <p:cNvSpPr/>
                <p:nvPr/>
              </p:nvSpPr>
              <p:spPr>
                <a:xfrm>
                  <a:off x="5423176" y="3716010"/>
                  <a:ext cx="1407611" cy="63471"/>
                </a:xfrm>
                <a:prstGeom prst="rect">
                  <a:avLst/>
                </a:prstGeom>
                <a:solidFill>
                  <a:srgbClr val="F4A16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BIZ UDPゴシック" panose="020B0400000000000000" pitchFamily="50" charset="-128"/>
                    <a:ea typeface="BIZ UDPゴシック" panose="020B0400000000000000" pitchFamily="50" charset="-128"/>
                    <a:cs typeface="Arial"/>
                    <a:sym typeface="Arial"/>
                  </a:endParaRPr>
                </a:p>
              </p:txBody>
            </p:sp>
            <p:sp>
              <p:nvSpPr>
                <p:cNvPr id="331" name="Google Shape;331;p17"/>
                <p:cNvSpPr txBox="1"/>
                <p:nvPr/>
              </p:nvSpPr>
              <p:spPr>
                <a:xfrm>
                  <a:off x="6786753" y="3580427"/>
                  <a:ext cx="398622" cy="300042"/>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900"/>
                    <a:buFont typeface="Arial"/>
                    <a:buNone/>
                  </a:pPr>
                  <a:r>
                    <a:rPr lang="ja-JP" sz="900" b="1"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rPr>
                    <a:t>69</a:t>
                  </a:r>
                  <a:endParaRPr sz="900" b="1"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endParaRPr>
                </a:p>
              </p:txBody>
            </p:sp>
            <p:sp>
              <p:nvSpPr>
                <p:cNvPr id="332" name="Google Shape;332;p17"/>
                <p:cNvSpPr/>
                <p:nvPr/>
              </p:nvSpPr>
              <p:spPr>
                <a:xfrm>
                  <a:off x="5423176" y="3890518"/>
                  <a:ext cx="3156044" cy="61764"/>
                </a:xfrm>
                <a:prstGeom prst="rect">
                  <a:avLst/>
                </a:prstGeom>
                <a:solidFill>
                  <a:srgbClr val="F4A16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ja-JP" sz="1400" b="0" i="0" u="none" strike="noStrike" cap="none" dirty="0">
                      <a:solidFill>
                        <a:schemeClr val="lt1"/>
                      </a:solidFill>
                      <a:latin typeface="BIZ UDPゴシック" panose="020B0400000000000000" pitchFamily="50" charset="-128"/>
                      <a:ea typeface="BIZ UDPゴシック" panose="020B0400000000000000" pitchFamily="50" charset="-128"/>
                      <a:cs typeface="Arial"/>
                      <a:sym typeface="Arial"/>
                    </a:rPr>
                    <a:t>　　　　</a:t>
                  </a:r>
                  <a:endParaRPr dirty="0">
                    <a:latin typeface="BIZ UDPゴシック" panose="020B0400000000000000" pitchFamily="50" charset="-128"/>
                  </a:endParaRPr>
                </a:p>
              </p:txBody>
            </p:sp>
            <p:sp>
              <p:nvSpPr>
                <p:cNvPr id="333" name="Google Shape;333;p17"/>
                <p:cNvSpPr txBox="1"/>
                <p:nvPr/>
              </p:nvSpPr>
              <p:spPr>
                <a:xfrm>
                  <a:off x="8543360" y="3757185"/>
                  <a:ext cx="398622" cy="507791"/>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900"/>
                    <a:buFont typeface="Arial"/>
                    <a:buNone/>
                  </a:pPr>
                  <a:r>
                    <a:rPr lang="ja-JP" sz="900" b="1"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rPr>
                    <a:t>171</a:t>
                  </a:r>
                  <a:endParaRPr sz="900" b="1"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endParaRPr>
                </a:p>
              </p:txBody>
            </p:sp>
            <p:sp>
              <p:nvSpPr>
                <p:cNvPr id="334" name="Google Shape;334;p17"/>
                <p:cNvSpPr/>
                <p:nvPr/>
              </p:nvSpPr>
              <p:spPr>
                <a:xfrm>
                  <a:off x="5423177" y="4073609"/>
                  <a:ext cx="1297374" cy="69166"/>
                </a:xfrm>
                <a:prstGeom prst="rect">
                  <a:avLst/>
                </a:prstGeom>
                <a:solidFill>
                  <a:srgbClr val="F4A16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BIZ UDPゴシック" panose="020B0400000000000000" pitchFamily="50" charset="-128"/>
                    <a:ea typeface="BIZ UDPゴシック" panose="020B0400000000000000" pitchFamily="50" charset="-128"/>
                    <a:cs typeface="Arial"/>
                    <a:sym typeface="Arial"/>
                  </a:endParaRPr>
                </a:p>
              </p:txBody>
            </p:sp>
            <p:sp>
              <p:nvSpPr>
                <p:cNvPr id="335" name="Google Shape;335;p17"/>
                <p:cNvSpPr txBox="1"/>
                <p:nvPr/>
              </p:nvSpPr>
              <p:spPr>
                <a:xfrm>
                  <a:off x="6659169" y="3945552"/>
                  <a:ext cx="398622" cy="300042"/>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900"/>
                    <a:buFont typeface="Arial"/>
                    <a:buNone/>
                  </a:pPr>
                  <a:r>
                    <a:rPr lang="ja-JP" sz="900" b="1"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rPr>
                    <a:t>64</a:t>
                  </a:r>
                  <a:endParaRPr sz="900" b="1"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endParaRPr>
                </a:p>
              </p:txBody>
            </p:sp>
            <p:sp>
              <p:nvSpPr>
                <p:cNvPr id="336" name="Google Shape;336;p17"/>
                <p:cNvSpPr/>
                <p:nvPr/>
              </p:nvSpPr>
              <p:spPr>
                <a:xfrm>
                  <a:off x="5423176" y="4257597"/>
                  <a:ext cx="1821179" cy="70647"/>
                </a:xfrm>
                <a:prstGeom prst="rect">
                  <a:avLst/>
                </a:prstGeom>
                <a:solidFill>
                  <a:srgbClr val="F4A16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BIZ UDPゴシック" panose="020B0400000000000000" pitchFamily="50" charset="-128"/>
                    <a:ea typeface="BIZ UDPゴシック" panose="020B0400000000000000" pitchFamily="50" charset="-128"/>
                    <a:cs typeface="Arial"/>
                    <a:sym typeface="Arial"/>
                  </a:endParaRPr>
                </a:p>
              </p:txBody>
            </p:sp>
            <p:sp>
              <p:nvSpPr>
                <p:cNvPr id="337" name="Google Shape;337;p17"/>
                <p:cNvSpPr txBox="1"/>
                <p:nvPr/>
              </p:nvSpPr>
              <p:spPr>
                <a:xfrm>
                  <a:off x="7220425" y="4129541"/>
                  <a:ext cx="398622" cy="300042"/>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900"/>
                    <a:buFont typeface="Arial"/>
                    <a:buNone/>
                  </a:pPr>
                  <a:r>
                    <a:rPr lang="ja-JP" sz="900" b="1"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rPr>
                    <a:t>99</a:t>
                  </a:r>
                  <a:endParaRPr sz="900" b="1"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endParaRPr>
                </a:p>
              </p:txBody>
            </p:sp>
            <p:sp>
              <p:nvSpPr>
                <p:cNvPr id="338" name="Google Shape;338;p17"/>
                <p:cNvSpPr/>
                <p:nvPr/>
              </p:nvSpPr>
              <p:spPr>
                <a:xfrm>
                  <a:off x="5423178" y="4456916"/>
                  <a:ext cx="1801398" cy="73490"/>
                </a:xfrm>
                <a:prstGeom prst="rect">
                  <a:avLst/>
                </a:prstGeom>
                <a:solidFill>
                  <a:srgbClr val="F4A16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BIZ UDPゴシック" panose="020B0400000000000000" pitchFamily="50" charset="-128"/>
                    <a:ea typeface="BIZ UDPゴシック" panose="020B0400000000000000" pitchFamily="50" charset="-128"/>
                    <a:cs typeface="Arial"/>
                    <a:sym typeface="Arial"/>
                  </a:endParaRPr>
                </a:p>
              </p:txBody>
            </p:sp>
            <p:sp>
              <p:nvSpPr>
                <p:cNvPr id="339" name="Google Shape;339;p17"/>
                <p:cNvSpPr txBox="1"/>
                <p:nvPr/>
              </p:nvSpPr>
              <p:spPr>
                <a:xfrm>
                  <a:off x="7220425" y="4328859"/>
                  <a:ext cx="398622" cy="300042"/>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900"/>
                    <a:buFont typeface="Arial"/>
                    <a:buNone/>
                  </a:pPr>
                  <a:r>
                    <a:rPr lang="ja-JP" sz="900" b="1"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rPr>
                    <a:t>98</a:t>
                  </a:r>
                  <a:endParaRPr sz="900" b="1"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endParaRPr>
                </a:p>
              </p:txBody>
            </p:sp>
            <p:sp>
              <p:nvSpPr>
                <p:cNvPr id="340" name="Google Shape;340;p17"/>
                <p:cNvSpPr/>
                <p:nvPr/>
              </p:nvSpPr>
              <p:spPr>
                <a:xfrm>
                  <a:off x="5423179" y="4656608"/>
                  <a:ext cx="1762190" cy="70736"/>
                </a:xfrm>
                <a:prstGeom prst="rect">
                  <a:avLst/>
                </a:prstGeom>
                <a:solidFill>
                  <a:srgbClr val="F4A16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BIZ UDPゴシック" panose="020B0400000000000000" pitchFamily="50" charset="-128"/>
                    <a:ea typeface="BIZ UDPゴシック" panose="020B0400000000000000" pitchFamily="50" charset="-128"/>
                    <a:cs typeface="Arial"/>
                    <a:sym typeface="Arial"/>
                  </a:endParaRPr>
                </a:p>
              </p:txBody>
            </p:sp>
            <p:sp>
              <p:nvSpPr>
                <p:cNvPr id="341" name="Google Shape;341;p17"/>
                <p:cNvSpPr txBox="1"/>
                <p:nvPr/>
              </p:nvSpPr>
              <p:spPr>
                <a:xfrm>
                  <a:off x="7203522" y="4528551"/>
                  <a:ext cx="398622" cy="300042"/>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900"/>
                    <a:buFont typeface="Arial"/>
                    <a:buNone/>
                  </a:pPr>
                  <a:r>
                    <a:rPr lang="ja-JP" sz="900" b="1"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rPr>
                    <a:t>97</a:t>
                  </a:r>
                  <a:endParaRPr sz="900" b="1"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endParaRPr>
                </a:p>
              </p:txBody>
            </p:sp>
            <p:sp>
              <p:nvSpPr>
                <p:cNvPr id="342" name="Google Shape;342;p17"/>
                <p:cNvSpPr/>
                <p:nvPr/>
              </p:nvSpPr>
              <p:spPr>
                <a:xfrm>
                  <a:off x="5423178" y="4837230"/>
                  <a:ext cx="1691874" cy="70736"/>
                </a:xfrm>
                <a:prstGeom prst="rect">
                  <a:avLst/>
                </a:prstGeom>
                <a:solidFill>
                  <a:srgbClr val="F4A16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BIZ UDPゴシック" panose="020B0400000000000000" pitchFamily="50" charset="-128"/>
                    <a:ea typeface="BIZ UDPゴシック" panose="020B0400000000000000" pitchFamily="50" charset="-128"/>
                    <a:cs typeface="Arial"/>
                    <a:sym typeface="Arial"/>
                  </a:endParaRPr>
                </a:p>
              </p:txBody>
            </p:sp>
            <p:sp>
              <p:nvSpPr>
                <p:cNvPr id="343" name="Google Shape;343;p17"/>
                <p:cNvSpPr txBox="1"/>
                <p:nvPr/>
              </p:nvSpPr>
              <p:spPr>
                <a:xfrm>
                  <a:off x="7075142" y="4709173"/>
                  <a:ext cx="398622" cy="300042"/>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900"/>
                    <a:buFont typeface="Arial"/>
                    <a:buNone/>
                  </a:pPr>
                  <a:r>
                    <a:rPr lang="ja-JP" sz="900" b="1"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rPr>
                    <a:t>89</a:t>
                  </a:r>
                  <a:endParaRPr sz="900" b="1"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endParaRPr>
                </a:p>
              </p:txBody>
            </p:sp>
            <p:sp>
              <p:nvSpPr>
                <p:cNvPr id="344" name="Google Shape;344;p17"/>
                <p:cNvSpPr/>
                <p:nvPr/>
              </p:nvSpPr>
              <p:spPr>
                <a:xfrm>
                  <a:off x="5423178" y="5012879"/>
                  <a:ext cx="236889" cy="69082"/>
                </a:xfrm>
                <a:prstGeom prst="rect">
                  <a:avLst/>
                </a:prstGeom>
                <a:solidFill>
                  <a:srgbClr val="F4A16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BIZ UDPゴシック" panose="020B0400000000000000" pitchFamily="50" charset="-128"/>
                    <a:ea typeface="BIZ UDPゴシック" panose="020B0400000000000000" pitchFamily="50" charset="-128"/>
                    <a:cs typeface="Arial"/>
                    <a:sym typeface="Arial"/>
                  </a:endParaRPr>
                </a:p>
              </p:txBody>
            </p:sp>
            <p:sp>
              <p:nvSpPr>
                <p:cNvPr id="345" name="Google Shape;345;p17"/>
                <p:cNvSpPr txBox="1"/>
                <p:nvPr/>
              </p:nvSpPr>
              <p:spPr>
                <a:xfrm>
                  <a:off x="5600433" y="4884822"/>
                  <a:ext cx="398622" cy="300042"/>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900"/>
                    <a:buFont typeface="Arial"/>
                    <a:buNone/>
                  </a:pPr>
                  <a:r>
                    <a:rPr lang="ja-JP" sz="900" b="1"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rPr>
                    <a:t>6</a:t>
                  </a:r>
                  <a:endParaRPr sz="900" b="1"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endParaRPr>
                </a:p>
              </p:txBody>
            </p:sp>
          </p:grpSp>
          <p:grpSp>
            <p:nvGrpSpPr>
              <p:cNvPr id="346" name="Google Shape;346;p17"/>
              <p:cNvGrpSpPr/>
              <p:nvPr/>
            </p:nvGrpSpPr>
            <p:grpSpPr>
              <a:xfrm>
                <a:off x="5227219" y="5154765"/>
                <a:ext cx="3756347" cy="461624"/>
                <a:chOff x="5227219" y="5154765"/>
                <a:chExt cx="3756347" cy="461624"/>
              </a:xfrm>
            </p:grpSpPr>
            <p:sp>
              <p:nvSpPr>
                <p:cNvPr id="347" name="Google Shape;347;p17"/>
                <p:cNvSpPr txBox="1"/>
                <p:nvPr/>
              </p:nvSpPr>
              <p:spPr>
                <a:xfrm>
                  <a:off x="5227219" y="5154765"/>
                  <a:ext cx="398622"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50000"/>
                    </a:lnSpc>
                    <a:spcBef>
                      <a:spcPts val="0"/>
                    </a:spcBef>
                    <a:spcAft>
                      <a:spcPts val="0"/>
                    </a:spcAft>
                    <a:buClr>
                      <a:srgbClr val="222A35"/>
                    </a:buClr>
                    <a:buSzPts val="800"/>
                    <a:buFont typeface="Arial"/>
                    <a:buNone/>
                  </a:pPr>
                  <a:r>
                    <a:rPr lang="ja-JP" sz="800" b="1" i="0" u="none" strike="noStrike" cap="none" dirty="0">
                      <a:solidFill>
                        <a:srgbClr val="222A35"/>
                      </a:solidFill>
                      <a:latin typeface="BIZ UDPゴシック" panose="020B0400000000000000" pitchFamily="50" charset="-128"/>
                      <a:ea typeface="BIZ UDPゴシック" panose="020B0400000000000000" pitchFamily="50" charset="-128"/>
                      <a:cs typeface="Arial"/>
                      <a:sym typeface="Arial"/>
                    </a:rPr>
                    <a:t>0</a:t>
                  </a:r>
                  <a:endParaRPr sz="800" b="1" i="0" u="none" strike="noStrike" cap="none" dirty="0">
                    <a:solidFill>
                      <a:srgbClr val="222A35"/>
                    </a:solidFill>
                    <a:latin typeface="BIZ UDPゴシック" panose="020B0400000000000000" pitchFamily="50" charset="-128"/>
                    <a:ea typeface="BIZ UDPゴシック" panose="020B0400000000000000" pitchFamily="50" charset="-128"/>
                    <a:cs typeface="Arial"/>
                    <a:sym typeface="Arial"/>
                  </a:endParaRPr>
                </a:p>
              </p:txBody>
            </p:sp>
            <p:sp>
              <p:nvSpPr>
                <p:cNvPr id="348" name="Google Shape;348;p17"/>
                <p:cNvSpPr txBox="1"/>
                <p:nvPr/>
              </p:nvSpPr>
              <p:spPr>
                <a:xfrm>
                  <a:off x="5604976" y="5154765"/>
                  <a:ext cx="310907"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50000"/>
                    </a:lnSpc>
                    <a:spcBef>
                      <a:spcPts val="0"/>
                    </a:spcBef>
                    <a:spcAft>
                      <a:spcPts val="0"/>
                    </a:spcAft>
                    <a:buClr>
                      <a:srgbClr val="222A35"/>
                    </a:buClr>
                    <a:buSzPts val="800"/>
                    <a:buFont typeface="Arial"/>
                    <a:buNone/>
                  </a:pPr>
                  <a:r>
                    <a:rPr lang="ja-JP" sz="800" b="1" i="0" u="none" strike="noStrike" cap="none" dirty="0">
                      <a:solidFill>
                        <a:srgbClr val="222A35"/>
                      </a:solidFill>
                      <a:latin typeface="BIZ UDPゴシック" panose="020B0400000000000000" pitchFamily="50" charset="-128"/>
                      <a:ea typeface="BIZ UDPゴシック" panose="020B0400000000000000" pitchFamily="50" charset="-128"/>
                      <a:cs typeface="Arial"/>
                      <a:sym typeface="Arial"/>
                    </a:rPr>
                    <a:t>20</a:t>
                  </a:r>
                  <a:endParaRPr sz="800" b="1" i="0" u="none" strike="noStrike" cap="none" dirty="0">
                    <a:solidFill>
                      <a:srgbClr val="222A35"/>
                    </a:solidFill>
                    <a:latin typeface="BIZ UDPゴシック" panose="020B0400000000000000" pitchFamily="50" charset="-128"/>
                    <a:ea typeface="BIZ UDPゴシック" panose="020B0400000000000000" pitchFamily="50" charset="-128"/>
                    <a:cs typeface="Arial"/>
                    <a:sym typeface="Arial"/>
                  </a:endParaRPr>
                </a:p>
              </p:txBody>
            </p:sp>
            <p:sp>
              <p:nvSpPr>
                <p:cNvPr id="349" name="Google Shape;349;p17"/>
                <p:cNvSpPr txBox="1"/>
                <p:nvPr/>
              </p:nvSpPr>
              <p:spPr>
                <a:xfrm>
                  <a:off x="5985035" y="5154765"/>
                  <a:ext cx="310907"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50000"/>
                    </a:lnSpc>
                    <a:spcBef>
                      <a:spcPts val="0"/>
                    </a:spcBef>
                    <a:spcAft>
                      <a:spcPts val="0"/>
                    </a:spcAft>
                    <a:buClr>
                      <a:srgbClr val="222A35"/>
                    </a:buClr>
                    <a:buSzPts val="800"/>
                    <a:buFont typeface="Arial"/>
                    <a:buNone/>
                  </a:pPr>
                  <a:r>
                    <a:rPr lang="ja-JP" sz="800" b="1" i="0" u="none" strike="noStrike" cap="none" dirty="0">
                      <a:solidFill>
                        <a:srgbClr val="222A35"/>
                      </a:solidFill>
                      <a:latin typeface="BIZ UDPゴシック" panose="020B0400000000000000" pitchFamily="50" charset="-128"/>
                      <a:ea typeface="BIZ UDPゴシック" panose="020B0400000000000000" pitchFamily="50" charset="-128"/>
                      <a:cs typeface="Arial"/>
                      <a:sym typeface="Arial"/>
                    </a:rPr>
                    <a:t>40</a:t>
                  </a:r>
                  <a:endParaRPr sz="800" b="1" i="0" u="none" strike="noStrike" cap="none" dirty="0">
                    <a:solidFill>
                      <a:srgbClr val="222A35"/>
                    </a:solidFill>
                    <a:latin typeface="BIZ UDPゴシック" panose="020B0400000000000000" pitchFamily="50" charset="-128"/>
                    <a:ea typeface="BIZ UDPゴシック" panose="020B0400000000000000" pitchFamily="50" charset="-128"/>
                    <a:cs typeface="Arial"/>
                    <a:sym typeface="Arial"/>
                  </a:endParaRPr>
                </a:p>
              </p:txBody>
            </p:sp>
            <p:sp>
              <p:nvSpPr>
                <p:cNvPr id="350" name="Google Shape;350;p17"/>
                <p:cNvSpPr txBox="1"/>
                <p:nvPr/>
              </p:nvSpPr>
              <p:spPr>
                <a:xfrm>
                  <a:off x="6361331" y="5154765"/>
                  <a:ext cx="310907"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50000"/>
                    </a:lnSpc>
                    <a:spcBef>
                      <a:spcPts val="0"/>
                    </a:spcBef>
                    <a:spcAft>
                      <a:spcPts val="0"/>
                    </a:spcAft>
                    <a:buClr>
                      <a:srgbClr val="222A35"/>
                    </a:buClr>
                    <a:buSzPts val="800"/>
                    <a:buFont typeface="Arial"/>
                    <a:buNone/>
                  </a:pPr>
                  <a:r>
                    <a:rPr lang="ja-JP" sz="800" b="1" i="0" u="none" strike="noStrike" cap="none" dirty="0">
                      <a:solidFill>
                        <a:srgbClr val="222A35"/>
                      </a:solidFill>
                      <a:latin typeface="BIZ UDPゴシック" panose="020B0400000000000000" pitchFamily="50" charset="-128"/>
                      <a:ea typeface="BIZ UDPゴシック" panose="020B0400000000000000" pitchFamily="50" charset="-128"/>
                      <a:cs typeface="Arial"/>
                      <a:sym typeface="Arial"/>
                    </a:rPr>
                    <a:t>60</a:t>
                  </a:r>
                  <a:endParaRPr sz="800" b="1" i="0" u="none" strike="noStrike" cap="none" dirty="0">
                    <a:solidFill>
                      <a:srgbClr val="222A35"/>
                    </a:solidFill>
                    <a:latin typeface="BIZ UDPゴシック" panose="020B0400000000000000" pitchFamily="50" charset="-128"/>
                    <a:ea typeface="BIZ UDPゴシック" panose="020B0400000000000000" pitchFamily="50" charset="-128"/>
                    <a:cs typeface="Arial"/>
                    <a:sym typeface="Arial"/>
                  </a:endParaRPr>
                </a:p>
              </p:txBody>
            </p:sp>
            <p:sp>
              <p:nvSpPr>
                <p:cNvPr id="351" name="Google Shape;351;p17"/>
                <p:cNvSpPr txBox="1"/>
                <p:nvPr/>
              </p:nvSpPr>
              <p:spPr>
                <a:xfrm>
                  <a:off x="6745153" y="5154765"/>
                  <a:ext cx="310907"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50000"/>
                    </a:lnSpc>
                    <a:spcBef>
                      <a:spcPts val="0"/>
                    </a:spcBef>
                    <a:spcAft>
                      <a:spcPts val="0"/>
                    </a:spcAft>
                    <a:buClr>
                      <a:srgbClr val="222A35"/>
                    </a:buClr>
                    <a:buSzPts val="800"/>
                    <a:buFont typeface="Arial"/>
                    <a:buNone/>
                  </a:pPr>
                  <a:r>
                    <a:rPr lang="ja-JP" sz="800" b="1" i="0" u="none" strike="noStrike" cap="none" dirty="0">
                      <a:solidFill>
                        <a:srgbClr val="222A35"/>
                      </a:solidFill>
                      <a:latin typeface="BIZ UDPゴシック" panose="020B0400000000000000" pitchFamily="50" charset="-128"/>
                      <a:ea typeface="BIZ UDPゴシック" panose="020B0400000000000000" pitchFamily="50" charset="-128"/>
                      <a:cs typeface="Arial"/>
                      <a:sym typeface="Arial"/>
                    </a:rPr>
                    <a:t>80</a:t>
                  </a:r>
                  <a:endParaRPr sz="800" b="1" i="0" u="none" strike="noStrike" cap="none" dirty="0">
                    <a:solidFill>
                      <a:srgbClr val="222A35"/>
                    </a:solidFill>
                    <a:latin typeface="BIZ UDPゴシック" panose="020B0400000000000000" pitchFamily="50" charset="-128"/>
                    <a:ea typeface="BIZ UDPゴシック" panose="020B0400000000000000" pitchFamily="50" charset="-128"/>
                    <a:cs typeface="Arial"/>
                    <a:sym typeface="Arial"/>
                  </a:endParaRPr>
                </a:p>
              </p:txBody>
            </p:sp>
            <p:sp>
              <p:nvSpPr>
                <p:cNvPr id="352" name="Google Shape;352;p17"/>
                <p:cNvSpPr txBox="1"/>
                <p:nvPr/>
              </p:nvSpPr>
              <p:spPr>
                <a:xfrm>
                  <a:off x="7060945" y="5154765"/>
                  <a:ext cx="398622"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50000"/>
                    </a:lnSpc>
                    <a:spcBef>
                      <a:spcPts val="0"/>
                    </a:spcBef>
                    <a:spcAft>
                      <a:spcPts val="0"/>
                    </a:spcAft>
                    <a:buClr>
                      <a:srgbClr val="222A35"/>
                    </a:buClr>
                    <a:buSzPts val="800"/>
                    <a:buFont typeface="Arial"/>
                    <a:buNone/>
                  </a:pPr>
                  <a:r>
                    <a:rPr lang="ja-JP" sz="800" b="1" i="0" u="none" strike="noStrike" cap="none" dirty="0">
                      <a:solidFill>
                        <a:srgbClr val="222A35"/>
                      </a:solidFill>
                      <a:latin typeface="BIZ UDPゴシック" panose="020B0400000000000000" pitchFamily="50" charset="-128"/>
                      <a:ea typeface="BIZ UDPゴシック" panose="020B0400000000000000" pitchFamily="50" charset="-128"/>
                      <a:cs typeface="Arial"/>
                      <a:sym typeface="Arial"/>
                    </a:rPr>
                    <a:t>100</a:t>
                  </a:r>
                  <a:endParaRPr sz="800" b="1" i="0" u="none" strike="noStrike" cap="none" dirty="0">
                    <a:solidFill>
                      <a:srgbClr val="222A35"/>
                    </a:solidFill>
                    <a:latin typeface="BIZ UDPゴシック" panose="020B0400000000000000" pitchFamily="50" charset="-128"/>
                    <a:ea typeface="BIZ UDPゴシック" panose="020B0400000000000000" pitchFamily="50" charset="-128"/>
                    <a:cs typeface="Arial"/>
                    <a:sym typeface="Arial"/>
                  </a:endParaRPr>
                </a:p>
              </p:txBody>
            </p:sp>
            <p:sp>
              <p:nvSpPr>
                <p:cNvPr id="353" name="Google Shape;353;p17"/>
                <p:cNvSpPr txBox="1"/>
                <p:nvPr/>
              </p:nvSpPr>
              <p:spPr>
                <a:xfrm>
                  <a:off x="7444767" y="5154765"/>
                  <a:ext cx="398622"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50000"/>
                    </a:lnSpc>
                    <a:spcBef>
                      <a:spcPts val="0"/>
                    </a:spcBef>
                    <a:spcAft>
                      <a:spcPts val="0"/>
                    </a:spcAft>
                    <a:buClr>
                      <a:srgbClr val="222A35"/>
                    </a:buClr>
                    <a:buSzPts val="800"/>
                    <a:buFont typeface="Arial"/>
                    <a:buNone/>
                  </a:pPr>
                  <a:r>
                    <a:rPr lang="ja-JP" sz="800" b="1" i="0" u="none" strike="noStrike" cap="none" dirty="0">
                      <a:solidFill>
                        <a:srgbClr val="222A35"/>
                      </a:solidFill>
                      <a:latin typeface="BIZ UDPゴシック" panose="020B0400000000000000" pitchFamily="50" charset="-128"/>
                      <a:ea typeface="BIZ UDPゴシック" panose="020B0400000000000000" pitchFamily="50" charset="-128"/>
                      <a:cs typeface="Arial"/>
                      <a:sym typeface="Arial"/>
                    </a:rPr>
                    <a:t>120</a:t>
                  </a:r>
                  <a:endParaRPr sz="800" b="1" i="0" u="none" strike="noStrike" cap="none" dirty="0">
                    <a:solidFill>
                      <a:srgbClr val="222A35"/>
                    </a:solidFill>
                    <a:latin typeface="BIZ UDPゴシック" panose="020B0400000000000000" pitchFamily="50" charset="-128"/>
                    <a:ea typeface="BIZ UDPゴシック" panose="020B0400000000000000" pitchFamily="50" charset="-128"/>
                    <a:cs typeface="Arial"/>
                    <a:sym typeface="Arial"/>
                  </a:endParaRPr>
                </a:p>
              </p:txBody>
            </p:sp>
            <p:sp>
              <p:nvSpPr>
                <p:cNvPr id="354" name="Google Shape;354;p17"/>
                <p:cNvSpPr txBox="1"/>
                <p:nvPr/>
              </p:nvSpPr>
              <p:spPr>
                <a:xfrm>
                  <a:off x="7839878" y="5154765"/>
                  <a:ext cx="398622"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50000"/>
                    </a:lnSpc>
                    <a:spcBef>
                      <a:spcPts val="0"/>
                    </a:spcBef>
                    <a:spcAft>
                      <a:spcPts val="0"/>
                    </a:spcAft>
                    <a:buClr>
                      <a:srgbClr val="222A35"/>
                    </a:buClr>
                    <a:buSzPts val="800"/>
                    <a:buFont typeface="Arial"/>
                    <a:buNone/>
                  </a:pPr>
                  <a:r>
                    <a:rPr lang="ja-JP" sz="800" b="1" i="0" u="none" strike="noStrike" cap="none" dirty="0">
                      <a:solidFill>
                        <a:srgbClr val="222A35"/>
                      </a:solidFill>
                      <a:latin typeface="BIZ UDPゴシック" panose="020B0400000000000000" pitchFamily="50" charset="-128"/>
                      <a:ea typeface="BIZ UDPゴシック" panose="020B0400000000000000" pitchFamily="50" charset="-128"/>
                      <a:cs typeface="Arial"/>
                      <a:sym typeface="Arial"/>
                    </a:rPr>
                    <a:t>140</a:t>
                  </a:r>
                  <a:endParaRPr sz="800" b="1" i="0" u="none" strike="noStrike" cap="none" dirty="0">
                    <a:solidFill>
                      <a:srgbClr val="222A35"/>
                    </a:solidFill>
                    <a:latin typeface="BIZ UDPゴシック" panose="020B0400000000000000" pitchFamily="50" charset="-128"/>
                    <a:ea typeface="BIZ UDPゴシック" panose="020B0400000000000000" pitchFamily="50" charset="-128"/>
                    <a:cs typeface="Arial"/>
                    <a:sym typeface="Arial"/>
                  </a:endParaRPr>
                </a:p>
              </p:txBody>
            </p:sp>
            <p:sp>
              <p:nvSpPr>
                <p:cNvPr id="355" name="Google Shape;355;p17"/>
                <p:cNvSpPr txBox="1"/>
                <p:nvPr/>
              </p:nvSpPr>
              <p:spPr>
                <a:xfrm>
                  <a:off x="8208648" y="5154765"/>
                  <a:ext cx="398622"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50000"/>
                    </a:lnSpc>
                    <a:spcBef>
                      <a:spcPts val="0"/>
                    </a:spcBef>
                    <a:spcAft>
                      <a:spcPts val="0"/>
                    </a:spcAft>
                    <a:buClr>
                      <a:srgbClr val="222A35"/>
                    </a:buClr>
                    <a:buSzPts val="800"/>
                    <a:buFont typeface="Arial"/>
                    <a:buNone/>
                  </a:pPr>
                  <a:r>
                    <a:rPr lang="ja-JP" sz="800" b="1" i="0" u="none" strike="noStrike" cap="none" dirty="0">
                      <a:solidFill>
                        <a:srgbClr val="222A35"/>
                      </a:solidFill>
                      <a:latin typeface="BIZ UDPゴシック" panose="020B0400000000000000" pitchFamily="50" charset="-128"/>
                      <a:ea typeface="BIZ UDPゴシック" panose="020B0400000000000000" pitchFamily="50" charset="-128"/>
                      <a:cs typeface="Arial"/>
                      <a:sym typeface="Arial"/>
                    </a:rPr>
                    <a:t>160</a:t>
                  </a:r>
                  <a:endParaRPr sz="800" b="1" i="0" u="none" strike="noStrike" cap="none" dirty="0">
                    <a:solidFill>
                      <a:srgbClr val="222A35"/>
                    </a:solidFill>
                    <a:latin typeface="BIZ UDPゴシック" panose="020B0400000000000000" pitchFamily="50" charset="-128"/>
                    <a:ea typeface="BIZ UDPゴシック" panose="020B0400000000000000" pitchFamily="50" charset="-128"/>
                    <a:cs typeface="Arial"/>
                    <a:sym typeface="Arial"/>
                  </a:endParaRPr>
                </a:p>
              </p:txBody>
            </p:sp>
            <p:sp>
              <p:nvSpPr>
                <p:cNvPr id="356" name="Google Shape;356;p17"/>
                <p:cNvSpPr txBox="1"/>
                <p:nvPr/>
              </p:nvSpPr>
              <p:spPr>
                <a:xfrm>
                  <a:off x="8584944" y="5154765"/>
                  <a:ext cx="398622"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50000"/>
                    </a:lnSpc>
                    <a:spcBef>
                      <a:spcPts val="0"/>
                    </a:spcBef>
                    <a:spcAft>
                      <a:spcPts val="0"/>
                    </a:spcAft>
                    <a:buClr>
                      <a:srgbClr val="222A35"/>
                    </a:buClr>
                    <a:buSzPts val="800"/>
                    <a:buFont typeface="Arial"/>
                    <a:buNone/>
                  </a:pPr>
                  <a:r>
                    <a:rPr lang="ja-JP" sz="800" b="1" i="0" u="none" strike="noStrike" cap="none" dirty="0">
                      <a:solidFill>
                        <a:srgbClr val="222A35"/>
                      </a:solidFill>
                      <a:latin typeface="BIZ UDPゴシック" panose="020B0400000000000000" pitchFamily="50" charset="-128"/>
                      <a:ea typeface="BIZ UDPゴシック" panose="020B0400000000000000" pitchFamily="50" charset="-128"/>
                      <a:cs typeface="Arial"/>
                      <a:sym typeface="Arial"/>
                    </a:rPr>
                    <a:t>180</a:t>
                  </a:r>
                  <a:endParaRPr sz="800" b="1" i="0" u="none" strike="noStrike" cap="none" dirty="0">
                    <a:solidFill>
                      <a:srgbClr val="222A35"/>
                    </a:solidFill>
                    <a:latin typeface="BIZ UDPゴシック" panose="020B0400000000000000" pitchFamily="50" charset="-128"/>
                    <a:ea typeface="BIZ UDPゴシック" panose="020B0400000000000000" pitchFamily="50" charset="-128"/>
                    <a:cs typeface="Arial"/>
                    <a:sym typeface="Arial"/>
                  </a:endParaRPr>
                </a:p>
              </p:txBody>
            </p:sp>
          </p:grpSp>
        </p:grpSp>
      </p:grpSp>
      <p:grpSp>
        <p:nvGrpSpPr>
          <p:cNvPr id="357" name="Google Shape;357;p17"/>
          <p:cNvGrpSpPr/>
          <p:nvPr/>
        </p:nvGrpSpPr>
        <p:grpSpPr>
          <a:xfrm>
            <a:off x="319414" y="5233806"/>
            <a:ext cx="3394214" cy="323440"/>
            <a:chOff x="319414" y="5132463"/>
            <a:chExt cx="3394214" cy="323440"/>
          </a:xfrm>
        </p:grpSpPr>
        <p:sp>
          <p:nvSpPr>
            <p:cNvPr id="358" name="Google Shape;358;p17"/>
            <p:cNvSpPr/>
            <p:nvPr/>
          </p:nvSpPr>
          <p:spPr>
            <a:xfrm>
              <a:off x="319414" y="5132463"/>
              <a:ext cx="214717" cy="323440"/>
            </a:xfrm>
            <a:prstGeom prst="rect">
              <a:avLst/>
            </a:prstGeom>
            <a:solidFill>
              <a:srgbClr val="F28D4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BIZ UDPゴシック" panose="020B0400000000000000" pitchFamily="50" charset="-128"/>
                <a:ea typeface="BIZ UDPゴシック" panose="020B0400000000000000" pitchFamily="50" charset="-128"/>
                <a:cs typeface="Arial"/>
                <a:sym typeface="Arial"/>
              </a:endParaRPr>
            </a:p>
          </p:txBody>
        </p:sp>
        <p:sp>
          <p:nvSpPr>
            <p:cNvPr id="359" name="Google Shape;359;p17"/>
            <p:cNvSpPr/>
            <p:nvPr/>
          </p:nvSpPr>
          <p:spPr>
            <a:xfrm>
              <a:off x="440690" y="5132463"/>
              <a:ext cx="3272938" cy="322073"/>
            </a:xfrm>
            <a:prstGeom prst="trapezoid">
              <a:avLst>
                <a:gd name="adj" fmla="val 25000"/>
              </a:avLst>
            </a:prstGeom>
            <a:solidFill>
              <a:srgbClr val="F28D4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BIZ UDPゴシック" panose="020B0400000000000000" pitchFamily="50" charset="-128"/>
                <a:ea typeface="BIZ UDPゴシック" panose="020B0400000000000000" pitchFamily="50" charset="-128"/>
                <a:cs typeface="Arial"/>
                <a:sym typeface="Arial"/>
              </a:endParaRPr>
            </a:p>
          </p:txBody>
        </p:sp>
      </p:grpSp>
      <p:sp>
        <p:nvSpPr>
          <p:cNvPr id="360" name="Google Shape;360;p17"/>
          <p:cNvSpPr txBox="1"/>
          <p:nvPr/>
        </p:nvSpPr>
        <p:spPr>
          <a:xfrm>
            <a:off x="324548" y="5241306"/>
            <a:ext cx="3384033" cy="323125"/>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chemeClr val="lt1"/>
              </a:buClr>
              <a:buSzPts val="1000"/>
              <a:buFont typeface="Arial"/>
              <a:buNone/>
            </a:pPr>
            <a:r>
              <a:rPr lang="ja-JP" sz="1000" b="1" i="0" u="none" strike="noStrike" cap="none" dirty="0">
                <a:solidFill>
                  <a:schemeClr val="lt1"/>
                </a:solidFill>
                <a:latin typeface="BIZ UDPゴシック" panose="020B0400000000000000" pitchFamily="50" charset="-128"/>
                <a:ea typeface="BIZ UDPゴシック" panose="020B0400000000000000" pitchFamily="50" charset="-128"/>
                <a:cs typeface="Arial"/>
                <a:sym typeface="Arial"/>
              </a:rPr>
              <a:t>［キッズ・マネー・スクールでお伝えしているテーマ］</a:t>
            </a:r>
            <a:endParaRPr dirty="0">
              <a:latin typeface="BIZ UDPゴシック" panose="020B0400000000000000" pitchFamily="50" charset="-128"/>
            </a:endParaRPr>
          </a:p>
        </p:txBody>
      </p:sp>
      <p:sp>
        <p:nvSpPr>
          <p:cNvPr id="361" name="Google Shape;361;p17"/>
          <p:cNvSpPr/>
          <p:nvPr/>
        </p:nvSpPr>
        <p:spPr>
          <a:xfrm>
            <a:off x="2168664" y="5809226"/>
            <a:ext cx="951987" cy="174074"/>
          </a:xfrm>
          <a:prstGeom prst="roundRect">
            <a:avLst>
              <a:gd name="adj" fmla="val 16667"/>
            </a:avLst>
          </a:prstGeom>
          <a:solidFill>
            <a:srgbClr val="F28D4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BIZ UDPゴシック" panose="020B0400000000000000" pitchFamily="50" charset="-128"/>
              <a:ea typeface="BIZ UDPゴシック" panose="020B0400000000000000" pitchFamily="50" charset="-128"/>
              <a:cs typeface="Arial"/>
              <a:sym typeface="Arial"/>
            </a:endParaRPr>
          </a:p>
        </p:txBody>
      </p:sp>
      <p:sp>
        <p:nvSpPr>
          <p:cNvPr id="362" name="Google Shape;362;p17"/>
          <p:cNvSpPr txBox="1"/>
          <p:nvPr/>
        </p:nvSpPr>
        <p:spPr>
          <a:xfrm>
            <a:off x="2103514" y="5743156"/>
            <a:ext cx="1082286" cy="300042"/>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None/>
            </a:pPr>
            <a:r>
              <a:rPr lang="ja-JP" sz="900" b="1" i="0" u="none" strike="noStrike" cap="none" dirty="0">
                <a:solidFill>
                  <a:schemeClr val="lt1"/>
                </a:solidFill>
                <a:latin typeface="BIZ UDPゴシック" panose="020B0400000000000000" pitchFamily="50" charset="-128"/>
                <a:ea typeface="BIZ UDPゴシック" panose="020B0400000000000000" pitchFamily="50" charset="-128"/>
                <a:cs typeface="Arial"/>
                <a:sym typeface="Arial"/>
              </a:rPr>
              <a:t>◀ 本日のテーマ</a:t>
            </a:r>
            <a:endParaRPr sz="900" b="1" i="0" u="none" strike="noStrike" cap="none" dirty="0">
              <a:solidFill>
                <a:schemeClr val="lt1"/>
              </a:solidFill>
              <a:latin typeface="BIZ UDPゴシック" panose="020B0400000000000000" pitchFamily="50" charset="-128"/>
              <a:ea typeface="BIZ UDPゴシック" panose="020B0400000000000000" pitchFamily="50" charset="-128"/>
              <a:cs typeface="Arial"/>
              <a:sym typeface="Arial"/>
            </a:endParaRPr>
          </a:p>
        </p:txBody>
      </p:sp>
      <p:sp>
        <p:nvSpPr>
          <p:cNvPr id="363" name="Google Shape;363;p17"/>
          <p:cNvSpPr txBox="1"/>
          <p:nvPr/>
        </p:nvSpPr>
        <p:spPr>
          <a:xfrm>
            <a:off x="6345936" y="6494760"/>
            <a:ext cx="3559871" cy="369291"/>
          </a:xfrm>
          <a:prstGeom prst="rect">
            <a:avLst/>
          </a:prstGeom>
          <a:solidFill>
            <a:srgbClr val="FDF1E9"/>
          </a:solid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None/>
            </a:pPr>
            <a:r>
              <a:rPr lang="ja-JP" sz="600" b="0"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rPr>
              <a:t>出典：※1 HERSTORY REVIEW 11月号</a:t>
            </a:r>
            <a:endParaRPr sz="600" b="0"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endParaRPr>
          </a:p>
          <a:p>
            <a:pPr marL="0" marR="0" lvl="0" indent="0" algn="l" rtl="0">
              <a:lnSpc>
                <a:spcPct val="150000"/>
              </a:lnSpc>
              <a:spcBef>
                <a:spcPts val="0"/>
              </a:spcBef>
              <a:spcAft>
                <a:spcPts val="0"/>
              </a:spcAft>
              <a:buNone/>
            </a:pPr>
            <a:r>
              <a:rPr lang="ja-JP" sz="600" b="0"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rPr>
              <a:t>　　　※2 株式会社イー・ラーニング研究所「 子どもの教育と将来に関する意識調査アンケート」</a:t>
            </a:r>
            <a:endParaRPr sz="600" b="0"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endParaRPr>
          </a:p>
        </p:txBody>
      </p:sp>
    </p:spTree>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2013 - 2022 Theme</Template>
  <TotalTime>6733</TotalTime>
  <Words>3403</Words>
  <Application>Microsoft Office PowerPoint</Application>
  <PresentationFormat>A4 210 x 297 mm</PresentationFormat>
  <Paragraphs>536</Paragraphs>
  <Slides>28</Slides>
  <Notes>22</Notes>
  <HiddenSlides>0</HiddenSlides>
  <MMClips>0</MMClips>
  <ScaleCrop>false</ScaleCrop>
  <HeadingPairs>
    <vt:vector size="6" baseType="variant">
      <vt:variant>
        <vt:lpstr>使用されているフォント</vt:lpstr>
      </vt:variant>
      <vt:variant>
        <vt:i4>3</vt:i4>
      </vt:variant>
      <vt:variant>
        <vt:lpstr>テーマ</vt:lpstr>
      </vt:variant>
      <vt:variant>
        <vt:i4>1</vt:i4>
      </vt:variant>
      <vt:variant>
        <vt:lpstr>スライド タイトル</vt:lpstr>
      </vt:variant>
      <vt:variant>
        <vt:i4>28</vt:i4>
      </vt:variant>
    </vt:vector>
  </HeadingPairs>
  <TitlesOfParts>
    <vt:vector size="32" baseType="lpstr">
      <vt:lpstr>BIZ UDPゴシック</vt:lpstr>
      <vt:lpstr>Arial</vt:lpstr>
      <vt:lpstr>Wingdings</vt:lpstr>
      <vt:lpstr>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admin</dc:creator>
  <cp:lastModifiedBy>祐子 藤原</cp:lastModifiedBy>
  <cp:revision>358</cp:revision>
  <dcterms:created xsi:type="dcterms:W3CDTF">2024-11-01T04:17:59Z</dcterms:created>
  <dcterms:modified xsi:type="dcterms:W3CDTF">2025-02-19T09:02:39Z</dcterms:modified>
</cp:coreProperties>
</file>